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4"/>
  </p:sldMasterIdLst>
  <p:notesMasterIdLst>
    <p:notesMasterId r:id="rId117"/>
  </p:notesMasterIdLst>
  <p:handoutMasterIdLst>
    <p:handoutMasterId r:id="rId118"/>
  </p:handoutMasterIdLst>
  <p:sldIdLst>
    <p:sldId id="710" r:id="rId5"/>
    <p:sldId id="738" r:id="rId6"/>
    <p:sldId id="737" r:id="rId7"/>
    <p:sldId id="741" r:id="rId8"/>
    <p:sldId id="733" r:id="rId9"/>
    <p:sldId id="728" r:id="rId10"/>
    <p:sldId id="756" r:id="rId11"/>
    <p:sldId id="736" r:id="rId12"/>
    <p:sldId id="729" r:id="rId13"/>
    <p:sldId id="757" r:id="rId14"/>
    <p:sldId id="758" r:id="rId15"/>
    <p:sldId id="727" r:id="rId16"/>
    <p:sldId id="801" r:id="rId17"/>
    <p:sldId id="819" r:id="rId18"/>
    <p:sldId id="742" r:id="rId19"/>
    <p:sldId id="743" r:id="rId20"/>
    <p:sldId id="744" r:id="rId21"/>
    <p:sldId id="818" r:id="rId22"/>
    <p:sldId id="745" r:id="rId23"/>
    <p:sldId id="464" r:id="rId24"/>
    <p:sldId id="498" r:id="rId25"/>
    <p:sldId id="499" r:id="rId26"/>
    <p:sldId id="500" r:id="rId27"/>
    <p:sldId id="501" r:id="rId28"/>
    <p:sldId id="746" r:id="rId29"/>
    <p:sldId id="747" r:id="rId30"/>
    <p:sldId id="730" r:id="rId31"/>
    <p:sldId id="748" r:id="rId32"/>
    <p:sldId id="731" r:id="rId33"/>
    <p:sldId id="749" r:id="rId34"/>
    <p:sldId id="750" r:id="rId35"/>
    <p:sldId id="751" r:id="rId36"/>
    <p:sldId id="752" r:id="rId37"/>
    <p:sldId id="797" r:id="rId38"/>
    <p:sldId id="798" r:id="rId39"/>
    <p:sldId id="753" r:id="rId40"/>
    <p:sldId id="754" r:id="rId41"/>
    <p:sldId id="755" r:id="rId42"/>
    <p:sldId id="732" r:id="rId43"/>
    <p:sldId id="802" r:id="rId44"/>
    <p:sldId id="803" r:id="rId45"/>
    <p:sldId id="789" r:id="rId46"/>
    <p:sldId id="804" r:id="rId47"/>
    <p:sldId id="791" r:id="rId48"/>
    <p:sldId id="805" r:id="rId49"/>
    <p:sldId id="806" r:id="rId50"/>
    <p:sldId id="807" r:id="rId51"/>
    <p:sldId id="809" r:id="rId52"/>
    <p:sldId id="810" r:id="rId53"/>
    <p:sldId id="811" r:id="rId54"/>
    <p:sldId id="790" r:id="rId55"/>
    <p:sldId id="812" r:id="rId56"/>
    <p:sldId id="813" r:id="rId57"/>
    <p:sldId id="814" r:id="rId58"/>
    <p:sldId id="817" r:id="rId59"/>
    <p:sldId id="815" r:id="rId60"/>
    <p:sldId id="816" r:id="rId61"/>
    <p:sldId id="761" r:id="rId62"/>
    <p:sldId id="734" r:id="rId63"/>
    <p:sldId id="735" r:id="rId64"/>
    <p:sldId id="820" r:id="rId65"/>
    <p:sldId id="717" r:id="rId66"/>
    <p:sldId id="821" r:id="rId67"/>
    <p:sldId id="700" r:id="rId68"/>
    <p:sldId id="822" r:id="rId69"/>
    <p:sldId id="823" r:id="rId70"/>
    <p:sldId id="824" r:id="rId71"/>
    <p:sldId id="825" r:id="rId72"/>
    <p:sldId id="701" r:id="rId73"/>
    <p:sldId id="718" r:id="rId74"/>
    <p:sldId id="826" r:id="rId75"/>
    <p:sldId id="721" r:id="rId76"/>
    <p:sldId id="722" r:id="rId77"/>
    <p:sldId id="827" r:id="rId78"/>
    <p:sldId id="828" r:id="rId79"/>
    <p:sldId id="726" r:id="rId80"/>
    <p:sldId id="829" r:id="rId81"/>
    <p:sldId id="830" r:id="rId82"/>
    <p:sldId id="831" r:id="rId83"/>
    <p:sldId id="832" r:id="rId84"/>
    <p:sldId id="762" r:id="rId85"/>
    <p:sldId id="833" r:id="rId86"/>
    <p:sldId id="765" r:id="rId87"/>
    <p:sldId id="834" r:id="rId88"/>
    <p:sldId id="835" r:id="rId89"/>
    <p:sldId id="771" r:id="rId90"/>
    <p:sldId id="772" r:id="rId91"/>
    <p:sldId id="782" r:id="rId92"/>
    <p:sldId id="836" r:id="rId93"/>
    <p:sldId id="837" r:id="rId94"/>
    <p:sldId id="763" r:id="rId95"/>
    <p:sldId id="764" r:id="rId96"/>
    <p:sldId id="838" r:id="rId97"/>
    <p:sldId id="740" r:id="rId98"/>
    <p:sldId id="839" r:id="rId99"/>
    <p:sldId id="840" r:id="rId100"/>
    <p:sldId id="841" r:id="rId101"/>
    <p:sldId id="842" r:id="rId102"/>
    <p:sldId id="799" r:id="rId103"/>
    <p:sldId id="843" r:id="rId104"/>
    <p:sldId id="844" r:id="rId105"/>
    <p:sldId id="845" r:id="rId106"/>
    <p:sldId id="846" r:id="rId107"/>
    <p:sldId id="847" r:id="rId108"/>
    <p:sldId id="848" r:id="rId109"/>
    <p:sldId id="849" r:id="rId110"/>
    <p:sldId id="850" r:id="rId111"/>
    <p:sldId id="851" r:id="rId112"/>
    <p:sldId id="852" r:id="rId113"/>
    <p:sldId id="853" r:id="rId114"/>
    <p:sldId id="800" r:id="rId115"/>
    <p:sldId id="759" r:id="rId116"/>
  </p:sldIdLst>
  <p:sldSz cx="12193588"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A40601-408D-4D59-A2AA-16EBA2290C61}">
          <p14:sldIdLst>
            <p14:sldId id="710"/>
          </p14:sldIdLst>
        </p14:section>
        <p14:section name="Summary Section" id="{5C2D222B-9251-4A18-8990-074C3C74E199}">
          <p14:sldIdLst>
            <p14:sldId id="738"/>
          </p14:sldIdLst>
        </p14:section>
        <p14:section name="Introduction" id="{1C5AD122-62FC-4782-AD7A-9491049FEBC8}">
          <p14:sldIdLst>
            <p14:sldId id="737"/>
            <p14:sldId id="741"/>
            <p14:sldId id="733"/>
            <p14:sldId id="728"/>
            <p14:sldId id="756"/>
            <p14:sldId id="736"/>
          </p14:sldIdLst>
        </p14:section>
        <p14:section name="RDM: What is it and why is it important?" id="{15072755-6A78-4425-813B-9B011B4C4CA1}">
          <p14:sldIdLst>
            <p14:sldId id="729"/>
            <p14:sldId id="757"/>
            <p14:sldId id="758"/>
            <p14:sldId id="727"/>
            <p14:sldId id="801"/>
            <p14:sldId id="819"/>
          </p14:sldIdLst>
        </p14:section>
        <p14:section name="What is the role of a DMP?" id="{37D57E11-0C21-450B-ADB9-861FB4EDEBC4}">
          <p14:sldIdLst>
            <p14:sldId id="742"/>
            <p14:sldId id="743"/>
            <p14:sldId id="744"/>
            <p14:sldId id="818"/>
            <p14:sldId id="745"/>
            <p14:sldId id="464"/>
            <p14:sldId id="498"/>
            <p14:sldId id="499"/>
            <p14:sldId id="500"/>
            <p14:sldId id="501"/>
            <p14:sldId id="746"/>
            <p14:sldId id="747"/>
          </p14:sldIdLst>
        </p14:section>
        <p14:section name="General information" id="{6B60D86A-4F03-4103-B793-B8C77CE40D89}">
          <p14:sldIdLst>
            <p14:sldId id="730"/>
            <p14:sldId id="748"/>
          </p14:sldIdLst>
        </p14:section>
        <p14:section name="Data description" id="{9AA8053C-DA3E-4DD4-80FA-0C1DC2B66A07}">
          <p14:sldIdLst>
            <p14:sldId id="731"/>
            <p14:sldId id="749"/>
            <p14:sldId id="750"/>
            <p14:sldId id="751"/>
            <p14:sldId id="752"/>
            <p14:sldId id="797"/>
            <p14:sldId id="798"/>
            <p14:sldId id="753"/>
            <p14:sldId id="754"/>
            <p14:sldId id="755"/>
          </p14:sldIdLst>
        </p14:section>
        <p14:section name="Legal and ethical requirements, codes of conduct" id="{C79A8A3C-F698-49CD-B71C-E676419DFDFF}">
          <p14:sldIdLst>
            <p14:sldId id="732"/>
            <p14:sldId id="802"/>
            <p14:sldId id="803"/>
            <p14:sldId id="789"/>
            <p14:sldId id="804"/>
            <p14:sldId id="791"/>
            <p14:sldId id="805"/>
            <p14:sldId id="806"/>
            <p14:sldId id="807"/>
            <p14:sldId id="809"/>
            <p14:sldId id="810"/>
            <p14:sldId id="811"/>
            <p14:sldId id="790"/>
            <p14:sldId id="812"/>
            <p14:sldId id="813"/>
            <p14:sldId id="814"/>
            <p14:sldId id="817"/>
            <p14:sldId id="815"/>
            <p14:sldId id="816"/>
            <p14:sldId id="761"/>
          </p14:sldIdLst>
        </p14:section>
        <p14:section name="Wrap up" id="{0653AB1E-B0D0-4C1C-9F60-8DBA94CD6AC3}">
          <p14:sldIdLst>
            <p14:sldId id="734"/>
            <p14:sldId id="735"/>
          </p14:sldIdLst>
        </p14:section>
        <p14:section name="Default Section" id="{8547B2EA-BF65-4727-8A98-461A5B38AC13}">
          <p14:sldIdLst>
            <p14:sldId id="820"/>
            <p14:sldId id="717"/>
          </p14:sldIdLst>
        </p14:section>
        <p14:section name="Summary Section" id="{84AAD050-3C24-4732-9803-8AB15C59511F}">
          <p14:sldIdLst>
            <p14:sldId id="821"/>
          </p14:sldIdLst>
        </p14:section>
        <p14:section name="Section 1" id="{F8C403E8-A6D1-4998-BD10-634022F65108}">
          <p14:sldIdLst>
            <p14:sldId id="700"/>
            <p14:sldId id="822"/>
            <p14:sldId id="823"/>
            <p14:sldId id="824"/>
            <p14:sldId id="825"/>
            <p14:sldId id="701"/>
          </p14:sldIdLst>
        </p14:section>
        <p14:section name="Section 2" id="{FAA05A4B-29BE-4AA5-9EC4-641A4E7F8D90}">
          <p14:sldIdLst>
            <p14:sldId id="718"/>
            <p14:sldId id="826"/>
            <p14:sldId id="721"/>
            <p14:sldId id="722"/>
            <p14:sldId id="827"/>
            <p14:sldId id="828"/>
            <p14:sldId id="726"/>
          </p14:sldIdLst>
        </p14:section>
        <p14:section name="Section 4" id="{9A09CDAC-B30C-4B71-B3E8-32843C131BD9}">
          <p14:sldIdLst>
            <p14:sldId id="829"/>
            <p14:sldId id="830"/>
            <p14:sldId id="831"/>
            <p14:sldId id="832"/>
            <p14:sldId id="762"/>
            <p14:sldId id="833"/>
            <p14:sldId id="765"/>
            <p14:sldId id="834"/>
            <p14:sldId id="835"/>
            <p14:sldId id="771"/>
            <p14:sldId id="772"/>
            <p14:sldId id="782"/>
            <p14:sldId id="836"/>
          </p14:sldIdLst>
        </p14:section>
        <p14:section name="Section 5" id="{9049D095-2343-4BD1-94DC-51704B8458D7}">
          <p14:sldIdLst>
            <p14:sldId id="837"/>
            <p14:sldId id="763"/>
            <p14:sldId id="764"/>
            <p14:sldId id="838"/>
            <p14:sldId id="740"/>
            <p14:sldId id="839"/>
            <p14:sldId id="840"/>
          </p14:sldIdLst>
        </p14:section>
        <p14:section name="Section 6" id="{1DC3C6C4-69AD-40E0-975D-5BAA0181A6B7}">
          <p14:sldIdLst>
            <p14:sldId id="841"/>
            <p14:sldId id="842"/>
            <p14:sldId id="799"/>
          </p14:sldIdLst>
        </p14:section>
        <p14:section name="Section 7" id="{7C4F17A5-BBB0-4E86-B5EF-FFF6E27E7430}">
          <p14:sldIdLst>
            <p14:sldId id="843"/>
            <p14:sldId id="844"/>
            <p14:sldId id="845"/>
            <p14:sldId id="846"/>
            <p14:sldId id="847"/>
            <p14:sldId id="848"/>
            <p14:sldId id="849"/>
            <p14:sldId id="850"/>
            <p14:sldId id="851"/>
            <p14:sldId id="852"/>
            <p14:sldId id="853"/>
            <p14:sldId id="800"/>
            <p14:sldId id="7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BEBEF05-B2D3-47B2-9E27-61AD2477CBAF}">
  <a:tblStyle styleId="{7BEBEF05-B2D3-47B2-9E27-61AD2477CBAF}" styleName="VU table">
    <a:wholeTbl>
      <a:tcTxStyle>
        <a:fontRef idx="minor">
          <a:prstClr val="black"/>
        </a:fontRef>
        <a:schemeClr val="dk1"/>
      </a:tcTxStyle>
      <a:tcStyle>
        <a:tcBdr>
          <a:left>
            <a:ln w="0">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0" cmpd="sng">
              <a:solidFill>
                <a:schemeClr val="lt1"/>
              </a:solidFill>
            </a:ln>
          </a:insideH>
          <a:insideV>
            <a:ln w="0" cmpd="sng">
              <a:solidFill>
                <a:schemeClr val="lt1"/>
              </a:solidFill>
            </a:ln>
          </a:insideV>
        </a:tcBdr>
        <a:fill>
          <a:solidFill>
            <a:srgbClr val="FAF7F5"/>
          </a:solidFill>
        </a:fill>
      </a:tcStyle>
    </a:wholeTbl>
    <a:band1H>
      <a:tcStyle>
        <a:tcBdr/>
        <a:fill>
          <a:solidFill>
            <a:srgbClr val="FAF7F5"/>
          </a:solidFill>
        </a:fill>
      </a:tcStyle>
    </a:band1H>
    <a:band2H>
      <a:tcStyle>
        <a:tcBdr/>
        <a:fill>
          <a:solidFill>
            <a:srgbClr val="D8D3D0"/>
          </a:solidFill>
        </a:fill>
      </a:tcStyle>
    </a:band2H>
    <a:band1V>
      <a:tcStyle>
        <a:tcBdr/>
        <a:fill>
          <a:solidFill>
            <a:srgbClr val="FAF7F5"/>
          </a:solidFill>
        </a:fill>
      </a:tcStyle>
    </a:band1V>
    <a:band2V>
      <a:tcStyle>
        <a:tcBdr/>
        <a:fill>
          <a:solidFill>
            <a:srgbClr val="D8D3D0"/>
          </a:solidFill>
        </a:fill>
      </a:tcStyle>
    </a:band2V>
    <a:lastCol>
      <a:tcTxStyle b="on">
        <a:fontRef idx="minor">
          <a:prstClr val="white"/>
        </a:fontRef>
        <a:schemeClr val="lt2"/>
      </a:tcTxStyle>
      <a:tcStyle>
        <a:tcBdr/>
        <a:fill>
          <a:solidFill>
            <a:srgbClr val="D8D3D0"/>
          </a:solidFill>
        </a:fill>
      </a:tcStyle>
    </a:lastCol>
    <a:firstCol>
      <a:tcTxStyle b="on">
        <a:fontRef idx="minor">
          <a:prstClr val="white"/>
        </a:fontRef>
        <a:schemeClr val="lt2"/>
      </a:tcTxStyle>
      <a:tcStyle>
        <a:tcBdr/>
        <a:fill>
          <a:solidFill>
            <a:srgbClr val="D8D3D0"/>
          </a:solidFill>
        </a:fill>
      </a:tcStyle>
    </a:firstCol>
    <a:lastRow>
      <a:tcTxStyle b="on">
        <a:fontRef idx="minor">
          <a:prstClr val="white"/>
        </a:fontRef>
        <a:srgbClr val="FFFFFF"/>
      </a:tcTxStyle>
      <a:tcStyle>
        <a:tcBdr>
          <a:top>
            <a:ln w="0" cmpd="sng">
              <a:solidFill>
                <a:srgbClr val="8E4DA4"/>
              </a:solidFill>
            </a:ln>
          </a:top>
          <a:bottom>
            <a:ln w="0" cmpd="sng">
              <a:solidFill>
                <a:srgbClr val="0077B3"/>
              </a:solidFill>
            </a:ln>
          </a:bottom>
        </a:tcBdr>
        <a:fill>
          <a:solidFill>
            <a:srgbClr val="0077B3"/>
          </a:solidFill>
        </a:fill>
      </a:tcStyle>
    </a:lastRow>
    <a:firstRow>
      <a:tcTxStyle b="on">
        <a:fontRef idx="minor">
          <a:prstClr val="white"/>
        </a:fontRef>
        <a:srgbClr val="FFFFFF"/>
      </a:tcTxStyle>
      <a:tcStyle>
        <a:tcBdr>
          <a:bottom>
            <a:ln w="0" cmpd="sng">
              <a:solidFill>
                <a:srgbClr val="8E4DA4"/>
              </a:solidFill>
            </a:ln>
          </a:bottom>
        </a:tcBdr>
        <a:fill>
          <a:solidFill>
            <a:srgbClr val="0077B3"/>
          </a:solidFill>
        </a:fill>
      </a:tcStyle>
    </a:firstRow>
  </a:tblStyle>
  <a:tblStyle styleId="{5C22544A-7EE6-4342-B048-85BDC9FD1C3A}" styleName="VU tab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678BDEFA-A554-1E40-8D25-315BBC61C422}"/>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C204D59F-C98A-AC42-935D-C321305918E2}"/>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90C0FAEF-3B2E-B84E-9D41-03FAF4D9BA9D}" type="datetimeFigureOut">
              <a:rPr lang="nl-NL" smtClean="0"/>
              <a:t>21-6-2023</a:t>
            </a:fld>
            <a:endParaRPr lang="nl-NL"/>
          </a:p>
        </p:txBody>
      </p:sp>
      <p:sp>
        <p:nvSpPr>
          <p:cNvPr id="4" name="Tijdelijke aanduiding voor voettekst 3">
            <a:extLst>
              <a:ext uri="{FF2B5EF4-FFF2-40B4-BE49-F238E27FC236}">
                <a16:creationId xmlns:a16="http://schemas.microsoft.com/office/drawing/2014/main" id="{23EFB91D-3B19-9044-ADCB-04346E47CF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615D35D1-2FD5-8045-8868-EED3B52347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80B5BA-55A1-AE4F-80AA-7E4A4229FF99}" type="slidenum">
              <a:rPr lang="nl-NL" smtClean="0"/>
              <a:t>‹#›</a:t>
            </a:fld>
            <a:endParaRPr lang="nl-NL"/>
          </a:p>
        </p:txBody>
      </p:sp>
    </p:spTree>
    <p:extLst>
      <p:ext uri="{BB962C8B-B14F-4D97-AF65-F5344CB8AC3E}">
        <p14:creationId xmlns:p14="http://schemas.microsoft.com/office/powerpoint/2010/main" val="24674868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C12399FF-BCBA-A949-B505-2F356A9AA32F}" type="datetimeFigureOut">
              <a:rPr lang="nl-NL" smtClean="0"/>
              <a:t>21-6-2023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DBE6A-1E29-8C4E-B011-77BCFA8447CC}" type="slidenum">
              <a:rPr lang="nl-NL" smtClean="0"/>
              <a:t>‹#›</a:t>
            </a:fld>
            <a:endParaRPr lang="nl-NL"/>
          </a:p>
        </p:txBody>
      </p:sp>
    </p:spTree>
    <p:extLst>
      <p:ext uri="{BB962C8B-B14F-4D97-AF65-F5344CB8AC3E}">
        <p14:creationId xmlns:p14="http://schemas.microsoft.com/office/powerpoint/2010/main" val="200080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70DBE6A-1E29-8C4E-B011-77BCFA8447CC}" type="slidenum">
              <a:rPr lang="nl-NL" smtClean="0"/>
              <a:t>1</a:t>
            </a:fld>
            <a:endParaRPr lang="nl-NL"/>
          </a:p>
        </p:txBody>
      </p:sp>
    </p:spTree>
    <p:extLst>
      <p:ext uri="{BB962C8B-B14F-4D97-AF65-F5344CB8AC3E}">
        <p14:creationId xmlns:p14="http://schemas.microsoft.com/office/powerpoint/2010/main" val="1709829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FGB-Beta and/or courses in which no personal data are involved.</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26</a:t>
            </a:fld>
            <a:endParaRPr lang="nl-NL"/>
          </a:p>
        </p:txBody>
      </p:sp>
    </p:spTree>
    <p:extLst>
      <p:ext uri="{BB962C8B-B14F-4D97-AF65-F5344CB8AC3E}">
        <p14:creationId xmlns:p14="http://schemas.microsoft.com/office/powerpoint/2010/main" val="309493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32</a:t>
            </a:fld>
            <a:endParaRPr lang="nl-NL"/>
          </a:p>
        </p:txBody>
      </p:sp>
    </p:spTree>
    <p:extLst>
      <p:ext uri="{BB962C8B-B14F-4D97-AF65-F5344CB8AC3E}">
        <p14:creationId xmlns:p14="http://schemas.microsoft.com/office/powerpoint/2010/main" val="3636859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33</a:t>
            </a:fld>
            <a:endParaRPr lang="nl-NL"/>
          </a:p>
        </p:txBody>
      </p:sp>
    </p:spTree>
    <p:extLst>
      <p:ext uri="{BB962C8B-B14F-4D97-AF65-F5344CB8AC3E}">
        <p14:creationId xmlns:p14="http://schemas.microsoft.com/office/powerpoint/2010/main" val="394907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without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34</a:t>
            </a:fld>
            <a:endParaRPr lang="nl-NL"/>
          </a:p>
        </p:txBody>
      </p:sp>
    </p:spTree>
    <p:extLst>
      <p:ext uri="{BB962C8B-B14F-4D97-AF65-F5344CB8AC3E}">
        <p14:creationId xmlns:p14="http://schemas.microsoft.com/office/powerpoint/2010/main" val="76216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without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35</a:t>
            </a:fld>
            <a:endParaRPr lang="nl-NL"/>
          </a:p>
        </p:txBody>
      </p:sp>
    </p:spTree>
    <p:extLst>
      <p:ext uri="{BB962C8B-B14F-4D97-AF65-F5344CB8AC3E}">
        <p14:creationId xmlns:p14="http://schemas.microsoft.com/office/powerpoint/2010/main" val="4145010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version with GDPR</a:t>
            </a:r>
            <a:endParaRPr lang="nl-NL"/>
          </a:p>
          <a:p>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42</a:t>
            </a:fld>
            <a:endParaRPr lang="nl-NL"/>
          </a:p>
        </p:txBody>
      </p:sp>
    </p:spTree>
    <p:extLst>
      <p:ext uri="{BB962C8B-B14F-4D97-AF65-F5344CB8AC3E}">
        <p14:creationId xmlns:p14="http://schemas.microsoft.com/office/powerpoint/2010/main" val="276637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version with GDPR</a:t>
            </a:r>
            <a:endParaRPr lang="nl-NL"/>
          </a:p>
          <a:p>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44</a:t>
            </a:fld>
            <a:endParaRPr lang="nl-NL"/>
          </a:p>
        </p:txBody>
      </p:sp>
    </p:spTree>
    <p:extLst>
      <p:ext uri="{BB962C8B-B14F-4D97-AF65-F5344CB8AC3E}">
        <p14:creationId xmlns:p14="http://schemas.microsoft.com/office/powerpoint/2010/main" val="2187174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version with GDPR</a:t>
            </a:r>
            <a:endParaRPr lang="nl-NL"/>
          </a:p>
          <a:p>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51</a:t>
            </a:fld>
            <a:endParaRPr lang="nl-NL"/>
          </a:p>
        </p:txBody>
      </p:sp>
    </p:spTree>
    <p:extLst>
      <p:ext uri="{BB962C8B-B14F-4D97-AF65-F5344CB8AC3E}">
        <p14:creationId xmlns:p14="http://schemas.microsoft.com/office/powerpoint/2010/main" val="540199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70DBE6A-1E29-8C4E-B011-77BCFA8447CC}" type="slidenum">
              <a:rPr lang="nl-NL" smtClean="0"/>
              <a:t>61</a:t>
            </a:fld>
            <a:endParaRPr lang="nl-NL"/>
          </a:p>
        </p:txBody>
      </p:sp>
    </p:spTree>
    <p:extLst>
      <p:ext uri="{BB962C8B-B14F-4D97-AF65-F5344CB8AC3E}">
        <p14:creationId xmlns:p14="http://schemas.microsoft.com/office/powerpoint/2010/main" val="170982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70DBE6A-1E29-8C4E-B011-77BCFA8447CC}" type="slidenum">
              <a:rPr lang="nl-NL" smtClean="0"/>
              <a:t>62</a:t>
            </a:fld>
            <a:endParaRPr lang="nl-NL"/>
          </a:p>
        </p:txBody>
      </p:sp>
    </p:spTree>
    <p:extLst>
      <p:ext uri="{BB962C8B-B14F-4D97-AF65-F5344CB8AC3E}">
        <p14:creationId xmlns:p14="http://schemas.microsoft.com/office/powerpoint/2010/main" val="159684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6</a:t>
            </a:fld>
            <a:endParaRPr lang="nl-NL"/>
          </a:p>
        </p:txBody>
      </p:sp>
    </p:spTree>
    <p:extLst>
      <p:ext uri="{BB962C8B-B14F-4D97-AF65-F5344CB8AC3E}">
        <p14:creationId xmlns:p14="http://schemas.microsoft.com/office/powerpoint/2010/main" val="249801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version with GDPR</a:t>
            </a:r>
            <a:endParaRPr lang="nl-NL"/>
          </a:p>
          <a:p>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66</a:t>
            </a:fld>
            <a:endParaRPr lang="nl-NL"/>
          </a:p>
        </p:txBody>
      </p:sp>
    </p:spTree>
    <p:extLst>
      <p:ext uri="{BB962C8B-B14F-4D97-AF65-F5344CB8AC3E}">
        <p14:creationId xmlns:p14="http://schemas.microsoft.com/office/powerpoint/2010/main" val="54019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F: </a:t>
            </a:r>
            <a:r>
              <a:rPr lang="en-US" dirty="0" err="1">
                <a:ea typeface="ＭＳ Ｐゴシック"/>
                <a:cs typeface="Calibri"/>
              </a:rPr>
              <a:t>Persistant</a:t>
            </a:r>
            <a:r>
              <a:rPr lang="en-US" dirty="0">
                <a:ea typeface="ＭＳ Ｐゴシック"/>
                <a:cs typeface="Calibri"/>
              </a:rPr>
              <a:t> Identifiers, detailed metadata, LCSH/ controlled vocabulary </a:t>
            </a:r>
          </a:p>
          <a:p>
            <a:r>
              <a:rPr lang="en-US" dirty="0">
                <a:ea typeface="ＭＳ Ｐゴシック"/>
                <a:cs typeface="Calibri"/>
              </a:rPr>
              <a:t>A: Consent forms and risk management, linked data</a:t>
            </a:r>
          </a:p>
          <a:p>
            <a:r>
              <a:rPr lang="en-US" dirty="0">
                <a:ea typeface="ＭＳ Ｐゴシック"/>
                <a:cs typeface="Calibri"/>
              </a:rPr>
              <a:t>I: Open Formats, metadata standards, </a:t>
            </a:r>
          </a:p>
          <a:p>
            <a:r>
              <a:rPr lang="en-US" dirty="0">
                <a:ea typeface="ＭＳ Ｐゴシック"/>
                <a:cs typeface="Calibri"/>
              </a:rPr>
              <a:t>R: Appropriate licensing (Copyright </a:t>
            </a:r>
            <a:r>
              <a:rPr lang="en-US" dirty="0" err="1">
                <a:ea typeface="ＭＳ Ｐゴシック"/>
                <a:cs typeface="Calibri"/>
              </a:rPr>
              <a:t>etc</a:t>
            </a:r>
            <a:r>
              <a:rPr lang="en-US" dirty="0">
                <a:ea typeface="ＭＳ Ｐゴシック"/>
                <a:cs typeface="Calibri"/>
              </a:rPr>
              <a:t>)</a:t>
            </a:r>
            <a:endParaRPr lang="en-US" dirty="0">
              <a:cs typeface="Calibri"/>
            </a:endParaRPr>
          </a:p>
        </p:txBody>
      </p:sp>
      <p:sp>
        <p:nvSpPr>
          <p:cNvPr id="4" name="Slide Number Placeholder 3"/>
          <p:cNvSpPr>
            <a:spLocks noGrp="1"/>
          </p:cNvSpPr>
          <p:nvPr>
            <p:ph type="sldNum" sz="quarter" idx="5"/>
          </p:nvPr>
        </p:nvSpPr>
        <p:spPr/>
        <p:txBody>
          <a:bodyPr/>
          <a:lstStyle/>
          <a:p>
            <a:fld id="{E4074B61-66BF-48FA-BB78-F79AE791C4D7}" type="slidenum">
              <a:rPr lang="nl-NL" smtClean="0"/>
              <a:pPr/>
              <a:t>84</a:t>
            </a:fld>
            <a:endParaRPr lang="nl-NL"/>
          </a:p>
        </p:txBody>
      </p:sp>
    </p:spTree>
    <p:extLst>
      <p:ext uri="{BB962C8B-B14F-4D97-AF65-F5344CB8AC3E}">
        <p14:creationId xmlns:p14="http://schemas.microsoft.com/office/powerpoint/2010/main" val="23392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version with personal data</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110</a:t>
            </a:fld>
            <a:endParaRPr lang="nl-NL"/>
          </a:p>
        </p:txBody>
      </p:sp>
    </p:spTree>
    <p:extLst>
      <p:ext uri="{BB962C8B-B14F-4D97-AF65-F5344CB8AC3E}">
        <p14:creationId xmlns:p14="http://schemas.microsoft.com/office/powerpoint/2010/main" val="178107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version without personal data</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111</a:t>
            </a:fld>
            <a:endParaRPr lang="nl-NL"/>
          </a:p>
        </p:txBody>
      </p:sp>
    </p:spTree>
    <p:extLst>
      <p:ext uri="{BB962C8B-B14F-4D97-AF65-F5344CB8AC3E}">
        <p14:creationId xmlns:p14="http://schemas.microsoft.com/office/powerpoint/2010/main" val="246674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version without GDPR</a:t>
            </a:r>
            <a:endParaRPr lang="nl-NL"/>
          </a:p>
        </p:txBody>
      </p:sp>
      <p:sp>
        <p:nvSpPr>
          <p:cNvPr id="4" name="Slide Number Placeholder 3"/>
          <p:cNvSpPr>
            <a:spLocks noGrp="1"/>
          </p:cNvSpPr>
          <p:nvPr>
            <p:ph type="sldNum" sz="quarter" idx="5"/>
          </p:nvPr>
        </p:nvSpPr>
        <p:spPr/>
        <p:txBody>
          <a:bodyPr/>
          <a:lstStyle/>
          <a:p>
            <a:fld id="{370DBE6A-1E29-8C4E-B011-77BCFA8447CC}" type="slidenum">
              <a:rPr lang="nl-NL" smtClean="0"/>
              <a:t>7</a:t>
            </a:fld>
            <a:endParaRPr lang="nl-NL"/>
          </a:p>
        </p:txBody>
      </p:sp>
    </p:spTree>
    <p:extLst>
      <p:ext uri="{BB962C8B-B14F-4D97-AF65-F5344CB8AC3E}">
        <p14:creationId xmlns:p14="http://schemas.microsoft.com/office/powerpoint/2010/main" val="2952954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FSW</a:t>
            </a:r>
          </a:p>
          <a:p>
            <a:r>
              <a:rPr lang="en-US" dirty="0"/>
              <a:t>http://journals.plos.org/plosbiology/article?id=10.1371/journal.pbio.2003489 </a:t>
            </a:r>
          </a:p>
          <a:p>
            <a:r>
              <a:rPr lang="en-US" dirty="0"/>
              <a:t>An example of how data is linked to a publication</a:t>
            </a:r>
          </a:p>
          <a:p>
            <a:r>
              <a:rPr lang="en-US" dirty="0"/>
              <a:t>If you go to the article you</a:t>
            </a:r>
            <a:r>
              <a:rPr lang="en-US" baseline="0" dirty="0"/>
              <a:t> get to a download page and from this page to all the data that underlies this publication</a:t>
            </a:r>
            <a:endParaRPr lang="en-US" dirty="0"/>
          </a:p>
        </p:txBody>
      </p:sp>
      <p:sp>
        <p:nvSpPr>
          <p:cNvPr id="4" name="Slide Number Placeholder 3"/>
          <p:cNvSpPr>
            <a:spLocks noGrp="1"/>
          </p:cNvSpPr>
          <p:nvPr>
            <p:ph type="sldNum" sz="quarter" idx="10"/>
          </p:nvPr>
        </p:nvSpPr>
        <p:spPr/>
        <p:txBody>
          <a:bodyPr/>
          <a:lstStyle/>
          <a:p>
            <a:fld id="{36295E7D-ED07-4155-AF29-61868FC81B66}" type="slidenum">
              <a:rPr lang="en-US" smtClean="0"/>
              <a:t>20</a:t>
            </a:fld>
            <a:endParaRPr lang="en-US"/>
          </a:p>
        </p:txBody>
      </p:sp>
    </p:spTree>
    <p:extLst>
      <p:ext uri="{BB962C8B-B14F-4D97-AF65-F5344CB8AC3E}">
        <p14:creationId xmlns:p14="http://schemas.microsoft.com/office/powerpoint/2010/main" val="145989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FSW</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21</a:t>
            </a:fld>
            <a:endParaRPr lang="nl-NL"/>
          </a:p>
        </p:txBody>
      </p:sp>
    </p:spTree>
    <p:extLst>
      <p:ext uri="{BB962C8B-B14F-4D97-AF65-F5344CB8AC3E}">
        <p14:creationId xmlns:p14="http://schemas.microsoft.com/office/powerpoint/2010/main" val="49882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FSW</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22</a:t>
            </a:fld>
            <a:endParaRPr lang="nl-NL"/>
          </a:p>
        </p:txBody>
      </p:sp>
    </p:spTree>
    <p:extLst>
      <p:ext uri="{BB962C8B-B14F-4D97-AF65-F5344CB8AC3E}">
        <p14:creationId xmlns:p14="http://schemas.microsoft.com/office/powerpoint/2010/main" val="269521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FSW</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23</a:t>
            </a:fld>
            <a:endParaRPr lang="nl-NL"/>
          </a:p>
        </p:txBody>
      </p:sp>
    </p:spTree>
    <p:extLst>
      <p:ext uri="{BB962C8B-B14F-4D97-AF65-F5344CB8AC3E}">
        <p14:creationId xmlns:p14="http://schemas.microsoft.com/office/powerpoint/2010/main" val="389089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FSW</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24</a:t>
            </a:fld>
            <a:endParaRPr lang="nl-NL"/>
          </a:p>
        </p:txBody>
      </p:sp>
    </p:spTree>
    <p:extLst>
      <p:ext uri="{BB962C8B-B14F-4D97-AF65-F5344CB8AC3E}">
        <p14:creationId xmlns:p14="http://schemas.microsoft.com/office/powerpoint/2010/main" val="4048561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FGB-Beta and/or courses in which no personal data are involved</a:t>
            </a:r>
            <a:endParaRPr lang="nl-NL" dirty="0"/>
          </a:p>
        </p:txBody>
      </p:sp>
      <p:sp>
        <p:nvSpPr>
          <p:cNvPr id="4" name="Slide Number Placeholder 3"/>
          <p:cNvSpPr>
            <a:spLocks noGrp="1"/>
          </p:cNvSpPr>
          <p:nvPr>
            <p:ph type="sldNum" sz="quarter" idx="5"/>
          </p:nvPr>
        </p:nvSpPr>
        <p:spPr/>
        <p:txBody>
          <a:bodyPr/>
          <a:lstStyle/>
          <a:p>
            <a:fld id="{370DBE6A-1E29-8C4E-B011-77BCFA8447CC}" type="slidenum">
              <a:rPr lang="nl-NL" smtClean="0"/>
              <a:t>25</a:t>
            </a:fld>
            <a:endParaRPr lang="nl-NL"/>
          </a:p>
        </p:txBody>
      </p:sp>
    </p:spTree>
    <p:extLst>
      <p:ext uri="{BB962C8B-B14F-4D97-AF65-F5344CB8AC3E}">
        <p14:creationId xmlns:p14="http://schemas.microsoft.com/office/powerpoint/2010/main" val="3948417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wmf"/><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AD303578-903C-A34A-AF9B-392F1BD2B760}"/>
              </a:ext>
            </a:extLst>
          </p:cNvPr>
          <p:cNvSpPr/>
          <p:nvPr userDrawn="1"/>
        </p:nvSpPr>
        <p:spPr>
          <a:xfrm>
            <a:off x="0" y="5132"/>
            <a:ext cx="12193588" cy="21316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13" name="Rechthoek 12">
            <a:extLst>
              <a:ext uri="{FF2B5EF4-FFF2-40B4-BE49-F238E27FC236}">
                <a16:creationId xmlns:a16="http://schemas.microsoft.com/office/drawing/2014/main" id="{E3A53032-6181-1545-8CE7-8EC49EB8AF93}"/>
              </a:ext>
            </a:extLst>
          </p:cNvPr>
          <p:cNvSpPr/>
          <p:nvPr userDrawn="1"/>
        </p:nvSpPr>
        <p:spPr>
          <a:xfrm>
            <a:off x="450851" y="1685925"/>
            <a:ext cx="11293474" cy="4721225"/>
          </a:xfrm>
          <a:prstGeom prst="rect">
            <a:avLst/>
          </a:prstGeom>
          <a:solidFill>
            <a:srgbClr val="007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solidFill>
                <a:schemeClr val="bg2"/>
              </a:solidFill>
            </a:endParaRPr>
          </a:p>
        </p:txBody>
      </p:sp>
      <p:sp>
        <p:nvSpPr>
          <p:cNvPr id="9" name="Tijdelijke aanduiding voor tekst 8">
            <a:extLst>
              <a:ext uri="{FF2B5EF4-FFF2-40B4-BE49-F238E27FC236}">
                <a16:creationId xmlns:a16="http://schemas.microsoft.com/office/drawing/2014/main" id="{9B428526-287A-244A-8A85-27B89673C4A3}"/>
              </a:ext>
            </a:extLst>
          </p:cNvPr>
          <p:cNvSpPr>
            <a:spLocks noGrp="1"/>
          </p:cNvSpPr>
          <p:nvPr>
            <p:ph type="body" sz="quarter" idx="18" hasCustomPrompt="1"/>
          </p:nvPr>
        </p:nvSpPr>
        <p:spPr>
          <a:xfrm>
            <a:off x="900113" y="2136775"/>
            <a:ext cx="5196681" cy="3819525"/>
          </a:xfrm>
          <a:prstGeom prst="rect">
            <a:avLst/>
          </a:prstGeom>
        </p:spPr>
        <p:txBody>
          <a:bodyPr>
            <a:noAutofit/>
          </a:bodyPr>
          <a:lstStyle>
            <a:lvl1pPr>
              <a:lnSpc>
                <a:spcPct val="90000"/>
              </a:lnSpc>
              <a:spcAft>
                <a:spcPts val="0"/>
              </a:spcAft>
              <a:defRPr sz="3200">
                <a:solidFill>
                  <a:schemeClr val="bg2"/>
                </a:solidFill>
              </a:defRPr>
            </a:lvl1pPr>
            <a:lvl2pPr>
              <a:defRPr sz="2400">
                <a:solidFill>
                  <a:schemeClr val="bg2"/>
                </a:solidFill>
              </a:defRPr>
            </a:lvl2pPr>
            <a:lvl3pPr>
              <a:defRPr>
                <a:solidFill>
                  <a:schemeClr val="bg2"/>
                </a:solidFill>
              </a:defRPr>
            </a:lvl3pPr>
          </a:lstStyle>
          <a:p>
            <a:r>
              <a:rPr lang="nl-NL"/>
              <a:t>Tekststijl van het model bewerken</a:t>
            </a:r>
          </a:p>
          <a:p>
            <a:pPr lvl="1"/>
            <a:r>
              <a:rPr lang="nl-NL"/>
              <a:t>Tweede niveau</a:t>
            </a:r>
          </a:p>
          <a:p>
            <a:pPr lvl="2"/>
            <a:r>
              <a:rPr lang="nl-NL"/>
              <a:t>Derde niveau
Vierde niveau
Vijfde niveau</a:t>
            </a:r>
          </a:p>
        </p:txBody>
      </p:sp>
      <p:pic>
        <p:nvPicPr>
          <p:cNvPr id="41" name="Afbeelding 40">
            <a:extLst>
              <a:ext uri="{FF2B5EF4-FFF2-40B4-BE49-F238E27FC236}">
                <a16:creationId xmlns:a16="http://schemas.microsoft.com/office/drawing/2014/main" id="{4D98F890-147B-F648-803A-FC9E10FDD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0112" y="501839"/>
            <a:ext cx="2344002" cy="565200"/>
          </a:xfrm>
          <a:prstGeom prst="rect">
            <a:avLst/>
          </a:prstGeom>
        </p:spPr>
      </p:pic>
      <p:sp>
        <p:nvSpPr>
          <p:cNvPr id="15" name="Tijdelijke aanduiding voor afbeelding 14">
            <a:extLst>
              <a:ext uri="{FF2B5EF4-FFF2-40B4-BE49-F238E27FC236}">
                <a16:creationId xmlns:a16="http://schemas.microsoft.com/office/drawing/2014/main" id="{6ABD7D3F-B308-EA43-ADDC-2B9B754A0C7E}"/>
              </a:ext>
            </a:extLst>
          </p:cNvPr>
          <p:cNvSpPr>
            <a:spLocks noGrp="1"/>
          </p:cNvSpPr>
          <p:nvPr>
            <p:ph type="pic" sz="quarter" idx="19"/>
          </p:nvPr>
        </p:nvSpPr>
        <p:spPr>
          <a:xfrm>
            <a:off x="6322576" y="1685925"/>
            <a:ext cx="5421749" cy="4719600"/>
          </a:xfrm>
          <a:custGeom>
            <a:avLst/>
            <a:gdLst>
              <a:gd name="connsiteX0" fmla="*/ 0 w 5421749"/>
              <a:gd name="connsiteY0" fmla="*/ 0 h 4719600"/>
              <a:gd name="connsiteX1" fmla="*/ 5421749 w 5421749"/>
              <a:gd name="connsiteY1" fmla="*/ 0 h 4719600"/>
              <a:gd name="connsiteX2" fmla="*/ 5421749 w 5421749"/>
              <a:gd name="connsiteY2" fmla="*/ 4719600 h 4719600"/>
              <a:gd name="connsiteX3" fmla="*/ 0 w 5421749"/>
              <a:gd name="connsiteY3" fmla="*/ 4719600 h 4719600"/>
              <a:gd name="connsiteX4" fmla="*/ 0 w 5421749"/>
              <a:gd name="connsiteY4" fmla="*/ 908893 h 4719600"/>
              <a:gd name="connsiteX5" fmla="*/ 2024 w 5421749"/>
              <a:gd name="connsiteY5" fmla="*/ 910917 h 4719600"/>
              <a:gd name="connsiteX6" fmla="*/ 164024 w 5421749"/>
              <a:gd name="connsiteY6" fmla="*/ 748917 h 4719600"/>
              <a:gd name="connsiteX7" fmla="*/ 2024 w 5421749"/>
              <a:gd name="connsiteY7" fmla="*/ 586917 h 4719600"/>
              <a:gd name="connsiteX8" fmla="*/ 0 w 5421749"/>
              <a:gd name="connsiteY8" fmla="*/ 588941 h 47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1749" h="4719600">
                <a:moveTo>
                  <a:pt x="0" y="0"/>
                </a:moveTo>
                <a:lnTo>
                  <a:pt x="5421749" y="0"/>
                </a:lnTo>
                <a:lnTo>
                  <a:pt x="5421749" y="4719600"/>
                </a:lnTo>
                <a:lnTo>
                  <a:pt x="0" y="4719600"/>
                </a:lnTo>
                <a:lnTo>
                  <a:pt x="0" y="908893"/>
                </a:lnTo>
                <a:lnTo>
                  <a:pt x="2024" y="910917"/>
                </a:lnTo>
                <a:lnTo>
                  <a:pt x="164024" y="748917"/>
                </a:lnTo>
                <a:lnTo>
                  <a:pt x="2024" y="586917"/>
                </a:lnTo>
                <a:lnTo>
                  <a:pt x="0" y="588941"/>
                </a:lnTo>
                <a:close/>
              </a:path>
            </a:pathLst>
          </a:custGeom>
        </p:spPr>
        <p:txBody>
          <a:bodyPr wrap="square" lIns="360000" tIns="360000" rIns="360000" bIns="360000" anchor="ctr" anchorCtr="0">
            <a:noAutofit/>
          </a:bodyPr>
          <a:lstStyle>
            <a:lvl1pPr algn="ctr">
              <a:defRPr sz="1800" b="0" i="0">
                <a:solidFill>
                  <a:schemeClr val="bg1"/>
                </a:solidFill>
                <a:latin typeface="DINPro" pitchFamily="2" charset="0"/>
              </a:defRPr>
            </a:lvl1pPr>
          </a:lstStyle>
          <a:p>
            <a:r>
              <a:rPr lang="en-US"/>
              <a:t>Click icon to add picture</a:t>
            </a:r>
            <a:endParaRPr lang="nl-NL"/>
          </a:p>
        </p:txBody>
      </p:sp>
      <p:sp>
        <p:nvSpPr>
          <p:cNvPr id="8" name="TypeTextLevel" hidden="1">
            <a:extLst>
              <a:ext uri="{FF2B5EF4-FFF2-40B4-BE49-F238E27FC236}">
                <a16:creationId xmlns:a16="http://schemas.microsoft.com/office/drawing/2014/main" id="{5B1491E1-F8A5-45E1-8274-30DA887CB213}"/>
              </a:ext>
            </a:extLst>
          </p:cNvPr>
          <p:cNvSpPr txBox="1"/>
          <p:nvPr userDrawn="1"/>
        </p:nvSpPr>
        <p:spPr>
          <a:xfrm>
            <a:off x="-1680864" y="188640"/>
            <a:ext cx="1680864" cy="215444"/>
          </a:xfrm>
          <a:prstGeom prst="rect">
            <a:avLst/>
          </a:prstGeom>
          <a:noFill/>
        </p:spPr>
        <p:txBody>
          <a:bodyPr wrap="square" rtlCol="0">
            <a:spAutoFit/>
          </a:bodyPr>
          <a:lstStyle/>
          <a:p>
            <a:r>
              <a:rPr lang="nl-NL" sz="800"/>
              <a:t>Cover</a:t>
            </a:r>
          </a:p>
        </p:txBody>
      </p:sp>
    </p:spTree>
    <p:extLst>
      <p:ext uri="{BB962C8B-B14F-4D97-AF65-F5344CB8AC3E}">
        <p14:creationId xmlns:p14="http://schemas.microsoft.com/office/powerpoint/2010/main" val="1718854053"/>
      </p:ext>
    </p:extLst>
  </p:cSld>
  <p:clrMapOvr>
    <a:masterClrMapping/>
  </p:clrMapOvr>
  <p:extLst>
    <p:ext uri="{DCECCB84-F9BA-43D5-87BE-67443E8EF086}">
      <p15:sldGuideLst xmlns:p15="http://schemas.microsoft.com/office/powerpoint/2012/main">
        <p15:guide id="4" pos="7402">
          <p15:clr>
            <a:srgbClr val="FBAE40"/>
          </p15:clr>
        </p15:guide>
        <p15:guide id="9" pos="567" userDrawn="1">
          <p15:clr>
            <a:srgbClr val="FBAE40"/>
          </p15:clr>
        </p15:guide>
        <p15:guide id="10" orient="horz" pos="1346" userDrawn="1">
          <p15:clr>
            <a:srgbClr val="FBAE40"/>
          </p15:clr>
        </p15:guide>
        <p15:guide id="11" pos="3984" userDrawn="1">
          <p15:clr>
            <a:srgbClr val="FBAE40"/>
          </p15:clr>
        </p15:guide>
        <p15:guide id="12" pos="3700" userDrawn="1">
          <p15:clr>
            <a:srgbClr val="FBAE40"/>
          </p15:clr>
        </p15:guide>
        <p15:guide id="13" pos="7111" userDrawn="1">
          <p15:clr>
            <a:srgbClr val="FBAE40"/>
          </p15:clr>
        </p15:guide>
        <p15:guide id="14" pos="2309" userDrawn="1">
          <p15:clr>
            <a:srgbClr val="FBAE40"/>
          </p15:clr>
        </p15:guide>
        <p15:guide id="15" pos="215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right">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FE1CA300-B451-A048-8408-FA52BBBC47A5}"/>
              </a:ext>
            </a:extLst>
          </p:cNvPr>
          <p:cNvSpPr>
            <a:spLocks noGrp="1"/>
          </p:cNvSpPr>
          <p:nvPr>
            <p:ph type="pic" sz="quarter" idx="10"/>
          </p:nvPr>
        </p:nvSpPr>
        <p:spPr>
          <a:xfrm>
            <a:off x="-794" y="0"/>
            <a:ext cx="12193588" cy="6858000"/>
          </a:xfrm>
          <a:prstGeom prst="rect">
            <a:avLst/>
          </a:prstGeom>
          <a:solidFill>
            <a:srgbClr val="0077B3"/>
          </a:solidFill>
        </p:spPr>
        <p:txBody>
          <a:bodyPr/>
          <a:lstStyle/>
          <a:p>
            <a:r>
              <a:rPr lang="en-US"/>
              <a:t>Click icon to add picture</a:t>
            </a:r>
            <a:endParaRPr lang="nl-NL"/>
          </a:p>
        </p:txBody>
      </p:sp>
      <p:sp>
        <p:nvSpPr>
          <p:cNvPr id="10" name="Tijdelijke aanduiding voor tekst 9">
            <a:extLst>
              <a:ext uri="{FF2B5EF4-FFF2-40B4-BE49-F238E27FC236}">
                <a16:creationId xmlns:a16="http://schemas.microsoft.com/office/drawing/2014/main" id="{7D79DC2E-4F5A-E045-8370-A849FB985C59}"/>
              </a:ext>
            </a:extLst>
          </p:cNvPr>
          <p:cNvSpPr>
            <a:spLocks noGrp="1"/>
          </p:cNvSpPr>
          <p:nvPr>
            <p:ph type="body" sz="quarter" idx="11" hasCustomPrompt="1"/>
          </p:nvPr>
        </p:nvSpPr>
        <p:spPr>
          <a:xfrm>
            <a:off x="8280400" y="4749456"/>
            <a:ext cx="3463925" cy="1657694"/>
          </a:xfrm>
          <a:prstGeom prst="rect">
            <a:avLst/>
          </a:prstGeom>
          <a:blipFill dpi="0" rotWithShape="1">
            <a:blip r:embed="rId2"/>
            <a:srcRect/>
            <a:tile tx="0" ty="0" sx="100000" sy="100000" flip="none" algn="tl"/>
          </a:blipFill>
          <a:effectLst>
            <a:outerShdw blurRad="190500" dist="63500" dir="2700000" algn="tl" rotWithShape="0">
              <a:prstClr val="black">
                <a:alpha val="15000"/>
              </a:prstClr>
            </a:outerShdw>
          </a:effectLst>
        </p:spPr>
        <p:txBody>
          <a:bodyPr wrap="square" lIns="360000" tIns="270000" rIns="360000" bIns="270000" anchor="b" anchorCtr="0">
            <a:spAutoFit/>
          </a:bodyPr>
          <a:lstStyle>
            <a:lvl1pPr>
              <a:lnSpc>
                <a:spcPct val="90000"/>
              </a:lnSpc>
              <a:spcBef>
                <a:spcPts val="0"/>
              </a:spcBef>
              <a:defRPr sz="2400">
                <a:solidFill>
                  <a:srgbClr val="005CA9"/>
                </a:solidFill>
              </a:defRPr>
            </a:lvl1pPr>
            <a:lvl2pPr marL="0" indent="0">
              <a:lnSpc>
                <a:spcPct val="110000"/>
              </a:lnSpc>
              <a:spcBef>
                <a:spcPts val="1500"/>
              </a:spcBef>
              <a:tabLst/>
              <a:defRPr sz="1800">
                <a:solidFill>
                  <a:schemeClr val="tx1"/>
                </a:solidFill>
              </a:defRPr>
            </a:lvl2pPr>
          </a:lstStyle>
          <a:p>
            <a:r>
              <a:rPr lang="nl-NL" err="1"/>
              <a:t>Title</a:t>
            </a:r>
            <a:endParaRPr lang="nl-NL"/>
          </a:p>
          <a:p>
            <a:pPr lvl="1"/>
            <a:r>
              <a:rPr lang="nl-NL"/>
              <a:t>Body</a:t>
            </a:r>
          </a:p>
        </p:txBody>
      </p:sp>
      <p:sp>
        <p:nvSpPr>
          <p:cNvPr id="5" name="TypeTextLevel" hidden="1">
            <a:extLst>
              <a:ext uri="{FF2B5EF4-FFF2-40B4-BE49-F238E27FC236}">
                <a16:creationId xmlns:a16="http://schemas.microsoft.com/office/drawing/2014/main" id="{D650A649-4A30-4A89-BED5-DDB68B8DF222}"/>
              </a:ext>
            </a:extLst>
          </p:cNvPr>
          <p:cNvSpPr txBox="1"/>
          <p:nvPr userDrawn="1"/>
        </p:nvSpPr>
        <p:spPr>
          <a:xfrm>
            <a:off x="-1680864" y="188640"/>
            <a:ext cx="1680864" cy="215444"/>
          </a:xfrm>
          <a:prstGeom prst="rect">
            <a:avLst/>
          </a:prstGeom>
          <a:noFill/>
        </p:spPr>
        <p:txBody>
          <a:bodyPr wrap="square" rtlCol="0">
            <a:spAutoFit/>
          </a:bodyPr>
          <a:lstStyle/>
          <a:p>
            <a:r>
              <a:rPr lang="nl-NL" sz="800" err="1"/>
              <a:t>Caption</a:t>
            </a:r>
            <a:endParaRPr lang="nl-NL" sz="800"/>
          </a:p>
        </p:txBody>
      </p:sp>
    </p:spTree>
    <p:extLst>
      <p:ext uri="{BB962C8B-B14F-4D97-AF65-F5344CB8AC3E}">
        <p14:creationId xmlns:p14="http://schemas.microsoft.com/office/powerpoint/2010/main" val="3094667516"/>
      </p:ext>
    </p:extLst>
  </p:cSld>
  <p:clrMapOvr>
    <a:masterClrMapping/>
  </p:clrMapOvr>
  <p:extLst>
    <p:ext uri="{DCECCB84-F9BA-43D5-87BE-67443E8EF086}">
      <p15:sldGuideLst xmlns:p15="http://schemas.microsoft.com/office/powerpoint/2012/main">
        <p15:guide id="1" pos="3840" userDrawn="1">
          <p15:clr>
            <a:srgbClr val="FBAE40"/>
          </p15:clr>
        </p15:guide>
        <p15:guide id="2" pos="2466" userDrawn="1">
          <p15:clr>
            <a:srgbClr val="FBAE40"/>
          </p15:clr>
        </p15:guide>
        <p15:guide id="3" pos="2750" userDrawn="1">
          <p15:clr>
            <a:srgbClr val="FBAE40"/>
          </p15:clr>
        </p15:guide>
        <p15:guide id="4" pos="4934" userDrawn="1">
          <p15:clr>
            <a:srgbClr val="FBAE40"/>
          </p15:clr>
        </p15:guide>
        <p15:guide id="5" pos="52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 quot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8DE7B067-3B39-4C45-8542-7786B2F08212}"/>
              </a:ext>
            </a:extLst>
          </p:cNvPr>
          <p:cNvSpPr/>
          <p:nvPr userDrawn="1"/>
        </p:nvSpPr>
        <p:spPr>
          <a:xfrm>
            <a:off x="0" y="-1"/>
            <a:ext cx="12291924" cy="6858001"/>
          </a:xfrm>
          <a:prstGeom prst="rect">
            <a:avLst/>
          </a:prstGeom>
          <a:solidFill>
            <a:srgbClr val="00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solidFill>
                <a:schemeClr val="bg2"/>
              </a:solidFill>
            </a:endParaRPr>
          </a:p>
        </p:txBody>
      </p:sp>
      <p:sp>
        <p:nvSpPr>
          <p:cNvPr id="4" name="Tijdelijke aanduiding voor tekst 3">
            <a:extLst>
              <a:ext uri="{FF2B5EF4-FFF2-40B4-BE49-F238E27FC236}">
                <a16:creationId xmlns:a16="http://schemas.microsoft.com/office/drawing/2014/main" id="{39D4AC89-CCE6-6049-A5FF-F2EE4C7D01CF}"/>
              </a:ext>
            </a:extLst>
          </p:cNvPr>
          <p:cNvSpPr>
            <a:spLocks noGrp="1"/>
          </p:cNvSpPr>
          <p:nvPr>
            <p:ph type="body" sz="quarter" idx="10"/>
          </p:nvPr>
        </p:nvSpPr>
        <p:spPr>
          <a:xfrm>
            <a:off x="442800" y="442800"/>
            <a:ext cx="11307988" cy="5972400"/>
          </a:xfrm>
          <a:prstGeom prst="rect">
            <a:avLst/>
          </a:prstGeom>
        </p:spPr>
        <p:txBody>
          <a:bodyPr anchor="ctr" anchorCtr="0">
            <a:normAutofit/>
          </a:bodyPr>
          <a:lstStyle>
            <a:lvl1pPr algn="ctr">
              <a:lnSpc>
                <a:spcPct val="100000"/>
              </a:lnSpc>
              <a:defRPr sz="4000">
                <a:ln>
                  <a:noFill/>
                </a:ln>
                <a:solidFill>
                  <a:schemeClr val="bg2"/>
                </a:solidFill>
              </a:defRPr>
            </a:lvl1pPr>
          </a:lstStyle>
          <a:p>
            <a:pPr lvl="0"/>
            <a:r>
              <a:rPr lang="en-US"/>
              <a:t>Click to edit Master text styles</a:t>
            </a:r>
          </a:p>
        </p:txBody>
      </p:sp>
      <p:sp>
        <p:nvSpPr>
          <p:cNvPr id="5" name="TypeTextLevel" hidden="1">
            <a:extLst>
              <a:ext uri="{FF2B5EF4-FFF2-40B4-BE49-F238E27FC236}">
                <a16:creationId xmlns:a16="http://schemas.microsoft.com/office/drawing/2014/main" id="{65456933-FC8C-49C9-8667-FA951FB0C6FA}"/>
              </a:ext>
            </a:extLst>
          </p:cNvPr>
          <p:cNvSpPr txBox="1"/>
          <p:nvPr userDrawn="1"/>
        </p:nvSpPr>
        <p:spPr>
          <a:xfrm>
            <a:off x="-1680864" y="188640"/>
            <a:ext cx="1680864" cy="215444"/>
          </a:xfrm>
          <a:prstGeom prst="rect">
            <a:avLst/>
          </a:prstGeom>
          <a:noFill/>
        </p:spPr>
        <p:txBody>
          <a:bodyPr wrap="square" rtlCol="0">
            <a:spAutoFit/>
          </a:bodyPr>
          <a:lstStyle/>
          <a:p>
            <a:r>
              <a:rPr lang="nl-NL" sz="800" err="1"/>
              <a:t>NoLevel</a:t>
            </a:r>
            <a:endParaRPr lang="nl-NL" sz="800"/>
          </a:p>
        </p:txBody>
      </p:sp>
    </p:spTree>
    <p:extLst>
      <p:ext uri="{BB962C8B-B14F-4D97-AF65-F5344CB8AC3E}">
        <p14:creationId xmlns:p14="http://schemas.microsoft.com/office/powerpoint/2010/main" val="1690719335"/>
      </p:ext>
    </p:extLst>
  </p:cSld>
  <p:clrMapOvr>
    <a:masterClrMapping/>
  </p:clrMapOvr>
  <p:extLst>
    <p:ext uri="{DCECCB84-F9BA-43D5-87BE-67443E8EF086}">
      <p15:sldGuideLst xmlns:p15="http://schemas.microsoft.com/office/powerpoint/2012/main">
        <p15:guide id="4" pos="740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ee use layout">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8DE7B067-3B39-4C45-8542-7786B2F08212}"/>
              </a:ext>
            </a:extLst>
          </p:cNvPr>
          <p:cNvSpPr/>
          <p:nvPr userDrawn="1"/>
        </p:nvSpPr>
        <p:spPr>
          <a:xfrm>
            <a:off x="0" y="-1"/>
            <a:ext cx="12193588" cy="6858001"/>
          </a:xfrm>
          <a:prstGeom prst="rect">
            <a:avLst/>
          </a:prstGeom>
          <a:solidFill>
            <a:srgbClr val="007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30" name="Tijdelijke aanduiding voor tekst 29">
            <a:extLst>
              <a:ext uri="{FF2B5EF4-FFF2-40B4-BE49-F238E27FC236}">
                <a16:creationId xmlns:a16="http://schemas.microsoft.com/office/drawing/2014/main" id="{52C414BC-31E2-FE45-9874-0AD51AE319CE}"/>
              </a:ext>
            </a:extLst>
          </p:cNvPr>
          <p:cNvSpPr>
            <a:spLocks noGrp="1"/>
          </p:cNvSpPr>
          <p:nvPr>
            <p:ph type="body" sz="quarter" idx="10" hasCustomPrompt="1"/>
          </p:nvPr>
        </p:nvSpPr>
        <p:spPr>
          <a:xfrm>
            <a:off x="450850" y="450850"/>
            <a:ext cx="3463925" cy="2588888"/>
          </a:xfrm>
          <a:prstGeom prst="rect">
            <a:avLst/>
          </a:prstGeom>
          <a:blipFill dpi="0" rotWithShape="1">
            <a:blip r:embed="rId2"/>
            <a:srcRect/>
            <a:tile tx="0" ty="0" sx="100000" sy="100000" flip="none" algn="tl"/>
          </a:blipFill>
        </p:spPr>
        <p:txBody>
          <a:bodyPr lIns="360000" tIns="360000" rIns="360000" bIns="360000">
            <a:spAutoFit/>
          </a:bodyPr>
          <a:lstStyle>
            <a:lvl1pPr>
              <a:lnSpc>
                <a:spcPct val="90000"/>
              </a:lnSpc>
              <a:defRPr>
                <a:solidFill>
                  <a:schemeClr val="tx2"/>
                </a:solidFill>
              </a:defRPr>
            </a:lvl1pPr>
            <a:lvl5pPr marL="358775" indent="-158750">
              <a:tabLst/>
              <a:defRPr/>
            </a:lvl5pPr>
          </a:lstStyle>
          <a:p>
            <a:r>
              <a:rPr lang="nl-NL"/>
              <a:t>Tekststijl van het model bewerken</a:t>
            </a:r>
          </a:p>
          <a:p>
            <a:pPr lvl="1"/>
            <a:r>
              <a:rPr lang="nl-NL"/>
              <a:t>Tweede niveau</a:t>
            </a:r>
          </a:p>
          <a:p>
            <a:pPr lvl="2"/>
            <a:r>
              <a:rPr lang="nl-NL"/>
              <a:t>Derde niveau</a:t>
            </a:r>
          </a:p>
          <a:p>
            <a:pPr lvl="3"/>
            <a:r>
              <a:rPr lang="nl-NL"/>
              <a:t>Vierde niveau</a:t>
            </a:r>
          </a:p>
        </p:txBody>
      </p:sp>
      <p:sp>
        <p:nvSpPr>
          <p:cNvPr id="31" name="Tijdelijke aanduiding voor tekst 29">
            <a:extLst>
              <a:ext uri="{FF2B5EF4-FFF2-40B4-BE49-F238E27FC236}">
                <a16:creationId xmlns:a16="http://schemas.microsoft.com/office/drawing/2014/main" id="{E851BC3C-5907-1644-A5FD-EBDF946BBEB8}"/>
              </a:ext>
            </a:extLst>
          </p:cNvPr>
          <p:cNvSpPr>
            <a:spLocks noGrp="1"/>
          </p:cNvSpPr>
          <p:nvPr>
            <p:ph type="body" sz="quarter" idx="11" hasCustomPrompt="1"/>
          </p:nvPr>
        </p:nvSpPr>
        <p:spPr>
          <a:xfrm>
            <a:off x="4365625" y="450850"/>
            <a:ext cx="3463925" cy="2770645"/>
          </a:xfrm>
          <a:prstGeom prst="rect">
            <a:avLst/>
          </a:prstGeom>
          <a:blipFill dpi="0" rotWithShape="1">
            <a:blip r:embed="rId3"/>
            <a:srcRect/>
            <a:tile tx="0" ty="0" sx="100000" sy="100000" flip="none" algn="bl"/>
          </a:blipFill>
        </p:spPr>
        <p:txBody>
          <a:bodyPr lIns="360000" tIns="360000" rIns="360000" bIns="540000">
            <a:spAutoFit/>
          </a:bodyPr>
          <a:lstStyle>
            <a:lvl1pPr>
              <a:lnSpc>
                <a:spcPct val="90000"/>
              </a:lnSpc>
              <a:defRPr>
                <a:solidFill>
                  <a:schemeClr val="tx2"/>
                </a:solidFill>
              </a:defRPr>
            </a:lvl1pPr>
            <a:lvl5pPr marL="358775" indent="-158750">
              <a:tabLst/>
              <a:defRPr/>
            </a:lvl5pPr>
          </a:lstStyle>
          <a:p>
            <a:r>
              <a:rPr lang="nl-NL"/>
              <a:t>Tekststijl van het model bewerken</a:t>
            </a:r>
          </a:p>
          <a:p>
            <a:pPr lvl="1"/>
            <a:r>
              <a:rPr lang="nl-NL"/>
              <a:t>Tweede niveau</a:t>
            </a:r>
          </a:p>
          <a:p>
            <a:pPr lvl="2"/>
            <a:r>
              <a:rPr lang="nl-NL"/>
              <a:t>Derde niveau</a:t>
            </a:r>
          </a:p>
          <a:p>
            <a:pPr lvl="3"/>
            <a:r>
              <a:rPr lang="nl-NL"/>
              <a:t>Vierde niveau</a:t>
            </a:r>
          </a:p>
        </p:txBody>
      </p:sp>
      <p:sp>
        <p:nvSpPr>
          <p:cNvPr id="5" name="TypeTextLevel" hidden="1">
            <a:extLst>
              <a:ext uri="{FF2B5EF4-FFF2-40B4-BE49-F238E27FC236}">
                <a16:creationId xmlns:a16="http://schemas.microsoft.com/office/drawing/2014/main" id="{F51249D2-B280-4187-A2B6-1E52C563A0F3}"/>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2933084723"/>
      </p:ext>
    </p:extLst>
  </p:cSld>
  <p:clrMapOvr>
    <a:masterClrMapping/>
  </p:clrMapOvr>
  <p:extLst>
    <p:ext uri="{DCECCB84-F9BA-43D5-87BE-67443E8EF086}">
      <p15:sldGuideLst xmlns:p15="http://schemas.microsoft.com/office/powerpoint/2012/main">
        <p15:guide id="5" pos="1232" userDrawn="1">
          <p15:clr>
            <a:srgbClr val="FBAE40"/>
          </p15:clr>
        </p15:guide>
        <p15:guide id="6" pos="1516" userDrawn="1">
          <p15:clr>
            <a:srgbClr val="FBAE40"/>
          </p15:clr>
        </p15:guide>
        <p15:guide id="7" pos="2466" userDrawn="1">
          <p15:clr>
            <a:srgbClr val="FBAE40"/>
          </p15:clr>
        </p15:guide>
        <p15:guide id="8" pos="2750" userDrawn="1">
          <p15:clr>
            <a:srgbClr val="FBAE40"/>
          </p15:clr>
        </p15:guide>
        <p15:guide id="9" pos="3698" userDrawn="1">
          <p15:clr>
            <a:srgbClr val="FBAE40"/>
          </p15:clr>
        </p15:guide>
        <p15:guide id="10" pos="3982" userDrawn="1">
          <p15:clr>
            <a:srgbClr val="FBAE40"/>
          </p15:clr>
        </p15:guide>
        <p15:guide id="11" pos="6164" userDrawn="1">
          <p15:clr>
            <a:srgbClr val="FBAE40"/>
          </p15:clr>
        </p15:guide>
        <p15:guide id="12" pos="6448" userDrawn="1">
          <p15:clr>
            <a:srgbClr val="FBAE40"/>
          </p15:clr>
        </p15:guide>
        <p15:guide id="13" pos="4930" userDrawn="1">
          <p15:clr>
            <a:srgbClr val="FBAE40"/>
          </p15:clr>
        </p15:guide>
        <p15:guide id="14" pos="52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 layout">
    <p:spTree>
      <p:nvGrpSpPr>
        <p:cNvPr id="1" name=""/>
        <p:cNvGrpSpPr/>
        <p:nvPr/>
      </p:nvGrpSpPr>
      <p:grpSpPr>
        <a:xfrm>
          <a:off x="0" y="0"/>
          <a:ext cx="0" cy="0"/>
          <a:chOff x="0" y="0"/>
          <a:chExt cx="0" cy="0"/>
        </a:xfrm>
      </p:grpSpPr>
      <p:pic>
        <p:nvPicPr>
          <p:cNvPr id="11" name="Afbeelding 5">
            <a:extLst>
              <a:ext uri="{FF2B5EF4-FFF2-40B4-BE49-F238E27FC236}">
                <a16:creationId xmlns:a16="http://schemas.microsoft.com/office/drawing/2014/main" id="{89795FE0-6FA0-F148-8C28-A37E61C9F3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9" name="Titel 8">
            <a:extLst>
              <a:ext uri="{FF2B5EF4-FFF2-40B4-BE49-F238E27FC236}">
                <a16:creationId xmlns:a16="http://schemas.microsoft.com/office/drawing/2014/main" id="{284A8469-7372-B547-ACE6-C9E7A14FA1CD}"/>
              </a:ext>
            </a:extLst>
          </p:cNvPr>
          <p:cNvSpPr>
            <a:spLocks noGrp="1"/>
          </p:cNvSpPr>
          <p:nvPr>
            <p:ph type="title"/>
          </p:nvPr>
        </p:nvSpPr>
        <p:spPr>
          <a:xfrm>
            <a:off x="450848" y="450000"/>
            <a:ext cx="472634" cy="782467"/>
          </a:xfrm>
        </p:spPr>
        <p:txBody>
          <a:bodyPr anchor="t" anchorCtr="0"/>
          <a:lstStyle>
            <a:lvl1pPr>
              <a:lnSpc>
                <a:spcPct val="90000"/>
              </a:lnSpc>
              <a:defRPr/>
            </a:lvl1pPr>
          </a:lstStyle>
          <a:p>
            <a:r>
              <a:rPr lang="en-US"/>
              <a:t>Click to edit Master title style</a:t>
            </a:r>
            <a:endParaRPr lang="nl-NL"/>
          </a:p>
        </p:txBody>
      </p:sp>
      <p:sp>
        <p:nvSpPr>
          <p:cNvPr id="3" name="Tijdelijke aanduiding voor tekst 2">
            <a:extLst>
              <a:ext uri="{FF2B5EF4-FFF2-40B4-BE49-F238E27FC236}">
                <a16:creationId xmlns:a16="http://schemas.microsoft.com/office/drawing/2014/main" id="{8053898B-A0FB-6F41-8248-C3D134E59A0E}"/>
              </a:ext>
            </a:extLst>
          </p:cNvPr>
          <p:cNvSpPr>
            <a:spLocks noGrp="1"/>
          </p:cNvSpPr>
          <p:nvPr>
            <p:ph type="body" sz="quarter" idx="10"/>
          </p:nvPr>
        </p:nvSpPr>
        <p:spPr>
          <a:xfrm>
            <a:off x="1685925" y="1685925"/>
            <a:ext cx="2174875" cy="4272817"/>
          </a:xfrm>
          <a:prstGeom prst="rect">
            <a:avLst/>
          </a:prstGeom>
        </p:spPr>
        <p:txBody>
          <a:bodyPr>
            <a:noAutofit/>
          </a:bodyPr>
          <a:lstStyle>
            <a:lvl1pPr>
              <a:spcAft>
                <a:spcPts val="0"/>
              </a:spcAft>
              <a:defRPr sz="1400">
                <a:solidFill>
                  <a:schemeClr val="tx2"/>
                </a:solidFill>
              </a:defRPr>
            </a:lvl1pPr>
            <a:lvl2pPr>
              <a:defRPr sz="1200">
                <a:solidFill>
                  <a:schemeClr val="tx1"/>
                </a:solidFill>
              </a:defRPr>
            </a:lvl2pPr>
            <a:lvl3pPr marL="0" marR="0" indent="0" algn="l" defTabSz="685800" rtl="0" eaLnBrk="1" fontAlgn="auto" latinLnBrk="0" hangingPunct="1">
              <a:lnSpc>
                <a:spcPct val="110000"/>
              </a:lnSpc>
              <a:spcBef>
                <a:spcPts val="0"/>
              </a:spcBef>
              <a:spcAft>
                <a:spcPts val="0"/>
              </a:spcAft>
              <a:buClrTx/>
              <a:buSzTx/>
              <a:buFont typeface="Arial" panose="020B0604020202020204" pitchFamily="34" charset="0"/>
              <a:buNone/>
              <a:tabLst/>
              <a:defRPr sz="1200">
                <a:solidFill>
                  <a:schemeClr val="accent2"/>
                </a:solidFill>
              </a:defRPr>
            </a:lvl3pPr>
            <a:lvl4pPr marL="284400" indent="-298450">
              <a:tabLst/>
              <a:defRPr sz="1200"/>
            </a:lvl4pPr>
          </a:lstStyle>
          <a:p>
            <a:pPr lvl="0"/>
            <a:r>
              <a:rPr lang="en-US"/>
              <a:t>Click to edit Master text styles</a:t>
            </a:r>
          </a:p>
        </p:txBody>
      </p:sp>
      <p:sp>
        <p:nvSpPr>
          <p:cNvPr id="16" name="Tijdelijke aanduiding voor tekst 2">
            <a:extLst>
              <a:ext uri="{FF2B5EF4-FFF2-40B4-BE49-F238E27FC236}">
                <a16:creationId xmlns:a16="http://schemas.microsoft.com/office/drawing/2014/main" id="{F603BC99-1834-4146-9507-D97E1F7F5F08}"/>
              </a:ext>
            </a:extLst>
          </p:cNvPr>
          <p:cNvSpPr>
            <a:spLocks noGrp="1"/>
          </p:cNvSpPr>
          <p:nvPr>
            <p:ph type="body" sz="quarter" idx="13"/>
          </p:nvPr>
        </p:nvSpPr>
        <p:spPr>
          <a:xfrm>
            <a:off x="4314825" y="1685925"/>
            <a:ext cx="2174875" cy="4272817"/>
          </a:xfrm>
          <a:prstGeom prst="rect">
            <a:avLst/>
          </a:prstGeom>
        </p:spPr>
        <p:txBody>
          <a:bodyPr>
            <a:noAutofit/>
          </a:bodyPr>
          <a:lstStyle>
            <a:lvl1pPr>
              <a:spcAft>
                <a:spcPts val="0"/>
              </a:spcAft>
              <a:defRPr sz="1400">
                <a:solidFill>
                  <a:schemeClr val="tx2"/>
                </a:solidFill>
              </a:defRPr>
            </a:lvl1pPr>
            <a:lvl2pPr>
              <a:defRPr sz="1200">
                <a:solidFill>
                  <a:schemeClr val="tx1"/>
                </a:solidFill>
              </a:defRPr>
            </a:lvl2pPr>
            <a:lvl3pPr marL="0" marR="0" indent="0" algn="l" defTabSz="685800" rtl="0" eaLnBrk="1" fontAlgn="auto" latinLnBrk="0" hangingPunct="1">
              <a:lnSpc>
                <a:spcPct val="110000"/>
              </a:lnSpc>
              <a:spcBef>
                <a:spcPts val="0"/>
              </a:spcBef>
              <a:spcAft>
                <a:spcPts val="0"/>
              </a:spcAft>
              <a:buClrTx/>
              <a:buSzTx/>
              <a:buFont typeface="Arial" panose="020B0604020202020204" pitchFamily="34" charset="0"/>
              <a:buNone/>
              <a:tabLst/>
              <a:defRPr sz="1200">
                <a:solidFill>
                  <a:schemeClr val="accent2"/>
                </a:solidFill>
              </a:defRPr>
            </a:lvl3pPr>
            <a:lvl4pPr marL="284400" indent="-298450">
              <a:tabLst/>
              <a:defRPr sz="1200"/>
            </a:lvl4pPr>
          </a:lstStyle>
          <a:p>
            <a:pPr lvl="0"/>
            <a:r>
              <a:rPr lang="en-US"/>
              <a:t>Click to edit Master text styles</a:t>
            </a:r>
          </a:p>
        </p:txBody>
      </p:sp>
      <p:sp>
        <p:nvSpPr>
          <p:cNvPr id="17" name="Tijdelijke aanduiding voor tekst 2">
            <a:extLst>
              <a:ext uri="{FF2B5EF4-FFF2-40B4-BE49-F238E27FC236}">
                <a16:creationId xmlns:a16="http://schemas.microsoft.com/office/drawing/2014/main" id="{ACCE8A20-CC86-CA4D-B024-FB2F78E18A48}"/>
              </a:ext>
            </a:extLst>
          </p:cNvPr>
          <p:cNvSpPr>
            <a:spLocks noGrp="1"/>
          </p:cNvSpPr>
          <p:nvPr>
            <p:ph type="body" sz="quarter" idx="14"/>
          </p:nvPr>
        </p:nvSpPr>
        <p:spPr>
          <a:xfrm>
            <a:off x="6943725" y="1685925"/>
            <a:ext cx="2174875" cy="4272817"/>
          </a:xfrm>
          <a:prstGeom prst="rect">
            <a:avLst/>
          </a:prstGeom>
        </p:spPr>
        <p:txBody>
          <a:bodyPr>
            <a:noAutofit/>
          </a:bodyPr>
          <a:lstStyle>
            <a:lvl1pPr>
              <a:spcAft>
                <a:spcPts val="0"/>
              </a:spcAft>
              <a:defRPr sz="1400">
                <a:solidFill>
                  <a:schemeClr val="tx2"/>
                </a:solidFill>
              </a:defRPr>
            </a:lvl1pPr>
            <a:lvl2pPr>
              <a:defRPr sz="1200">
                <a:solidFill>
                  <a:schemeClr val="tx1"/>
                </a:solidFill>
              </a:defRPr>
            </a:lvl2pPr>
            <a:lvl3pPr marL="0" marR="0" indent="0" algn="l" defTabSz="685800" rtl="0" eaLnBrk="1" fontAlgn="auto" latinLnBrk="0" hangingPunct="1">
              <a:lnSpc>
                <a:spcPct val="110000"/>
              </a:lnSpc>
              <a:spcBef>
                <a:spcPts val="0"/>
              </a:spcBef>
              <a:spcAft>
                <a:spcPts val="0"/>
              </a:spcAft>
              <a:buClrTx/>
              <a:buSzTx/>
              <a:buFont typeface="Arial" panose="020B0604020202020204" pitchFamily="34" charset="0"/>
              <a:buNone/>
              <a:tabLst/>
              <a:defRPr sz="1200">
                <a:solidFill>
                  <a:schemeClr val="accent2"/>
                </a:solidFill>
              </a:defRPr>
            </a:lvl3pPr>
            <a:lvl4pPr marL="284400" indent="-298450">
              <a:tabLst/>
              <a:defRPr sz="1200"/>
            </a:lvl4pPr>
          </a:lstStyle>
          <a:p>
            <a:pPr lvl="0"/>
            <a:r>
              <a:rPr lang="en-US"/>
              <a:t>Click to edit Master text styles</a:t>
            </a:r>
          </a:p>
        </p:txBody>
      </p:sp>
      <p:sp>
        <p:nvSpPr>
          <p:cNvPr id="18" name="Tijdelijke aanduiding voor tekst 2">
            <a:extLst>
              <a:ext uri="{FF2B5EF4-FFF2-40B4-BE49-F238E27FC236}">
                <a16:creationId xmlns:a16="http://schemas.microsoft.com/office/drawing/2014/main" id="{16FAC097-6C6A-4445-A425-7A7103C70DFF}"/>
              </a:ext>
            </a:extLst>
          </p:cNvPr>
          <p:cNvSpPr>
            <a:spLocks noGrp="1"/>
          </p:cNvSpPr>
          <p:nvPr>
            <p:ph type="body" sz="quarter" idx="15"/>
          </p:nvPr>
        </p:nvSpPr>
        <p:spPr>
          <a:xfrm>
            <a:off x="9572625" y="1685925"/>
            <a:ext cx="2174875" cy="4272817"/>
          </a:xfrm>
          <a:prstGeom prst="rect">
            <a:avLst/>
          </a:prstGeom>
        </p:spPr>
        <p:txBody>
          <a:bodyPr>
            <a:noAutofit/>
          </a:bodyPr>
          <a:lstStyle>
            <a:lvl1pPr>
              <a:spcAft>
                <a:spcPts val="0"/>
              </a:spcAft>
              <a:defRPr sz="1400">
                <a:solidFill>
                  <a:schemeClr val="tx2"/>
                </a:solidFill>
              </a:defRPr>
            </a:lvl1pPr>
            <a:lvl2pPr>
              <a:defRPr sz="1200">
                <a:solidFill>
                  <a:schemeClr val="tx1"/>
                </a:solidFill>
              </a:defRPr>
            </a:lvl2pPr>
            <a:lvl3pPr marL="0" marR="0" indent="0" algn="l" defTabSz="685800" rtl="0" eaLnBrk="1" fontAlgn="auto" latinLnBrk="0" hangingPunct="1">
              <a:lnSpc>
                <a:spcPct val="110000"/>
              </a:lnSpc>
              <a:spcBef>
                <a:spcPts val="0"/>
              </a:spcBef>
              <a:spcAft>
                <a:spcPts val="0"/>
              </a:spcAft>
              <a:buClrTx/>
              <a:buSzTx/>
              <a:buFont typeface="Arial" panose="020B0604020202020204" pitchFamily="34" charset="0"/>
              <a:buNone/>
              <a:tabLst/>
              <a:defRPr sz="1200">
                <a:solidFill>
                  <a:schemeClr val="accent2"/>
                </a:solidFill>
              </a:defRPr>
            </a:lvl3pPr>
            <a:lvl4pPr marL="284400" indent="-298450">
              <a:tabLst/>
              <a:defRPr sz="1200"/>
            </a:lvl4pPr>
          </a:lstStyle>
          <a:p>
            <a:pPr lvl="0"/>
            <a:r>
              <a:rPr lang="en-US"/>
              <a:t>Click to edit Master text styles</a:t>
            </a:r>
          </a:p>
        </p:txBody>
      </p:sp>
      <p:sp>
        <p:nvSpPr>
          <p:cNvPr id="10" name="TypeTextLevel" hidden="1">
            <a:extLst>
              <a:ext uri="{FF2B5EF4-FFF2-40B4-BE49-F238E27FC236}">
                <a16:creationId xmlns:a16="http://schemas.microsoft.com/office/drawing/2014/main" id="{5224EB65-967A-4B88-AB03-7A6AA0243080}"/>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
        <p:nvSpPr>
          <p:cNvPr id="5" name="Tijdelijke aanduiding voor voettekst 4">
            <a:extLst>
              <a:ext uri="{FF2B5EF4-FFF2-40B4-BE49-F238E27FC236}">
                <a16:creationId xmlns:a16="http://schemas.microsoft.com/office/drawing/2014/main" id="{FCE69AFB-FDA0-4186-AE46-81AF13BC067B}"/>
              </a:ext>
            </a:extLst>
          </p:cNvPr>
          <p:cNvSpPr>
            <a:spLocks noGrp="1"/>
          </p:cNvSpPr>
          <p:nvPr>
            <p:ph type="ftr" sz="quarter" idx="16"/>
          </p:nvPr>
        </p:nvSpPr>
        <p:spPr/>
        <p:txBody>
          <a:bodyPr/>
          <a:lstStyle/>
          <a:p>
            <a:r>
              <a:rPr lang="en-GB"/>
              <a:t>Footer text - Faculty or Research Institute name</a:t>
            </a:r>
            <a:endParaRPr lang="nl-NL"/>
          </a:p>
        </p:txBody>
      </p:sp>
      <p:sp>
        <p:nvSpPr>
          <p:cNvPr id="6" name="Tijdelijke aanduiding voor dianummer 5">
            <a:extLst>
              <a:ext uri="{FF2B5EF4-FFF2-40B4-BE49-F238E27FC236}">
                <a16:creationId xmlns:a16="http://schemas.microsoft.com/office/drawing/2014/main" id="{E9BB55B4-9D18-4901-B46D-3A0BD64A6F3E}"/>
              </a:ext>
            </a:extLst>
          </p:cNvPr>
          <p:cNvSpPr>
            <a:spLocks noGrp="1"/>
          </p:cNvSpPr>
          <p:nvPr>
            <p:ph type="sldNum" sz="quarter" idx="17"/>
          </p:nvPr>
        </p:nvSpPr>
        <p:spPr/>
        <p:txBody>
          <a:bodyPr/>
          <a:lstStyle/>
          <a:p>
            <a:pPr algn="l"/>
            <a:fld id="{840C1E0B-154D-844F-9C3C-CB8827A7EAB0}" type="slidenum">
              <a:rPr lang="nl-NL" smtClean="0"/>
              <a:pPr algn="l"/>
              <a:t>‹#›</a:t>
            </a:fld>
            <a:r>
              <a:rPr lang="nl-NL"/>
              <a:t> </a:t>
            </a:r>
          </a:p>
        </p:txBody>
      </p:sp>
    </p:spTree>
    <p:extLst>
      <p:ext uri="{BB962C8B-B14F-4D97-AF65-F5344CB8AC3E}">
        <p14:creationId xmlns:p14="http://schemas.microsoft.com/office/powerpoint/2010/main" val="1792855591"/>
      </p:ext>
    </p:extLst>
  </p:cSld>
  <p:clrMapOvr>
    <a:masterClrMapping/>
  </p:clrMapOvr>
  <p:extLst>
    <p:ext uri="{DCECCB84-F9BA-43D5-87BE-67443E8EF086}">
      <p15:sldGuideLst xmlns:p15="http://schemas.microsoft.com/office/powerpoint/2012/main">
        <p15:guide id="2" pos="2432" userDrawn="1">
          <p15:clr>
            <a:srgbClr val="FBAE40"/>
          </p15:clr>
        </p15:guide>
        <p15:guide id="3" pos="2714" userDrawn="1">
          <p15:clr>
            <a:srgbClr val="FBAE40"/>
          </p15:clr>
        </p15:guide>
        <p15:guide id="4" pos="4090" userDrawn="1">
          <p15:clr>
            <a:srgbClr val="FBAE40"/>
          </p15:clr>
        </p15:guide>
        <p15:guide id="5" pos="4370" userDrawn="1">
          <p15:clr>
            <a:srgbClr val="FBAE40"/>
          </p15:clr>
        </p15:guide>
        <p15:guide id="6" pos="5742" userDrawn="1">
          <p15:clr>
            <a:srgbClr val="FBAE40"/>
          </p15:clr>
        </p15:guide>
        <p15:guide id="7" pos="6026" userDrawn="1">
          <p15:clr>
            <a:srgbClr val="FBAE40"/>
          </p15:clr>
        </p15:guide>
        <p15:guide id="9" pos="106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n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A69575-FC44-7E4A-8838-61D5730DC3A6}"/>
              </a:ext>
            </a:extLst>
          </p:cNvPr>
          <p:cNvSpPr>
            <a:spLocks noGrp="1"/>
          </p:cNvSpPr>
          <p:nvPr>
            <p:ph type="title"/>
          </p:nvPr>
        </p:nvSpPr>
        <p:spPr>
          <a:xfrm>
            <a:off x="450850" y="451166"/>
            <a:ext cx="3653633" cy="782467"/>
          </a:xfrm>
        </p:spPr>
        <p:txBody>
          <a:bodyPr/>
          <a:lstStyle>
            <a:lvl1pPr>
              <a:lnSpc>
                <a:spcPct val="90000"/>
              </a:lnSpc>
              <a:defRPr/>
            </a:lvl1pPr>
          </a:lstStyle>
          <a:p>
            <a:r>
              <a:rPr lang="en-US"/>
              <a:t>Click to edit Master title style</a:t>
            </a:r>
            <a:endParaRPr lang="nl-NL"/>
          </a:p>
        </p:txBody>
      </p:sp>
      <p:sp>
        <p:nvSpPr>
          <p:cNvPr id="6" name="Tijdelijke aanduiding voor tabel 5">
            <a:extLst>
              <a:ext uri="{FF2B5EF4-FFF2-40B4-BE49-F238E27FC236}">
                <a16:creationId xmlns:a16="http://schemas.microsoft.com/office/drawing/2014/main" id="{5AD1E237-53F2-D740-A90A-6D81BF701411}"/>
              </a:ext>
            </a:extLst>
          </p:cNvPr>
          <p:cNvSpPr>
            <a:spLocks noGrp="1"/>
          </p:cNvSpPr>
          <p:nvPr>
            <p:ph type="tbl" sz="quarter" idx="12"/>
          </p:nvPr>
        </p:nvSpPr>
        <p:spPr>
          <a:xfrm>
            <a:off x="1510282" y="1685925"/>
            <a:ext cx="10238806" cy="4270374"/>
          </a:xfrm>
          <a:prstGeom prst="rect">
            <a:avLst/>
          </a:prstGeom>
        </p:spPr>
        <p:txBody>
          <a:bodyPr/>
          <a:lstStyle/>
          <a:p>
            <a:r>
              <a:rPr lang="en-US"/>
              <a:t>Click icon to add table</a:t>
            </a:r>
            <a:endParaRPr lang="nl-NL"/>
          </a:p>
        </p:txBody>
      </p:sp>
      <p:pic>
        <p:nvPicPr>
          <p:cNvPr id="7" name="Afbeelding 5">
            <a:extLst>
              <a:ext uri="{FF2B5EF4-FFF2-40B4-BE49-F238E27FC236}">
                <a16:creationId xmlns:a16="http://schemas.microsoft.com/office/drawing/2014/main" id="{63563CDA-94CD-CF48-ABF5-65A46919E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5" name="Footer Placeholder 4">
            <a:extLst>
              <a:ext uri="{FF2B5EF4-FFF2-40B4-BE49-F238E27FC236}">
                <a16:creationId xmlns:a16="http://schemas.microsoft.com/office/drawing/2014/main" id="{55BA0F3B-5B4C-4221-BF73-1E0637789E70}"/>
              </a:ext>
            </a:extLst>
          </p:cNvPr>
          <p:cNvSpPr>
            <a:spLocks noGrp="1"/>
          </p:cNvSpPr>
          <p:nvPr>
            <p:ph type="ftr" sz="quarter" idx="13"/>
          </p:nvPr>
        </p:nvSpPr>
        <p:spPr/>
        <p:txBody>
          <a:bodyPr/>
          <a:lstStyle/>
          <a:p>
            <a:r>
              <a:rPr lang="en-GB"/>
              <a:t>Footer text - Faculty or Research Institute name</a:t>
            </a:r>
            <a:endParaRPr lang="nl-NL"/>
          </a:p>
        </p:txBody>
      </p:sp>
      <p:sp>
        <p:nvSpPr>
          <p:cNvPr id="8" name="Slide Number Placeholder 7">
            <a:extLst>
              <a:ext uri="{FF2B5EF4-FFF2-40B4-BE49-F238E27FC236}">
                <a16:creationId xmlns:a16="http://schemas.microsoft.com/office/drawing/2014/main" id="{2537DA3D-0D03-4BE0-8251-514521C6C472}"/>
              </a:ext>
            </a:extLst>
          </p:cNvPr>
          <p:cNvSpPr>
            <a:spLocks noGrp="1"/>
          </p:cNvSpPr>
          <p:nvPr>
            <p:ph type="sldNum" sz="quarter" idx="14"/>
          </p:nvPr>
        </p:nvSpPr>
        <p:spPr/>
        <p:txBody>
          <a:bodyPr/>
          <a:lstStyle/>
          <a:p>
            <a:pPr algn="l"/>
            <a:fld id="{840C1E0B-154D-844F-9C3C-CB8827A7EAB0}" type="slidenum">
              <a:rPr lang="nl-NL" smtClean="0"/>
              <a:pPr algn="l"/>
              <a:t>‹#›</a:t>
            </a:fld>
            <a:r>
              <a:rPr lang="nl-NL"/>
              <a:t> </a:t>
            </a:r>
          </a:p>
        </p:txBody>
      </p:sp>
      <p:sp>
        <p:nvSpPr>
          <p:cNvPr id="9" name="TypeTextLevel" hidden="1">
            <a:extLst>
              <a:ext uri="{FF2B5EF4-FFF2-40B4-BE49-F238E27FC236}">
                <a16:creationId xmlns:a16="http://schemas.microsoft.com/office/drawing/2014/main" id="{6A62A801-68F1-4302-B58F-E01797EA2E86}"/>
              </a:ext>
            </a:extLst>
          </p:cNvPr>
          <p:cNvSpPr txBox="1"/>
          <p:nvPr userDrawn="1"/>
        </p:nvSpPr>
        <p:spPr>
          <a:xfrm>
            <a:off x="-1680864" y="188640"/>
            <a:ext cx="1680864" cy="215444"/>
          </a:xfrm>
          <a:prstGeom prst="rect">
            <a:avLst/>
          </a:prstGeom>
          <a:noFill/>
        </p:spPr>
        <p:txBody>
          <a:bodyPr wrap="square" rtlCol="0">
            <a:spAutoFit/>
          </a:bodyPr>
          <a:lstStyle/>
          <a:p>
            <a:r>
              <a:rPr lang="nl-NL" sz="800" err="1"/>
              <a:t>NoLevel</a:t>
            </a:r>
            <a:endParaRPr lang="nl-NL" sz="800"/>
          </a:p>
        </p:txBody>
      </p:sp>
    </p:spTree>
    <p:extLst>
      <p:ext uri="{BB962C8B-B14F-4D97-AF65-F5344CB8AC3E}">
        <p14:creationId xmlns:p14="http://schemas.microsoft.com/office/powerpoint/2010/main" val="372340246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onsors/partners, VU logo only">
    <p:bg>
      <p:bgPr>
        <a:solidFill>
          <a:srgbClr val="F2EFED"/>
        </a:solidFill>
        <a:effectLst/>
      </p:bgPr>
    </p:bg>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AD303578-903C-A34A-AF9B-392F1BD2B760}"/>
              </a:ext>
            </a:extLst>
          </p:cNvPr>
          <p:cNvSpPr/>
          <p:nvPr userDrawn="1"/>
        </p:nvSpPr>
        <p:spPr>
          <a:xfrm>
            <a:off x="3969" y="0"/>
            <a:ext cx="12193588" cy="2136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9" name="Tijdelijke aanduiding voor tekst 8">
            <a:extLst>
              <a:ext uri="{FF2B5EF4-FFF2-40B4-BE49-F238E27FC236}">
                <a16:creationId xmlns:a16="http://schemas.microsoft.com/office/drawing/2014/main" id="{9B428526-287A-244A-8A85-27B89673C4A3}"/>
              </a:ext>
            </a:extLst>
          </p:cNvPr>
          <p:cNvSpPr>
            <a:spLocks noGrp="1"/>
          </p:cNvSpPr>
          <p:nvPr>
            <p:ph type="body" sz="quarter" idx="18" hasCustomPrompt="1"/>
          </p:nvPr>
        </p:nvSpPr>
        <p:spPr>
          <a:xfrm>
            <a:off x="450851" y="1680793"/>
            <a:ext cx="11299824" cy="2559128"/>
          </a:xfrm>
          <a:prstGeom prst="rect">
            <a:avLst/>
          </a:prstGeom>
          <a:blipFill dpi="0" rotWithShape="1">
            <a:blip r:embed="rId2">
              <a:extLst>
                <a:ext uri="{96DAC541-7B7A-43D3-8B79-37D633B846F1}">
                  <asvg:svgBlip xmlns:asvg="http://schemas.microsoft.com/office/drawing/2016/SVG/main" r:embed="rId3"/>
                </a:ext>
              </a:extLst>
            </a:blip>
            <a:srcRect/>
            <a:tile tx="0" ty="0" sx="100000" sy="100000" flip="none" algn="bl"/>
          </a:blipFill>
        </p:spPr>
        <p:txBody>
          <a:bodyPr wrap="square" lIns="442800" tIns="442800" rIns="442800" bIns="442800">
            <a:spAutoFit/>
          </a:bodyPr>
          <a:lstStyle>
            <a:lvl1pPr>
              <a:lnSpc>
                <a:spcPct val="90000"/>
              </a:lnSpc>
              <a:spcAft>
                <a:spcPts val="0"/>
              </a:spcAft>
              <a:defRPr sz="3200" b="0" i="0">
                <a:solidFill>
                  <a:schemeClr val="bg2"/>
                </a:solidFill>
                <a:latin typeface="DIN Pro Medium" pitchFamily="2" charset="0"/>
              </a:defRPr>
            </a:lvl1pPr>
            <a:lvl2pPr>
              <a:lnSpc>
                <a:spcPct val="90000"/>
              </a:lnSpc>
              <a:defRPr sz="2400">
                <a:solidFill>
                  <a:schemeClr val="bg2"/>
                </a:solidFill>
                <a:latin typeface="DINPro" pitchFamily="2" charset="0"/>
              </a:defRPr>
            </a:lvl2pPr>
            <a:lvl3pPr>
              <a:defRPr>
                <a:solidFill>
                  <a:schemeClr val="bg2"/>
                </a:solidFill>
                <a:latin typeface="DINPro" pitchFamily="2" charset="0"/>
              </a:defRPr>
            </a:lvl3pPr>
          </a:lstStyle>
          <a:p>
            <a:r>
              <a:rPr lang="nl-NL"/>
              <a:t>Stijl van het model bewerken</a:t>
            </a:r>
          </a:p>
          <a:p>
            <a:pPr lvl="1"/>
            <a:r>
              <a:rPr lang="nl-NL"/>
              <a:t>Tweede niveau</a:t>
            </a:r>
          </a:p>
          <a:p>
            <a:pPr lvl="2"/>
            <a:r>
              <a:rPr lang="nl-NL"/>
              <a:t>Derde niveau
Vierde niveau
Vijfde niveau</a:t>
            </a:r>
          </a:p>
        </p:txBody>
      </p:sp>
      <p:sp>
        <p:nvSpPr>
          <p:cNvPr id="5" name="TypeTextLevel" hidden="1">
            <a:extLst>
              <a:ext uri="{FF2B5EF4-FFF2-40B4-BE49-F238E27FC236}">
                <a16:creationId xmlns:a16="http://schemas.microsoft.com/office/drawing/2014/main" id="{D6489275-1A54-4253-9B79-42FA5F1E3216}"/>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pic>
        <p:nvPicPr>
          <p:cNvPr id="6" name="Afbeelding 5">
            <a:extLst>
              <a:ext uri="{FF2B5EF4-FFF2-40B4-BE49-F238E27FC236}">
                <a16:creationId xmlns:a16="http://schemas.microsoft.com/office/drawing/2014/main" id="{283FBF2E-73CB-2744-ABB2-73A4A75C7B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0112" y="501839"/>
            <a:ext cx="2344002" cy="565200"/>
          </a:xfrm>
          <a:prstGeom prst="rect">
            <a:avLst/>
          </a:prstGeom>
        </p:spPr>
      </p:pic>
    </p:spTree>
    <p:extLst>
      <p:ext uri="{BB962C8B-B14F-4D97-AF65-F5344CB8AC3E}">
        <p14:creationId xmlns:p14="http://schemas.microsoft.com/office/powerpoint/2010/main" val="504746502"/>
      </p:ext>
    </p:extLst>
  </p:cSld>
  <p:clrMapOvr>
    <a:masterClrMapping/>
  </p:clrMapOvr>
  <p:extLst>
    <p:ext uri="{DCECCB84-F9BA-43D5-87BE-67443E8EF086}">
      <p15:sldGuideLst xmlns:p15="http://schemas.microsoft.com/office/powerpoint/2012/main">
        <p15:guide id="9" pos="567">
          <p15:clr>
            <a:srgbClr val="FBAE40"/>
          </p15:clr>
        </p15:guide>
        <p15:guide id="10" orient="horz" pos="1346">
          <p15:clr>
            <a:srgbClr val="FBAE40"/>
          </p15:clr>
        </p15:guide>
        <p15:guide id="11" pos="3984">
          <p15:clr>
            <a:srgbClr val="FBAE40"/>
          </p15:clr>
        </p15:guide>
        <p15:guide id="12" pos="3700">
          <p15:clr>
            <a:srgbClr val="FBAE40"/>
          </p15:clr>
        </p15:guide>
        <p15:guide id="13" pos="7120">
          <p15:clr>
            <a:srgbClr val="FBAE40"/>
          </p15:clr>
        </p15:guide>
        <p15:guide id="14" pos="2276">
          <p15:clr>
            <a:srgbClr val="FBAE40"/>
          </p15:clr>
        </p15:guide>
        <p15:guide id="15" pos="1996">
          <p15:clr>
            <a:srgbClr val="FBAE40"/>
          </p15:clr>
        </p15:guide>
        <p15:guide id="16" pos="5411">
          <p15:clr>
            <a:srgbClr val="FBAE40"/>
          </p15:clr>
        </p15:guide>
        <p15:guide id="17" pos="569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onsors/partners, faculty/department">
    <p:bg>
      <p:bgPr>
        <a:solidFill>
          <a:srgbClr val="F2EFED"/>
        </a:solidFill>
        <a:effectLst/>
      </p:bgPr>
    </p:bg>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AD303578-903C-A34A-AF9B-392F1BD2B760}"/>
              </a:ext>
            </a:extLst>
          </p:cNvPr>
          <p:cNvSpPr/>
          <p:nvPr userDrawn="1"/>
        </p:nvSpPr>
        <p:spPr>
          <a:xfrm>
            <a:off x="3969" y="0"/>
            <a:ext cx="12193588" cy="2136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9" name="Tijdelijke aanduiding voor tekst 8">
            <a:extLst>
              <a:ext uri="{FF2B5EF4-FFF2-40B4-BE49-F238E27FC236}">
                <a16:creationId xmlns:a16="http://schemas.microsoft.com/office/drawing/2014/main" id="{9B428526-287A-244A-8A85-27B89673C4A3}"/>
              </a:ext>
            </a:extLst>
          </p:cNvPr>
          <p:cNvSpPr>
            <a:spLocks noGrp="1"/>
          </p:cNvSpPr>
          <p:nvPr>
            <p:ph type="body" sz="quarter" idx="18" hasCustomPrompt="1"/>
          </p:nvPr>
        </p:nvSpPr>
        <p:spPr>
          <a:xfrm>
            <a:off x="450851" y="1680793"/>
            <a:ext cx="11299824" cy="2632994"/>
          </a:xfrm>
          <a:prstGeom prst="rect">
            <a:avLst/>
          </a:prstGeom>
          <a:blipFill dpi="0" rotWithShape="1">
            <a:blip r:embed="rId2">
              <a:extLst>
                <a:ext uri="{96DAC541-7B7A-43D3-8B79-37D633B846F1}">
                  <asvg:svgBlip xmlns:asvg="http://schemas.microsoft.com/office/drawing/2016/SVG/main" r:embed="rId3"/>
                </a:ext>
              </a:extLst>
            </a:blip>
            <a:srcRect/>
            <a:tile tx="0" ty="0" sx="100000" sy="100000" flip="none" algn="bl"/>
          </a:blipFill>
        </p:spPr>
        <p:txBody>
          <a:bodyPr wrap="square" lIns="442800" tIns="442800" rIns="442800" bIns="442800">
            <a:spAutoFit/>
          </a:bodyPr>
          <a:lstStyle>
            <a:lvl1pPr>
              <a:lnSpc>
                <a:spcPct val="90000"/>
              </a:lnSpc>
              <a:spcAft>
                <a:spcPts val="0"/>
              </a:spcAft>
              <a:defRPr sz="3200" b="0" i="0">
                <a:solidFill>
                  <a:schemeClr val="bg2"/>
                </a:solidFill>
                <a:latin typeface="DIN Pro Medium" pitchFamily="2" charset="0"/>
              </a:defRPr>
            </a:lvl1pPr>
            <a:lvl2pPr>
              <a:defRPr sz="2400">
                <a:solidFill>
                  <a:schemeClr val="bg2"/>
                </a:solidFill>
                <a:latin typeface="DINPro" pitchFamily="2" charset="0"/>
              </a:defRPr>
            </a:lvl2pPr>
            <a:lvl3pPr>
              <a:defRPr>
                <a:solidFill>
                  <a:schemeClr val="bg2"/>
                </a:solidFill>
                <a:latin typeface="DINPro" pitchFamily="2" charset="0"/>
              </a:defRPr>
            </a:lvl3pPr>
          </a:lstStyle>
          <a:p>
            <a:r>
              <a:rPr lang="nl-NL"/>
              <a:t>Stijl van het model bewerken</a:t>
            </a:r>
          </a:p>
          <a:p>
            <a:pPr lvl="1"/>
            <a:r>
              <a:rPr lang="nl-NL"/>
              <a:t>Tweede niveau</a:t>
            </a:r>
          </a:p>
          <a:p>
            <a:pPr lvl="2"/>
            <a:r>
              <a:rPr lang="nl-NL"/>
              <a:t>Derde niveau
Vierde niveau
Vijfde niveau</a:t>
            </a:r>
          </a:p>
        </p:txBody>
      </p:sp>
      <p:sp>
        <p:nvSpPr>
          <p:cNvPr id="7" name="TypeTextLevel" hidden="1">
            <a:extLst>
              <a:ext uri="{FF2B5EF4-FFF2-40B4-BE49-F238E27FC236}">
                <a16:creationId xmlns:a16="http://schemas.microsoft.com/office/drawing/2014/main" id="{DD0753F9-AB9F-484E-AB75-937E33C9CD6E}"/>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
        <p:nvSpPr>
          <p:cNvPr id="8" name="Tijdelijke aanduiding voor tekst 4">
            <a:extLst>
              <a:ext uri="{FF2B5EF4-FFF2-40B4-BE49-F238E27FC236}">
                <a16:creationId xmlns:a16="http://schemas.microsoft.com/office/drawing/2014/main" id="{044E1D69-4E50-474F-B8E2-B92F4F8635B8}"/>
              </a:ext>
            </a:extLst>
          </p:cNvPr>
          <p:cNvSpPr>
            <a:spLocks noGrp="1"/>
          </p:cNvSpPr>
          <p:nvPr>
            <p:ph type="body" sz="quarter" idx="20" hasCustomPrompt="1"/>
          </p:nvPr>
        </p:nvSpPr>
        <p:spPr>
          <a:xfrm>
            <a:off x="3421857" y="455857"/>
            <a:ext cx="2902743" cy="784225"/>
          </a:xfrm>
          <a:prstGeom prst="rect">
            <a:avLst/>
          </a:prstGeom>
          <a:noFill/>
        </p:spPr>
        <p:txBody>
          <a:bodyPr lIns="241200" anchor="ctr" anchorCtr="0">
            <a:noAutofit/>
          </a:bodyPr>
          <a:lstStyle>
            <a:lvl1pPr>
              <a:lnSpc>
                <a:spcPct val="100000"/>
              </a:lnSpc>
              <a:defRPr sz="1100" cap="all" baseline="0">
                <a:solidFill>
                  <a:schemeClr val="tx1"/>
                </a:solidFill>
              </a:defRPr>
            </a:lvl1pPr>
          </a:lstStyle>
          <a:p>
            <a:r>
              <a:rPr lang="en-GB"/>
              <a:t>ENTER THE NAME OF THE FACULTY OR RESEARCH INSTITUTE HERE</a:t>
            </a:r>
            <a:endParaRPr lang="nl-NL"/>
          </a:p>
        </p:txBody>
      </p:sp>
      <p:pic>
        <p:nvPicPr>
          <p:cNvPr id="10" name="Afbeelding 9">
            <a:extLst>
              <a:ext uri="{FF2B5EF4-FFF2-40B4-BE49-F238E27FC236}">
                <a16:creationId xmlns:a16="http://schemas.microsoft.com/office/drawing/2014/main" id="{0FCB0984-B48F-41EB-BF9A-E2EB8992481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188" t="409" r="95017" b="6030"/>
          <a:stretch/>
        </p:blipFill>
        <p:spPr>
          <a:xfrm>
            <a:off x="3293202" y="459581"/>
            <a:ext cx="682605" cy="784225"/>
          </a:xfrm>
          <a:prstGeom prst="rect">
            <a:avLst/>
          </a:prstGeom>
        </p:spPr>
      </p:pic>
      <p:pic>
        <p:nvPicPr>
          <p:cNvPr id="13" name="Afbeelding 12">
            <a:extLst>
              <a:ext uri="{FF2B5EF4-FFF2-40B4-BE49-F238E27FC236}">
                <a16:creationId xmlns:a16="http://schemas.microsoft.com/office/drawing/2014/main" id="{D18C03A2-AA0D-CB43-9EF7-8D4AE80B9D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00112" y="501839"/>
            <a:ext cx="2344002" cy="565200"/>
          </a:xfrm>
          <a:prstGeom prst="rect">
            <a:avLst/>
          </a:prstGeom>
        </p:spPr>
      </p:pic>
    </p:spTree>
    <p:extLst>
      <p:ext uri="{BB962C8B-B14F-4D97-AF65-F5344CB8AC3E}">
        <p14:creationId xmlns:p14="http://schemas.microsoft.com/office/powerpoint/2010/main" val="1840531873"/>
      </p:ext>
    </p:extLst>
  </p:cSld>
  <p:clrMapOvr>
    <a:masterClrMapping/>
  </p:clrMapOvr>
  <p:extLst>
    <p:ext uri="{DCECCB84-F9BA-43D5-87BE-67443E8EF086}">
      <p15:sldGuideLst xmlns:p15="http://schemas.microsoft.com/office/powerpoint/2012/main">
        <p15:guide id="9" pos="567">
          <p15:clr>
            <a:srgbClr val="FBAE40"/>
          </p15:clr>
        </p15:guide>
        <p15:guide id="10" orient="horz" pos="1346">
          <p15:clr>
            <a:srgbClr val="FBAE40"/>
          </p15:clr>
        </p15:guide>
        <p15:guide id="11" pos="3984">
          <p15:clr>
            <a:srgbClr val="FBAE40"/>
          </p15:clr>
        </p15:guide>
        <p15:guide id="12" pos="3700">
          <p15:clr>
            <a:srgbClr val="FBAE40"/>
          </p15:clr>
        </p15:guide>
        <p15:guide id="13" pos="7120" userDrawn="1">
          <p15:clr>
            <a:srgbClr val="FBAE40"/>
          </p15:clr>
        </p15:guide>
        <p15:guide id="14" pos="2276" userDrawn="1">
          <p15:clr>
            <a:srgbClr val="FBAE40"/>
          </p15:clr>
        </p15:guide>
        <p15:guide id="15" pos="1996" userDrawn="1">
          <p15:clr>
            <a:srgbClr val="FBAE40"/>
          </p15:clr>
        </p15:guide>
        <p15:guide id="16" pos="5411" userDrawn="1">
          <p15:clr>
            <a:srgbClr val="FBAE40"/>
          </p15:clr>
        </p15:guide>
        <p15:guide id="17" pos="569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Normal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43360" y="1400175"/>
            <a:ext cx="11906873" cy="4776788"/>
          </a:xfrm>
        </p:spPr>
        <p:txBody>
          <a:bodyPr/>
          <a:lstStyle>
            <a:lvl1pPr>
              <a:defRPr baseline="0"/>
            </a:lvl1pPr>
            <a:lvl2pPr>
              <a:defRPr/>
            </a:lvl2pPr>
            <a:lvl3pPr>
              <a:defRPr baseline="0"/>
            </a:lvl3pPr>
            <a:lvl4pPr>
              <a:defRPr/>
            </a:lvl4pPr>
            <a:lvl5pPr>
              <a:defRPr/>
            </a:lvl5pPr>
          </a:lstStyle>
          <a:p>
            <a:pPr lvl="0"/>
            <a:r>
              <a:rPr lang="en-US" noProof="0" dirty="0"/>
              <a:t>Click to change 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Footer text - Faculty or Research Institute name</a:t>
            </a:r>
            <a:endParaRPr lang="en-US" dirty="0"/>
          </a:p>
        </p:txBody>
      </p:sp>
      <p:sp>
        <p:nvSpPr>
          <p:cNvPr id="6" name="Slide Number Placeholder 5"/>
          <p:cNvSpPr>
            <a:spLocks noGrp="1"/>
          </p:cNvSpPr>
          <p:nvPr>
            <p:ph type="sldNum" sz="quarter" idx="12"/>
          </p:nvPr>
        </p:nvSpPr>
        <p:spPr/>
        <p:txBody>
          <a:bodyPr/>
          <a:lstStyle/>
          <a:p>
            <a:fld id="{FE43BE18-6CAB-4553-ACE9-E2BE925123EF}" type="slidenum">
              <a:rPr lang="en-US" smtClean="0"/>
              <a:t>‹#›</a:t>
            </a:fld>
            <a:endParaRPr lang="en-US" dirty="0"/>
          </a:p>
        </p:txBody>
      </p:sp>
      <p:sp>
        <p:nvSpPr>
          <p:cNvPr id="9" name="Titel 8"/>
          <p:cNvSpPr>
            <a:spLocks noGrp="1"/>
          </p:cNvSpPr>
          <p:nvPr>
            <p:ph type="title"/>
          </p:nvPr>
        </p:nvSpPr>
        <p:spPr>
          <a:xfrm>
            <a:off x="450850" y="451166"/>
            <a:ext cx="4273931" cy="782467"/>
          </a:xfrm>
        </p:spPr>
        <p:txBody>
          <a:bodyPr/>
          <a:lstStyle/>
          <a:p>
            <a:r>
              <a:rPr lang="en-US"/>
              <a:t>Click to edit Master title style</a:t>
            </a:r>
            <a:endParaRPr lang="nl-NL"/>
          </a:p>
        </p:txBody>
      </p:sp>
      <p:sp>
        <p:nvSpPr>
          <p:cNvPr id="10" name="Driehoekje"/>
          <p:cNvSpPr/>
          <p:nvPr/>
        </p:nvSpPr>
        <p:spPr>
          <a:xfrm flipV="1">
            <a:off x="823496" y="1197775"/>
            <a:ext cx="256149" cy="107951"/>
          </a:xfrm>
          <a:prstGeom prst="triangle">
            <a:avLst/>
          </a:prstGeom>
          <a:solidFill>
            <a:srgbClr val="0089CF">
              <a:alpha val="89804"/>
            </a:srgbClr>
          </a:solidFill>
          <a:ln w="6350">
            <a:noFill/>
          </a:ln>
          <a:effectLst>
            <a:outerShdw blurRad="50800" dist="38100" dir="5400000" algn="ctr" rotWithShape="0">
              <a:srgbClr val="A6A6A6">
                <a:alpha val="40000"/>
              </a:srgb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nl-NL" sz="1800">
              <a:solidFill>
                <a:srgbClr val="FFFFFF"/>
              </a:solidFill>
              <a:ea typeface="ＭＳ Ｐゴシック" charset="-128"/>
            </a:endParaRPr>
          </a:p>
        </p:txBody>
      </p:sp>
    </p:spTree>
    <p:extLst>
      <p:ext uri="{BB962C8B-B14F-4D97-AF65-F5344CB8AC3E}">
        <p14:creationId xmlns:p14="http://schemas.microsoft.com/office/powerpoint/2010/main" val="152166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faculty name">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AD303578-903C-A34A-AF9B-392F1BD2B760}"/>
              </a:ext>
            </a:extLst>
          </p:cNvPr>
          <p:cNvSpPr/>
          <p:nvPr userDrawn="1"/>
        </p:nvSpPr>
        <p:spPr>
          <a:xfrm>
            <a:off x="0" y="5132"/>
            <a:ext cx="12193588" cy="21316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13" name="Rechthoek 12">
            <a:extLst>
              <a:ext uri="{FF2B5EF4-FFF2-40B4-BE49-F238E27FC236}">
                <a16:creationId xmlns:a16="http://schemas.microsoft.com/office/drawing/2014/main" id="{E3A53032-6181-1545-8CE7-8EC49EB8AF93}"/>
              </a:ext>
            </a:extLst>
          </p:cNvPr>
          <p:cNvSpPr/>
          <p:nvPr userDrawn="1"/>
        </p:nvSpPr>
        <p:spPr>
          <a:xfrm>
            <a:off x="450851" y="1685925"/>
            <a:ext cx="11293474" cy="4721225"/>
          </a:xfrm>
          <a:prstGeom prst="rect">
            <a:avLst/>
          </a:prstGeom>
          <a:solidFill>
            <a:srgbClr val="007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9" name="Tijdelijke aanduiding voor tekst 8">
            <a:extLst>
              <a:ext uri="{FF2B5EF4-FFF2-40B4-BE49-F238E27FC236}">
                <a16:creationId xmlns:a16="http://schemas.microsoft.com/office/drawing/2014/main" id="{9B428526-287A-244A-8A85-27B89673C4A3}"/>
              </a:ext>
            </a:extLst>
          </p:cNvPr>
          <p:cNvSpPr>
            <a:spLocks noGrp="1"/>
          </p:cNvSpPr>
          <p:nvPr>
            <p:ph type="body" sz="quarter" idx="18"/>
          </p:nvPr>
        </p:nvSpPr>
        <p:spPr>
          <a:xfrm>
            <a:off x="900113" y="2136775"/>
            <a:ext cx="5196681" cy="3819525"/>
          </a:xfrm>
          <a:prstGeom prst="rect">
            <a:avLst/>
          </a:prstGeom>
        </p:spPr>
        <p:txBody>
          <a:bodyPr/>
          <a:lstStyle>
            <a:lvl1pPr>
              <a:lnSpc>
                <a:spcPct val="90000"/>
              </a:lnSpc>
              <a:spcAft>
                <a:spcPts val="0"/>
              </a:spcAft>
              <a:defRPr sz="3200">
                <a:solidFill>
                  <a:schemeClr val="bg2"/>
                </a:solidFill>
              </a:defRPr>
            </a:lvl1pPr>
            <a:lvl2pPr>
              <a:defRPr sz="2400">
                <a:solidFill>
                  <a:schemeClr val="bg2"/>
                </a:solidFill>
              </a:defRPr>
            </a:lvl2pPr>
            <a:lvl3pPr>
              <a:defRPr>
                <a:solidFill>
                  <a:schemeClr val="bg2"/>
                </a:solidFill>
              </a:defRPr>
            </a:lvl3pPr>
          </a:lstStyle>
          <a:p>
            <a:pPr lvl="0"/>
            <a:r>
              <a:rPr lang="en-US"/>
              <a:t>Click to edit Master text styles</a:t>
            </a:r>
          </a:p>
        </p:txBody>
      </p:sp>
      <p:pic>
        <p:nvPicPr>
          <p:cNvPr id="41" name="Afbeelding 40">
            <a:extLst>
              <a:ext uri="{FF2B5EF4-FFF2-40B4-BE49-F238E27FC236}">
                <a16:creationId xmlns:a16="http://schemas.microsoft.com/office/drawing/2014/main" id="{4D98F890-147B-F648-803A-FC9E10FDD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0112" y="501839"/>
            <a:ext cx="2344002" cy="565200"/>
          </a:xfrm>
          <a:prstGeom prst="rect">
            <a:avLst/>
          </a:prstGeom>
        </p:spPr>
      </p:pic>
      <p:sp>
        <p:nvSpPr>
          <p:cNvPr id="15" name="Tijdelijke aanduiding voor afbeelding 14">
            <a:extLst>
              <a:ext uri="{FF2B5EF4-FFF2-40B4-BE49-F238E27FC236}">
                <a16:creationId xmlns:a16="http://schemas.microsoft.com/office/drawing/2014/main" id="{6ABD7D3F-B308-EA43-ADDC-2B9B754A0C7E}"/>
              </a:ext>
            </a:extLst>
          </p:cNvPr>
          <p:cNvSpPr>
            <a:spLocks noGrp="1"/>
          </p:cNvSpPr>
          <p:nvPr>
            <p:ph type="pic" sz="quarter" idx="19"/>
          </p:nvPr>
        </p:nvSpPr>
        <p:spPr>
          <a:xfrm>
            <a:off x="6322576" y="1685925"/>
            <a:ext cx="5421749" cy="4719600"/>
          </a:xfrm>
          <a:custGeom>
            <a:avLst/>
            <a:gdLst>
              <a:gd name="connsiteX0" fmla="*/ 0 w 5421749"/>
              <a:gd name="connsiteY0" fmla="*/ 0 h 4719600"/>
              <a:gd name="connsiteX1" fmla="*/ 5421749 w 5421749"/>
              <a:gd name="connsiteY1" fmla="*/ 0 h 4719600"/>
              <a:gd name="connsiteX2" fmla="*/ 5421749 w 5421749"/>
              <a:gd name="connsiteY2" fmla="*/ 4719600 h 4719600"/>
              <a:gd name="connsiteX3" fmla="*/ 0 w 5421749"/>
              <a:gd name="connsiteY3" fmla="*/ 4719600 h 4719600"/>
              <a:gd name="connsiteX4" fmla="*/ 0 w 5421749"/>
              <a:gd name="connsiteY4" fmla="*/ 908893 h 4719600"/>
              <a:gd name="connsiteX5" fmla="*/ 2024 w 5421749"/>
              <a:gd name="connsiteY5" fmla="*/ 910917 h 4719600"/>
              <a:gd name="connsiteX6" fmla="*/ 164024 w 5421749"/>
              <a:gd name="connsiteY6" fmla="*/ 748917 h 4719600"/>
              <a:gd name="connsiteX7" fmla="*/ 2024 w 5421749"/>
              <a:gd name="connsiteY7" fmla="*/ 586917 h 4719600"/>
              <a:gd name="connsiteX8" fmla="*/ 0 w 5421749"/>
              <a:gd name="connsiteY8" fmla="*/ 588941 h 47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1749" h="4719600">
                <a:moveTo>
                  <a:pt x="0" y="0"/>
                </a:moveTo>
                <a:lnTo>
                  <a:pt x="5421749" y="0"/>
                </a:lnTo>
                <a:lnTo>
                  <a:pt x="5421749" y="4719600"/>
                </a:lnTo>
                <a:lnTo>
                  <a:pt x="0" y="4719600"/>
                </a:lnTo>
                <a:lnTo>
                  <a:pt x="0" y="908893"/>
                </a:lnTo>
                <a:lnTo>
                  <a:pt x="2024" y="910917"/>
                </a:lnTo>
                <a:lnTo>
                  <a:pt x="164024" y="748917"/>
                </a:lnTo>
                <a:lnTo>
                  <a:pt x="2024" y="586917"/>
                </a:lnTo>
                <a:lnTo>
                  <a:pt x="0" y="588941"/>
                </a:lnTo>
                <a:close/>
              </a:path>
            </a:pathLst>
          </a:custGeom>
        </p:spPr>
        <p:txBody>
          <a:bodyPr wrap="square" lIns="360000" tIns="360000" rIns="360000" bIns="360000" anchor="ctr" anchorCtr="0">
            <a:noAutofit/>
          </a:bodyPr>
          <a:lstStyle>
            <a:lvl1pPr algn="ctr">
              <a:defRPr sz="1800" b="0" i="0">
                <a:solidFill>
                  <a:schemeClr val="bg1"/>
                </a:solidFill>
                <a:latin typeface="DINPro" pitchFamily="2" charset="0"/>
              </a:defRPr>
            </a:lvl1pPr>
          </a:lstStyle>
          <a:p>
            <a:r>
              <a:rPr lang="en-US"/>
              <a:t>Click icon to add picture</a:t>
            </a:r>
            <a:endParaRPr lang="nl-NL"/>
          </a:p>
        </p:txBody>
      </p:sp>
      <p:sp>
        <p:nvSpPr>
          <p:cNvPr id="5" name="Tijdelijke aanduiding voor tekst 4">
            <a:extLst>
              <a:ext uri="{FF2B5EF4-FFF2-40B4-BE49-F238E27FC236}">
                <a16:creationId xmlns:a16="http://schemas.microsoft.com/office/drawing/2014/main" id="{9DD0FA1B-56A4-864D-B0BA-DEF9442557DF}"/>
              </a:ext>
            </a:extLst>
          </p:cNvPr>
          <p:cNvSpPr>
            <a:spLocks noGrp="1"/>
          </p:cNvSpPr>
          <p:nvPr>
            <p:ph type="body" sz="quarter" idx="20" hasCustomPrompt="1"/>
          </p:nvPr>
        </p:nvSpPr>
        <p:spPr>
          <a:xfrm>
            <a:off x="3421857" y="455857"/>
            <a:ext cx="2902743" cy="784225"/>
          </a:xfrm>
          <a:prstGeom prst="rect">
            <a:avLst/>
          </a:prstGeom>
          <a:noFill/>
        </p:spPr>
        <p:txBody>
          <a:bodyPr lIns="241200" anchor="ctr" anchorCtr="0">
            <a:noAutofit/>
          </a:bodyPr>
          <a:lstStyle>
            <a:lvl1pPr>
              <a:lnSpc>
                <a:spcPct val="100000"/>
              </a:lnSpc>
              <a:defRPr sz="1100" cap="all" baseline="0">
                <a:solidFill>
                  <a:schemeClr val="tx1"/>
                </a:solidFill>
              </a:defRPr>
            </a:lvl1pPr>
          </a:lstStyle>
          <a:p>
            <a:r>
              <a:rPr lang="en-GB"/>
              <a:t>ENTER THE NAME OF THE FACULTY OR RESEARCH INSTITUTE HERE</a:t>
            </a:r>
            <a:endParaRPr lang="nl-NL"/>
          </a:p>
        </p:txBody>
      </p:sp>
      <p:sp>
        <p:nvSpPr>
          <p:cNvPr id="10" name="TypeTextLevel" hidden="1">
            <a:extLst>
              <a:ext uri="{FF2B5EF4-FFF2-40B4-BE49-F238E27FC236}">
                <a16:creationId xmlns:a16="http://schemas.microsoft.com/office/drawing/2014/main" id="{5A370B58-68F1-4C86-AF65-9C2CEEF87930}"/>
              </a:ext>
            </a:extLst>
          </p:cNvPr>
          <p:cNvSpPr txBox="1"/>
          <p:nvPr userDrawn="1"/>
        </p:nvSpPr>
        <p:spPr>
          <a:xfrm>
            <a:off x="-1680864" y="188640"/>
            <a:ext cx="1680864" cy="215444"/>
          </a:xfrm>
          <a:prstGeom prst="rect">
            <a:avLst/>
          </a:prstGeom>
          <a:noFill/>
        </p:spPr>
        <p:txBody>
          <a:bodyPr wrap="square" rtlCol="0">
            <a:spAutoFit/>
          </a:bodyPr>
          <a:lstStyle/>
          <a:p>
            <a:r>
              <a:rPr lang="nl-NL" sz="800"/>
              <a:t>Cover</a:t>
            </a:r>
          </a:p>
        </p:txBody>
      </p:sp>
      <p:pic>
        <p:nvPicPr>
          <p:cNvPr id="6" name="Afbeelding 5">
            <a:extLst>
              <a:ext uri="{FF2B5EF4-FFF2-40B4-BE49-F238E27FC236}">
                <a16:creationId xmlns:a16="http://schemas.microsoft.com/office/drawing/2014/main" id="{11A9EF36-2B1E-4FCE-8501-A7D6D2A1D6A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188" t="409" r="95017" b="6030"/>
          <a:stretch/>
        </p:blipFill>
        <p:spPr>
          <a:xfrm>
            <a:off x="3293202" y="459581"/>
            <a:ext cx="682605" cy="784225"/>
          </a:xfrm>
          <a:prstGeom prst="rect">
            <a:avLst/>
          </a:prstGeom>
        </p:spPr>
      </p:pic>
    </p:spTree>
    <p:extLst>
      <p:ext uri="{BB962C8B-B14F-4D97-AF65-F5344CB8AC3E}">
        <p14:creationId xmlns:p14="http://schemas.microsoft.com/office/powerpoint/2010/main" val="107207163"/>
      </p:ext>
    </p:extLst>
  </p:cSld>
  <p:clrMapOvr>
    <a:masterClrMapping/>
  </p:clrMapOvr>
  <p:extLst>
    <p:ext uri="{DCECCB84-F9BA-43D5-87BE-67443E8EF086}">
      <p15:sldGuideLst xmlns:p15="http://schemas.microsoft.com/office/powerpoint/2012/main">
        <p15:guide id="4" pos="7402">
          <p15:clr>
            <a:srgbClr val="FBAE40"/>
          </p15:clr>
        </p15:guide>
        <p15:guide id="9" pos="567">
          <p15:clr>
            <a:srgbClr val="FBAE40"/>
          </p15:clr>
        </p15:guide>
        <p15:guide id="10" orient="horz" pos="1346">
          <p15:clr>
            <a:srgbClr val="FBAE40"/>
          </p15:clr>
        </p15:guide>
        <p15:guide id="11" pos="3984">
          <p15:clr>
            <a:srgbClr val="FBAE40"/>
          </p15:clr>
        </p15:guide>
        <p15:guide id="12" pos="3700">
          <p15:clr>
            <a:srgbClr val="FBAE40"/>
          </p15:clr>
        </p15:guide>
        <p15:guide id="13" pos="7111">
          <p15:clr>
            <a:srgbClr val="FBAE40"/>
          </p15:clr>
        </p15:guide>
        <p15:guide id="14" pos="2309">
          <p15:clr>
            <a:srgbClr val="FBAE40"/>
          </p15:clr>
        </p15:guide>
        <p15:guide id="15" pos="215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pic>
        <p:nvPicPr>
          <p:cNvPr id="11" name="Afbeelding 5">
            <a:extLst>
              <a:ext uri="{FF2B5EF4-FFF2-40B4-BE49-F238E27FC236}">
                <a16:creationId xmlns:a16="http://schemas.microsoft.com/office/drawing/2014/main" id="{89795FE0-6FA0-F148-8C28-A37E61C9F3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21" name="Titel 20">
            <a:extLst>
              <a:ext uri="{FF2B5EF4-FFF2-40B4-BE49-F238E27FC236}">
                <a16:creationId xmlns:a16="http://schemas.microsoft.com/office/drawing/2014/main" id="{5CF86F60-AA27-104D-BDB6-48EBA751C104}"/>
              </a:ext>
            </a:extLst>
          </p:cNvPr>
          <p:cNvSpPr>
            <a:spLocks noGrp="1"/>
          </p:cNvSpPr>
          <p:nvPr>
            <p:ph type="title"/>
          </p:nvPr>
        </p:nvSpPr>
        <p:spPr>
          <a:xfrm>
            <a:off x="450850" y="451166"/>
            <a:ext cx="3653633" cy="782467"/>
          </a:xfrm>
        </p:spPr>
        <p:txBody>
          <a:bodyPr/>
          <a:lstStyle>
            <a:lvl1pPr>
              <a:lnSpc>
                <a:spcPct val="90000"/>
              </a:lnSpc>
              <a:defRPr/>
            </a:lvl1pPr>
          </a:lstStyle>
          <a:p>
            <a:r>
              <a:rPr lang="en-US"/>
              <a:t>Click to edit Master title style</a:t>
            </a:r>
            <a:endParaRPr lang="nl-NL"/>
          </a:p>
        </p:txBody>
      </p:sp>
      <p:sp>
        <p:nvSpPr>
          <p:cNvPr id="6" name="Text Placeholder 5">
            <a:extLst>
              <a:ext uri="{FF2B5EF4-FFF2-40B4-BE49-F238E27FC236}">
                <a16:creationId xmlns:a16="http://schemas.microsoft.com/office/drawing/2014/main" id="{C92DF140-6C53-44AA-83B1-6399EDE16B59}"/>
              </a:ext>
            </a:extLst>
          </p:cNvPr>
          <p:cNvSpPr>
            <a:spLocks noGrp="1"/>
          </p:cNvSpPr>
          <p:nvPr>
            <p:ph type="body" sz="quarter" idx="13"/>
          </p:nvPr>
        </p:nvSpPr>
        <p:spPr>
          <a:xfrm>
            <a:off x="1685925" y="1685925"/>
            <a:ext cx="6553200" cy="4273550"/>
          </a:xfrm>
        </p:spPr>
        <p:txBody>
          <a:bodyPr/>
          <a:lstStyle>
            <a:lvl1pPr>
              <a:spcAft>
                <a:spcPts val="0"/>
              </a:spcAft>
              <a:defRPr/>
            </a:lvl1pPr>
          </a:lstStyle>
          <a:p>
            <a:pPr lvl="0"/>
            <a:r>
              <a:rPr lang="en-US"/>
              <a:t>Click to edit Master text styles</a:t>
            </a:r>
          </a:p>
        </p:txBody>
      </p:sp>
      <p:sp>
        <p:nvSpPr>
          <p:cNvPr id="8" name="Footer Placeholder 7">
            <a:extLst>
              <a:ext uri="{FF2B5EF4-FFF2-40B4-BE49-F238E27FC236}">
                <a16:creationId xmlns:a16="http://schemas.microsoft.com/office/drawing/2014/main" id="{17ACDBED-144B-4B1E-AA88-FCB9E51E86E1}"/>
              </a:ext>
            </a:extLst>
          </p:cNvPr>
          <p:cNvSpPr>
            <a:spLocks noGrp="1"/>
          </p:cNvSpPr>
          <p:nvPr>
            <p:ph type="ftr" sz="quarter" idx="14"/>
          </p:nvPr>
        </p:nvSpPr>
        <p:spPr/>
        <p:txBody>
          <a:bodyPr/>
          <a:lstStyle/>
          <a:p>
            <a:r>
              <a:rPr lang="en-GB"/>
              <a:t>Footer text - Faculty or Research Institute name</a:t>
            </a:r>
            <a:endParaRPr lang="nl-NL"/>
          </a:p>
        </p:txBody>
      </p:sp>
      <p:sp>
        <p:nvSpPr>
          <p:cNvPr id="9" name="Slide Number Placeholder 8">
            <a:extLst>
              <a:ext uri="{FF2B5EF4-FFF2-40B4-BE49-F238E27FC236}">
                <a16:creationId xmlns:a16="http://schemas.microsoft.com/office/drawing/2014/main" id="{390A46A5-7E10-4E46-A8D5-A05DFAAEFD52}"/>
              </a:ext>
            </a:extLst>
          </p:cNvPr>
          <p:cNvSpPr>
            <a:spLocks noGrp="1"/>
          </p:cNvSpPr>
          <p:nvPr>
            <p:ph type="sldNum" sz="quarter" idx="15"/>
          </p:nvPr>
        </p:nvSpPr>
        <p:spPr/>
        <p:txBody>
          <a:bodyPr/>
          <a:lstStyle/>
          <a:p>
            <a:pPr algn="l"/>
            <a:fld id="{840C1E0B-154D-844F-9C3C-CB8827A7EAB0}" type="slidenum">
              <a:rPr lang="nl-NL" smtClean="0"/>
              <a:pPr algn="l"/>
              <a:t>‹#›</a:t>
            </a:fld>
            <a:r>
              <a:rPr lang="nl-NL"/>
              <a:t> </a:t>
            </a:r>
          </a:p>
        </p:txBody>
      </p:sp>
      <p:sp>
        <p:nvSpPr>
          <p:cNvPr id="7" name="TypeTextLevel" hidden="1">
            <a:extLst>
              <a:ext uri="{FF2B5EF4-FFF2-40B4-BE49-F238E27FC236}">
                <a16:creationId xmlns:a16="http://schemas.microsoft.com/office/drawing/2014/main" id="{AAD0BC9D-8444-4495-A390-04858A2A3185}"/>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3204378009"/>
      </p:ext>
    </p:extLst>
  </p:cSld>
  <p:clrMapOvr>
    <a:masterClrMapping/>
  </p:clrMapOvr>
  <p:extLst>
    <p:ext uri="{DCECCB84-F9BA-43D5-87BE-67443E8EF086}">
      <p15:sldGuideLst xmlns:p15="http://schemas.microsoft.com/office/powerpoint/2012/main">
        <p15:guide id="3" pos="2982" userDrawn="1">
          <p15:clr>
            <a:srgbClr val="FBAE40"/>
          </p15:clr>
        </p15:guide>
        <p15:guide id="4" pos="3266" userDrawn="1">
          <p15:clr>
            <a:srgbClr val="FBAE40"/>
          </p15:clr>
        </p15:guide>
        <p15:guide id="5" pos="5190" userDrawn="1">
          <p15:clr>
            <a:srgbClr val="FBAE40"/>
          </p15:clr>
        </p15:guide>
        <p15:guide id="6" pos="5474" userDrawn="1">
          <p15:clr>
            <a:srgbClr val="FBAE40"/>
          </p15:clr>
        </p15:guide>
        <p15:guide id="8" pos="10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eft - text right">
    <p:spTree>
      <p:nvGrpSpPr>
        <p:cNvPr id="1" name=""/>
        <p:cNvGrpSpPr/>
        <p:nvPr/>
      </p:nvGrpSpPr>
      <p:grpSpPr>
        <a:xfrm>
          <a:off x="0" y="0"/>
          <a:ext cx="0" cy="0"/>
          <a:chOff x="0" y="0"/>
          <a:chExt cx="0" cy="0"/>
        </a:xfrm>
      </p:grpSpPr>
      <p:sp>
        <p:nvSpPr>
          <p:cNvPr id="19" name="Tijdelijke aanduiding voor afbeelding 18">
            <a:extLst>
              <a:ext uri="{FF2B5EF4-FFF2-40B4-BE49-F238E27FC236}">
                <a16:creationId xmlns:a16="http://schemas.microsoft.com/office/drawing/2014/main" id="{F8860968-3F8E-6549-A0BF-73A91B93710D}"/>
              </a:ext>
            </a:extLst>
          </p:cNvPr>
          <p:cNvSpPr>
            <a:spLocks noGrp="1"/>
          </p:cNvSpPr>
          <p:nvPr>
            <p:ph type="pic" sz="quarter" idx="14"/>
          </p:nvPr>
        </p:nvSpPr>
        <p:spPr>
          <a:xfrm>
            <a:off x="1235074" y="0"/>
            <a:ext cx="7156785" cy="5956300"/>
          </a:xfrm>
          <a:custGeom>
            <a:avLst/>
            <a:gdLst>
              <a:gd name="connsiteX0" fmla="*/ 0 w 7156785"/>
              <a:gd name="connsiteY0" fmla="*/ 0 h 5956300"/>
              <a:gd name="connsiteX1" fmla="*/ 7004050 w 7156785"/>
              <a:gd name="connsiteY1" fmla="*/ 0 h 5956300"/>
              <a:gd name="connsiteX2" fmla="*/ 7004050 w 7156785"/>
              <a:gd name="connsiteY2" fmla="*/ 1685926 h 5956300"/>
              <a:gd name="connsiteX3" fmla="*/ 7156785 w 7156785"/>
              <a:gd name="connsiteY3" fmla="*/ 1838661 h 5956300"/>
              <a:gd name="connsiteX4" fmla="*/ 7004050 w 7156785"/>
              <a:gd name="connsiteY4" fmla="*/ 1991396 h 5956300"/>
              <a:gd name="connsiteX5" fmla="*/ 7004050 w 7156785"/>
              <a:gd name="connsiteY5" fmla="*/ 5956300 h 5956300"/>
              <a:gd name="connsiteX6" fmla="*/ 0 w 7156785"/>
              <a:gd name="connsiteY6" fmla="*/ 5956300 h 595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85" h="5956300">
                <a:moveTo>
                  <a:pt x="0" y="0"/>
                </a:moveTo>
                <a:lnTo>
                  <a:pt x="7004050" y="0"/>
                </a:lnTo>
                <a:lnTo>
                  <a:pt x="7004050" y="1685926"/>
                </a:lnTo>
                <a:lnTo>
                  <a:pt x="7156785" y="1838661"/>
                </a:lnTo>
                <a:lnTo>
                  <a:pt x="7004050" y="1991396"/>
                </a:lnTo>
                <a:lnTo>
                  <a:pt x="7004050" y="5956300"/>
                </a:lnTo>
                <a:lnTo>
                  <a:pt x="0" y="5956300"/>
                </a:lnTo>
                <a:close/>
              </a:path>
            </a:pathLst>
          </a:custGeom>
          <a:solidFill>
            <a:srgbClr val="D8D3D0"/>
          </a:solidFill>
        </p:spPr>
        <p:txBody>
          <a:bodyPr wrap="square" anchor="b">
            <a:noAutofit/>
          </a:bodyPr>
          <a:lstStyle/>
          <a:p>
            <a:r>
              <a:rPr lang="en-US"/>
              <a:t>Click icon to add picture</a:t>
            </a:r>
            <a:endParaRPr lang="nl-NL"/>
          </a:p>
        </p:txBody>
      </p:sp>
      <p:sp>
        <p:nvSpPr>
          <p:cNvPr id="2" name="Titel 1">
            <a:extLst>
              <a:ext uri="{FF2B5EF4-FFF2-40B4-BE49-F238E27FC236}">
                <a16:creationId xmlns:a16="http://schemas.microsoft.com/office/drawing/2014/main" id="{5C383810-1B9D-A54C-B8B3-2DC1891D9517}"/>
              </a:ext>
            </a:extLst>
          </p:cNvPr>
          <p:cNvSpPr>
            <a:spLocks noGrp="1"/>
          </p:cNvSpPr>
          <p:nvPr>
            <p:ph type="title"/>
          </p:nvPr>
        </p:nvSpPr>
        <p:spPr>
          <a:xfrm>
            <a:off x="454899" y="452608"/>
            <a:ext cx="3653633" cy="782467"/>
          </a:xfrm>
        </p:spPr>
        <p:txBody>
          <a:bodyPr/>
          <a:lstStyle>
            <a:lvl1pPr>
              <a:lnSpc>
                <a:spcPct val="90000"/>
              </a:lnSpc>
              <a:defRPr/>
            </a:lvl1pPr>
          </a:lstStyle>
          <a:p>
            <a:r>
              <a:rPr lang="en-US"/>
              <a:t>Click to edit Master title style</a:t>
            </a:r>
            <a:endParaRPr lang="nl-NL"/>
          </a:p>
        </p:txBody>
      </p:sp>
      <p:sp>
        <p:nvSpPr>
          <p:cNvPr id="10" name="Tijdelijke aanduiding voor tekst 9">
            <a:extLst>
              <a:ext uri="{FF2B5EF4-FFF2-40B4-BE49-F238E27FC236}">
                <a16:creationId xmlns:a16="http://schemas.microsoft.com/office/drawing/2014/main" id="{15BF070F-36E8-EB4A-BC44-747226A0F8A7}"/>
              </a:ext>
            </a:extLst>
          </p:cNvPr>
          <p:cNvSpPr>
            <a:spLocks noGrp="1"/>
          </p:cNvSpPr>
          <p:nvPr>
            <p:ph type="body" sz="quarter" idx="13" hasCustomPrompt="1"/>
          </p:nvPr>
        </p:nvSpPr>
        <p:spPr>
          <a:xfrm>
            <a:off x="8689975" y="1685926"/>
            <a:ext cx="3054350" cy="4270374"/>
          </a:xfrm>
          <a:prstGeom prst="rect">
            <a:avLst/>
          </a:prstGeom>
        </p:spPr>
        <p:txBody>
          <a:bodyPr>
            <a:normAutofit/>
          </a:bodyPr>
          <a:lstStyle>
            <a:lvl1pPr>
              <a:lnSpc>
                <a:spcPct val="110000"/>
              </a:lnSpc>
              <a:spcBef>
                <a:spcPts val="0"/>
              </a:spcBef>
              <a:spcAft>
                <a:spcPts val="0"/>
              </a:spcAft>
              <a:defRPr sz="2400">
                <a:solidFill>
                  <a:schemeClr val="tx2"/>
                </a:solidFill>
              </a:defRPr>
            </a:lvl1pPr>
            <a:lvl2pPr marL="0" indent="0">
              <a:lnSpc>
                <a:spcPct val="110000"/>
              </a:lnSpc>
              <a:spcBef>
                <a:spcPts val="1500"/>
              </a:spcBef>
              <a:tabLst/>
              <a:defRPr sz="1800">
                <a:solidFill>
                  <a:schemeClr val="tx1"/>
                </a:solidFill>
              </a:defRPr>
            </a:lvl2pPr>
          </a:lstStyle>
          <a:p>
            <a:r>
              <a:rPr lang="nl-NL" err="1"/>
              <a:t>Title</a:t>
            </a:r>
            <a:endParaRPr lang="nl-NL"/>
          </a:p>
          <a:p>
            <a:pPr lvl="1"/>
            <a:r>
              <a:rPr lang="nl-NL"/>
              <a:t>Body</a:t>
            </a:r>
          </a:p>
        </p:txBody>
      </p:sp>
      <p:pic>
        <p:nvPicPr>
          <p:cNvPr id="18" name="Afbeelding 5">
            <a:extLst>
              <a:ext uri="{FF2B5EF4-FFF2-40B4-BE49-F238E27FC236}">
                <a16:creationId xmlns:a16="http://schemas.microsoft.com/office/drawing/2014/main" id="{6803C291-5BCE-2D4D-A894-F85A6B3EC3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3" name="Tekstvak 2">
            <a:extLst>
              <a:ext uri="{FF2B5EF4-FFF2-40B4-BE49-F238E27FC236}">
                <a16:creationId xmlns:a16="http://schemas.microsoft.com/office/drawing/2014/main" id="{F8012FC1-0E7E-9841-882C-A325E0E2022A}"/>
              </a:ext>
            </a:extLst>
          </p:cNvPr>
          <p:cNvSpPr txBox="1"/>
          <p:nvPr userDrawn="1"/>
        </p:nvSpPr>
        <p:spPr>
          <a:xfrm>
            <a:off x="3324314" y="6486258"/>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nl-NL" sz="2400">
              <a:solidFill>
                <a:srgbClr val="005CA9"/>
              </a:solidFill>
            </a:endParaRPr>
          </a:p>
        </p:txBody>
      </p:sp>
      <p:sp>
        <p:nvSpPr>
          <p:cNvPr id="6" name="Footer Placeholder 5">
            <a:extLst>
              <a:ext uri="{FF2B5EF4-FFF2-40B4-BE49-F238E27FC236}">
                <a16:creationId xmlns:a16="http://schemas.microsoft.com/office/drawing/2014/main" id="{A268EB5B-88DF-44E8-9ACB-CE99AE035E2E}"/>
              </a:ext>
            </a:extLst>
          </p:cNvPr>
          <p:cNvSpPr>
            <a:spLocks noGrp="1"/>
          </p:cNvSpPr>
          <p:nvPr>
            <p:ph type="ftr" sz="quarter" idx="15"/>
          </p:nvPr>
        </p:nvSpPr>
        <p:spPr/>
        <p:txBody>
          <a:bodyPr/>
          <a:lstStyle/>
          <a:p>
            <a:r>
              <a:rPr lang="en-GB"/>
              <a:t>Footer text - Faculty or Research Institute name</a:t>
            </a:r>
            <a:endParaRPr lang="nl-NL"/>
          </a:p>
        </p:txBody>
      </p:sp>
      <p:sp>
        <p:nvSpPr>
          <p:cNvPr id="7" name="Slide Number Placeholder 6">
            <a:extLst>
              <a:ext uri="{FF2B5EF4-FFF2-40B4-BE49-F238E27FC236}">
                <a16:creationId xmlns:a16="http://schemas.microsoft.com/office/drawing/2014/main" id="{FF105514-3463-4886-8499-F5003FAC2D32}"/>
              </a:ext>
            </a:extLst>
          </p:cNvPr>
          <p:cNvSpPr>
            <a:spLocks noGrp="1"/>
          </p:cNvSpPr>
          <p:nvPr>
            <p:ph type="sldNum" sz="quarter" idx="16"/>
          </p:nvPr>
        </p:nvSpPr>
        <p:spPr/>
        <p:txBody>
          <a:bodyPr/>
          <a:lstStyle/>
          <a:p>
            <a:pPr algn="l"/>
            <a:fld id="{840C1E0B-154D-844F-9C3C-CB8827A7EAB0}" type="slidenum">
              <a:rPr lang="nl-NL" smtClean="0"/>
              <a:pPr algn="l"/>
              <a:t>‹#›</a:t>
            </a:fld>
            <a:r>
              <a:rPr lang="nl-NL"/>
              <a:t> </a:t>
            </a:r>
          </a:p>
        </p:txBody>
      </p:sp>
      <p:sp>
        <p:nvSpPr>
          <p:cNvPr id="9" name="TypeTextLevel" hidden="1">
            <a:extLst>
              <a:ext uri="{FF2B5EF4-FFF2-40B4-BE49-F238E27FC236}">
                <a16:creationId xmlns:a16="http://schemas.microsoft.com/office/drawing/2014/main" id="{35AB9CDD-1E28-436D-9C2F-A4BE95A9C2D1}"/>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2121342648"/>
      </p:ext>
    </p:extLst>
  </p:cSld>
  <p:clrMapOvr>
    <a:masterClrMapping/>
  </p:clrMapOvr>
  <p:extLst>
    <p:ext uri="{DCECCB84-F9BA-43D5-87BE-67443E8EF086}">
      <p15:sldGuideLst xmlns:p15="http://schemas.microsoft.com/office/powerpoint/2012/main">
        <p15:guide id="2" pos="5190" userDrawn="1">
          <p15:clr>
            <a:srgbClr val="FBAE40"/>
          </p15:clr>
        </p15:guide>
        <p15:guide id="4" pos="547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eft - picture r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383810-1B9D-A54C-B8B3-2DC1891D9517}"/>
              </a:ext>
            </a:extLst>
          </p:cNvPr>
          <p:cNvSpPr>
            <a:spLocks noGrp="1"/>
          </p:cNvSpPr>
          <p:nvPr>
            <p:ph type="title"/>
          </p:nvPr>
        </p:nvSpPr>
        <p:spPr>
          <a:xfrm>
            <a:off x="450850" y="452608"/>
            <a:ext cx="3653633" cy="782467"/>
          </a:xfrm>
        </p:spPr>
        <p:txBody>
          <a:bodyPr/>
          <a:lstStyle>
            <a:lvl1pPr>
              <a:lnSpc>
                <a:spcPct val="90000"/>
              </a:lnSpc>
              <a:defRPr/>
            </a:lvl1pPr>
          </a:lstStyle>
          <a:p>
            <a:r>
              <a:rPr lang="en-US"/>
              <a:t>Click to edit Master title style</a:t>
            </a:r>
            <a:endParaRPr lang="nl-NL"/>
          </a:p>
        </p:txBody>
      </p:sp>
      <p:sp>
        <p:nvSpPr>
          <p:cNvPr id="10" name="Tijdelijke aanduiding voor tekst 9">
            <a:extLst>
              <a:ext uri="{FF2B5EF4-FFF2-40B4-BE49-F238E27FC236}">
                <a16:creationId xmlns:a16="http://schemas.microsoft.com/office/drawing/2014/main" id="{15BF070F-36E8-EB4A-BC44-747226A0F8A7}"/>
              </a:ext>
            </a:extLst>
          </p:cNvPr>
          <p:cNvSpPr>
            <a:spLocks noGrp="1"/>
          </p:cNvSpPr>
          <p:nvPr>
            <p:ph type="body" sz="quarter" idx="13" hasCustomPrompt="1"/>
          </p:nvPr>
        </p:nvSpPr>
        <p:spPr>
          <a:xfrm>
            <a:off x="1685926" y="1685925"/>
            <a:ext cx="3044824" cy="4270375"/>
          </a:xfrm>
          <a:prstGeom prst="rect">
            <a:avLst/>
          </a:prstGeom>
        </p:spPr>
        <p:txBody>
          <a:bodyPr>
            <a:normAutofit/>
          </a:bodyPr>
          <a:lstStyle>
            <a:lvl1pPr>
              <a:lnSpc>
                <a:spcPct val="90000"/>
              </a:lnSpc>
              <a:spcBef>
                <a:spcPts val="0"/>
              </a:spcBef>
              <a:spcAft>
                <a:spcPts val="0"/>
              </a:spcAft>
              <a:defRPr sz="2400">
                <a:solidFill>
                  <a:schemeClr val="tx2"/>
                </a:solidFill>
              </a:defRPr>
            </a:lvl1pPr>
            <a:lvl2pPr marL="0" indent="0">
              <a:lnSpc>
                <a:spcPct val="110000"/>
              </a:lnSpc>
              <a:spcBef>
                <a:spcPts val="1500"/>
              </a:spcBef>
              <a:tabLst/>
              <a:defRPr sz="1800">
                <a:solidFill>
                  <a:schemeClr val="tx1"/>
                </a:solidFill>
              </a:defRPr>
            </a:lvl2pPr>
          </a:lstStyle>
          <a:p>
            <a:r>
              <a:rPr lang="nl-NL" err="1"/>
              <a:t>Title</a:t>
            </a:r>
            <a:endParaRPr lang="nl-NL"/>
          </a:p>
          <a:p>
            <a:pPr lvl="1"/>
            <a:r>
              <a:rPr lang="nl-NL"/>
              <a:t>Body</a:t>
            </a:r>
          </a:p>
        </p:txBody>
      </p:sp>
      <p:pic>
        <p:nvPicPr>
          <p:cNvPr id="18" name="Afbeelding 5">
            <a:extLst>
              <a:ext uri="{FF2B5EF4-FFF2-40B4-BE49-F238E27FC236}">
                <a16:creationId xmlns:a16="http://schemas.microsoft.com/office/drawing/2014/main" id="{6803C291-5BCE-2D4D-A894-F85A6B3EC3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15" name="Tijdelijke aanduiding voor afbeelding 14">
            <a:extLst>
              <a:ext uri="{FF2B5EF4-FFF2-40B4-BE49-F238E27FC236}">
                <a16:creationId xmlns:a16="http://schemas.microsoft.com/office/drawing/2014/main" id="{B78DE520-A3FF-FA41-9A52-8ADC66B7B767}"/>
              </a:ext>
            </a:extLst>
          </p:cNvPr>
          <p:cNvSpPr>
            <a:spLocks noGrp="1"/>
          </p:cNvSpPr>
          <p:nvPr>
            <p:ph type="pic" sz="quarter" idx="14"/>
          </p:nvPr>
        </p:nvSpPr>
        <p:spPr>
          <a:xfrm>
            <a:off x="5181600" y="0"/>
            <a:ext cx="6562725" cy="5956300"/>
          </a:xfrm>
          <a:custGeom>
            <a:avLst/>
            <a:gdLst>
              <a:gd name="connsiteX0" fmla="*/ 0 w 6562725"/>
              <a:gd name="connsiteY0" fmla="*/ 0 h 5956300"/>
              <a:gd name="connsiteX1" fmla="*/ 6562725 w 6562725"/>
              <a:gd name="connsiteY1" fmla="*/ 0 h 5956300"/>
              <a:gd name="connsiteX2" fmla="*/ 6562725 w 6562725"/>
              <a:gd name="connsiteY2" fmla="*/ 5956300 h 5956300"/>
              <a:gd name="connsiteX3" fmla="*/ 0 w 6562725"/>
              <a:gd name="connsiteY3" fmla="*/ 5956300 h 5956300"/>
              <a:gd name="connsiteX4" fmla="*/ 0 w 6562725"/>
              <a:gd name="connsiteY4" fmla="*/ 1979922 h 5956300"/>
              <a:gd name="connsiteX5" fmla="*/ 141261 w 6562725"/>
              <a:gd name="connsiteY5" fmla="*/ 1838661 h 5956300"/>
              <a:gd name="connsiteX6" fmla="*/ 0 w 6562725"/>
              <a:gd name="connsiteY6" fmla="*/ 1697400 h 595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62725" h="5956300">
                <a:moveTo>
                  <a:pt x="0" y="0"/>
                </a:moveTo>
                <a:lnTo>
                  <a:pt x="6562725" y="0"/>
                </a:lnTo>
                <a:lnTo>
                  <a:pt x="6562725" y="5956300"/>
                </a:lnTo>
                <a:lnTo>
                  <a:pt x="0" y="5956300"/>
                </a:lnTo>
                <a:lnTo>
                  <a:pt x="0" y="1979922"/>
                </a:lnTo>
                <a:lnTo>
                  <a:pt x="141261" y="1838661"/>
                </a:lnTo>
                <a:lnTo>
                  <a:pt x="0" y="1697400"/>
                </a:lnTo>
                <a:close/>
              </a:path>
            </a:pathLst>
          </a:custGeom>
          <a:solidFill>
            <a:srgbClr val="D8D3D0"/>
          </a:solidFill>
        </p:spPr>
        <p:txBody>
          <a:bodyPr wrap="square">
            <a:noAutofit/>
          </a:bodyPr>
          <a:lstStyle/>
          <a:p>
            <a:r>
              <a:rPr lang="en-US"/>
              <a:t>Click icon to add picture</a:t>
            </a:r>
            <a:endParaRPr lang="nl-NL"/>
          </a:p>
        </p:txBody>
      </p:sp>
      <p:sp>
        <p:nvSpPr>
          <p:cNvPr id="3" name="Tekstvak 2">
            <a:extLst>
              <a:ext uri="{FF2B5EF4-FFF2-40B4-BE49-F238E27FC236}">
                <a16:creationId xmlns:a16="http://schemas.microsoft.com/office/drawing/2014/main" id="{789DAC3E-F024-AC44-97AE-3E8B420650A3}"/>
              </a:ext>
            </a:extLst>
          </p:cNvPr>
          <p:cNvSpPr txBox="1"/>
          <p:nvPr userDrawn="1"/>
        </p:nvSpPr>
        <p:spPr>
          <a:xfrm>
            <a:off x="717847" y="6383708"/>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nl-NL" sz="2400">
              <a:solidFill>
                <a:srgbClr val="005CA9"/>
              </a:solidFill>
            </a:endParaRPr>
          </a:p>
        </p:txBody>
      </p:sp>
      <p:sp>
        <p:nvSpPr>
          <p:cNvPr id="4" name="Footer Placeholder 3">
            <a:extLst>
              <a:ext uri="{FF2B5EF4-FFF2-40B4-BE49-F238E27FC236}">
                <a16:creationId xmlns:a16="http://schemas.microsoft.com/office/drawing/2014/main" id="{7C817C8D-42D8-4AD9-AFEA-518E90B940E8}"/>
              </a:ext>
            </a:extLst>
          </p:cNvPr>
          <p:cNvSpPr>
            <a:spLocks noGrp="1"/>
          </p:cNvSpPr>
          <p:nvPr>
            <p:ph type="ftr" sz="quarter" idx="15"/>
          </p:nvPr>
        </p:nvSpPr>
        <p:spPr/>
        <p:txBody>
          <a:bodyPr/>
          <a:lstStyle/>
          <a:p>
            <a:r>
              <a:rPr lang="en-GB"/>
              <a:t>Footer text - Faculty or Research Institute name</a:t>
            </a:r>
            <a:endParaRPr lang="nl-NL"/>
          </a:p>
        </p:txBody>
      </p:sp>
      <p:sp>
        <p:nvSpPr>
          <p:cNvPr id="5" name="Slide Number Placeholder 4">
            <a:extLst>
              <a:ext uri="{FF2B5EF4-FFF2-40B4-BE49-F238E27FC236}">
                <a16:creationId xmlns:a16="http://schemas.microsoft.com/office/drawing/2014/main" id="{305B3B55-CC9A-40A5-9F7F-D83F3C2DD3AB}"/>
              </a:ext>
            </a:extLst>
          </p:cNvPr>
          <p:cNvSpPr>
            <a:spLocks noGrp="1"/>
          </p:cNvSpPr>
          <p:nvPr>
            <p:ph type="sldNum" sz="quarter" idx="16"/>
          </p:nvPr>
        </p:nvSpPr>
        <p:spPr/>
        <p:txBody>
          <a:bodyPr/>
          <a:lstStyle/>
          <a:p>
            <a:pPr algn="l"/>
            <a:fld id="{840C1E0B-154D-844F-9C3C-CB8827A7EAB0}" type="slidenum">
              <a:rPr lang="nl-NL" smtClean="0"/>
              <a:pPr algn="l"/>
              <a:t>‹#›</a:t>
            </a:fld>
            <a:r>
              <a:rPr lang="nl-NL"/>
              <a:t> </a:t>
            </a:r>
          </a:p>
        </p:txBody>
      </p:sp>
      <p:sp>
        <p:nvSpPr>
          <p:cNvPr id="9" name="TypeTextLevel" hidden="1">
            <a:extLst>
              <a:ext uri="{FF2B5EF4-FFF2-40B4-BE49-F238E27FC236}">
                <a16:creationId xmlns:a16="http://schemas.microsoft.com/office/drawing/2014/main" id="{0295FA58-33EA-4383-82B8-1D8CB2FC7541}"/>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3320460941"/>
      </p:ext>
    </p:extLst>
  </p:cSld>
  <p:clrMapOvr>
    <a:masterClrMapping/>
  </p:clrMapOvr>
  <p:extLst>
    <p:ext uri="{DCECCB84-F9BA-43D5-87BE-67443E8EF086}">
      <p15:sldGuideLst xmlns:p15="http://schemas.microsoft.com/office/powerpoint/2012/main">
        <p15:guide id="2" pos="2980" userDrawn="1">
          <p15:clr>
            <a:srgbClr val="FBAE40"/>
          </p15:clr>
        </p15:guide>
        <p15:guide id="3" pos="32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ultiple pictures, text right">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216E04F8-3B97-084F-BBD4-7DD8B2DEDD00}"/>
              </a:ext>
            </a:extLst>
          </p:cNvPr>
          <p:cNvSpPr>
            <a:spLocks noGrp="1"/>
          </p:cNvSpPr>
          <p:nvPr>
            <p:ph type="title"/>
          </p:nvPr>
        </p:nvSpPr>
        <p:spPr>
          <a:xfrm>
            <a:off x="442841" y="447567"/>
            <a:ext cx="3653633" cy="782467"/>
          </a:xfrm>
        </p:spPr>
        <p:txBody>
          <a:bodyPr tIns="216000" bIns="216000"/>
          <a:lstStyle>
            <a:lvl1pPr>
              <a:lnSpc>
                <a:spcPct val="90000"/>
              </a:lnSpc>
              <a:defRPr sz="2500" b="0" i="0">
                <a:latin typeface="DIN Pro Medium" pitchFamily="2" charset="0"/>
              </a:defRPr>
            </a:lvl1pPr>
          </a:lstStyle>
          <a:p>
            <a:r>
              <a:rPr lang="en-US"/>
              <a:t>Click to edit Master title style</a:t>
            </a:r>
            <a:endParaRPr lang="nl-NL"/>
          </a:p>
        </p:txBody>
      </p:sp>
      <p:sp>
        <p:nvSpPr>
          <p:cNvPr id="4" name="Tijdelijke aanduiding voor afbeelding 3">
            <a:extLst>
              <a:ext uri="{FF2B5EF4-FFF2-40B4-BE49-F238E27FC236}">
                <a16:creationId xmlns:a16="http://schemas.microsoft.com/office/drawing/2014/main" id="{4A06D551-B311-5B4D-92FB-89DF3CF7449B}"/>
              </a:ext>
            </a:extLst>
          </p:cNvPr>
          <p:cNvSpPr>
            <a:spLocks noGrp="1"/>
          </p:cNvSpPr>
          <p:nvPr>
            <p:ph type="pic" sz="quarter" idx="10"/>
          </p:nvPr>
        </p:nvSpPr>
        <p:spPr>
          <a:xfrm>
            <a:off x="1685925" y="1685925"/>
            <a:ext cx="3206750" cy="4270374"/>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19" name="Tijdelijke aanduiding voor afbeelding 3">
            <a:extLst>
              <a:ext uri="{FF2B5EF4-FFF2-40B4-BE49-F238E27FC236}">
                <a16:creationId xmlns:a16="http://schemas.microsoft.com/office/drawing/2014/main" id="{346C9A3B-DFBB-164E-B921-12BD863F1730}"/>
              </a:ext>
            </a:extLst>
          </p:cNvPr>
          <p:cNvSpPr>
            <a:spLocks noGrp="1"/>
          </p:cNvSpPr>
          <p:nvPr>
            <p:ph type="pic" sz="quarter" idx="11"/>
          </p:nvPr>
        </p:nvSpPr>
        <p:spPr>
          <a:xfrm>
            <a:off x="5041900" y="1685924"/>
            <a:ext cx="3206750" cy="2047875"/>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21" name="Tijdelijke aanduiding voor afbeelding 3">
            <a:extLst>
              <a:ext uri="{FF2B5EF4-FFF2-40B4-BE49-F238E27FC236}">
                <a16:creationId xmlns:a16="http://schemas.microsoft.com/office/drawing/2014/main" id="{53C946AD-FCD5-1547-BC6F-0F87AAA1743F}"/>
              </a:ext>
            </a:extLst>
          </p:cNvPr>
          <p:cNvSpPr>
            <a:spLocks noGrp="1"/>
          </p:cNvSpPr>
          <p:nvPr>
            <p:ph type="pic" sz="quarter" idx="13"/>
          </p:nvPr>
        </p:nvSpPr>
        <p:spPr>
          <a:xfrm>
            <a:off x="5041900" y="3883025"/>
            <a:ext cx="3206750" cy="2074864"/>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22" name="Tijdelijke aanduiding voor tekst 9">
            <a:extLst>
              <a:ext uri="{FF2B5EF4-FFF2-40B4-BE49-F238E27FC236}">
                <a16:creationId xmlns:a16="http://schemas.microsoft.com/office/drawing/2014/main" id="{AC4D2E7B-A481-5040-8E7B-8A8AB40FEFE2}"/>
              </a:ext>
            </a:extLst>
          </p:cNvPr>
          <p:cNvSpPr>
            <a:spLocks noGrp="1"/>
          </p:cNvSpPr>
          <p:nvPr>
            <p:ph type="body" sz="quarter" idx="14" hasCustomPrompt="1"/>
          </p:nvPr>
        </p:nvSpPr>
        <p:spPr>
          <a:xfrm>
            <a:off x="8691561" y="1685925"/>
            <a:ext cx="3052764" cy="4270374"/>
          </a:xfrm>
          <a:prstGeom prst="rect">
            <a:avLst/>
          </a:prstGeom>
        </p:spPr>
        <p:txBody>
          <a:bodyPr>
            <a:normAutofit/>
          </a:bodyPr>
          <a:lstStyle>
            <a:lvl1pPr>
              <a:lnSpc>
                <a:spcPct val="90000"/>
              </a:lnSpc>
              <a:spcBef>
                <a:spcPts val="0"/>
              </a:spcBef>
              <a:spcAft>
                <a:spcPts val="0"/>
              </a:spcAft>
              <a:defRPr sz="2400" b="0" i="0">
                <a:solidFill>
                  <a:schemeClr val="tx2"/>
                </a:solidFill>
                <a:latin typeface="DIN Pro Medium" pitchFamily="2" charset="0"/>
              </a:defRPr>
            </a:lvl1pPr>
            <a:lvl2pPr marL="0" indent="0">
              <a:lnSpc>
                <a:spcPct val="110000"/>
              </a:lnSpc>
              <a:spcBef>
                <a:spcPts val="1500"/>
              </a:spcBef>
              <a:tabLst/>
              <a:defRPr sz="1800" b="0" i="0">
                <a:solidFill>
                  <a:schemeClr val="tx1"/>
                </a:solidFill>
                <a:latin typeface="DINPro" pitchFamily="2" charset="0"/>
              </a:defRPr>
            </a:lvl2pPr>
          </a:lstStyle>
          <a:p>
            <a:r>
              <a:rPr lang="nl-NL" err="1"/>
              <a:t>Title</a:t>
            </a:r>
            <a:endParaRPr lang="nl-NL"/>
          </a:p>
          <a:p>
            <a:pPr lvl="1"/>
            <a:r>
              <a:rPr lang="nl-NL"/>
              <a:t>Body</a:t>
            </a:r>
          </a:p>
        </p:txBody>
      </p:sp>
      <p:sp>
        <p:nvSpPr>
          <p:cNvPr id="5" name="Tijdelijke aanduiding voor voettekst 4">
            <a:extLst>
              <a:ext uri="{FF2B5EF4-FFF2-40B4-BE49-F238E27FC236}">
                <a16:creationId xmlns:a16="http://schemas.microsoft.com/office/drawing/2014/main" id="{FDADBBBA-0594-BB4C-AE21-8F560B8ABA1C}"/>
              </a:ext>
            </a:extLst>
          </p:cNvPr>
          <p:cNvSpPr>
            <a:spLocks noGrp="1"/>
          </p:cNvSpPr>
          <p:nvPr>
            <p:ph type="ftr" sz="quarter" idx="15"/>
          </p:nvPr>
        </p:nvSpPr>
        <p:spPr/>
        <p:txBody>
          <a:bodyPr/>
          <a:lstStyle>
            <a:lvl1pPr>
              <a:defRPr/>
            </a:lvl1pPr>
          </a:lstStyle>
          <a:p>
            <a:r>
              <a:rPr lang="en-GB"/>
              <a:t>Footer text - Faculty or Research Institute name</a:t>
            </a:r>
            <a:endParaRPr lang="nl-NL"/>
          </a:p>
        </p:txBody>
      </p:sp>
      <p:sp>
        <p:nvSpPr>
          <p:cNvPr id="6" name="Tijdelijke aanduiding voor dianummer 5">
            <a:extLst>
              <a:ext uri="{FF2B5EF4-FFF2-40B4-BE49-F238E27FC236}">
                <a16:creationId xmlns:a16="http://schemas.microsoft.com/office/drawing/2014/main" id="{753D2EB5-540C-F841-B6AD-3FA82E56D6EF}"/>
              </a:ext>
            </a:extLst>
          </p:cNvPr>
          <p:cNvSpPr>
            <a:spLocks noGrp="1"/>
          </p:cNvSpPr>
          <p:nvPr>
            <p:ph type="sldNum" sz="quarter" idx="16"/>
          </p:nvPr>
        </p:nvSpPr>
        <p:spPr>
          <a:xfrm>
            <a:off x="442841" y="5958000"/>
            <a:ext cx="611259" cy="900000"/>
          </a:xfrm>
        </p:spPr>
        <p:txBody>
          <a:bodyPr/>
          <a:lstStyle/>
          <a:p>
            <a:pPr algn="l"/>
            <a:fld id="{840C1E0B-154D-844F-9C3C-CB8827A7EAB0}" type="slidenum">
              <a:rPr lang="nl-NL" smtClean="0"/>
              <a:pPr algn="l"/>
              <a:t>‹#›</a:t>
            </a:fld>
            <a:r>
              <a:rPr lang="nl-NL"/>
              <a:t> </a:t>
            </a:r>
          </a:p>
        </p:txBody>
      </p:sp>
      <p:pic>
        <p:nvPicPr>
          <p:cNvPr id="25" name="Afbeelding 5">
            <a:extLst>
              <a:ext uri="{FF2B5EF4-FFF2-40B4-BE49-F238E27FC236}">
                <a16:creationId xmlns:a16="http://schemas.microsoft.com/office/drawing/2014/main" id="{C94FE580-587B-0B4A-8115-C8DDC69391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10" name="TypeTextLevel" hidden="1">
            <a:extLst>
              <a:ext uri="{FF2B5EF4-FFF2-40B4-BE49-F238E27FC236}">
                <a16:creationId xmlns:a16="http://schemas.microsoft.com/office/drawing/2014/main" id="{9AAE0F5C-0FC6-41CC-825B-D7D64B7255A7}"/>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2155228760"/>
      </p:ext>
    </p:extLst>
  </p:cSld>
  <p:clrMapOvr>
    <a:masterClrMapping/>
  </p:clrMapOvr>
  <p:extLst>
    <p:ext uri="{DCECCB84-F9BA-43D5-87BE-67443E8EF086}">
      <p15:sldGuideLst xmlns:p15="http://schemas.microsoft.com/office/powerpoint/2012/main">
        <p15:guide id="1" orient="horz" pos="2260" userDrawn="1">
          <p15:clr>
            <a:srgbClr val="FBAE40"/>
          </p15:clr>
        </p15:guide>
        <p15:guide id="2" orient="horz" pos="2540" userDrawn="1">
          <p15:clr>
            <a:srgbClr val="FBAE40"/>
          </p15:clr>
        </p15:guide>
        <p15:guide id="4" pos="2989" userDrawn="1">
          <p15:clr>
            <a:srgbClr val="FBAE40"/>
          </p15:clr>
        </p15:guide>
        <p15:guide id="5" pos="3268" userDrawn="1">
          <p15:clr>
            <a:srgbClr val="FBAE40"/>
          </p15:clr>
        </p15:guide>
        <p15:guide id="6" pos="5196" userDrawn="1">
          <p15:clr>
            <a:srgbClr val="FBAE40"/>
          </p15:clr>
        </p15:guide>
        <p15:guide id="7" pos="5476" userDrawn="1">
          <p15:clr>
            <a:srgbClr val="FBAE40"/>
          </p15:clr>
        </p15:guide>
        <p15:guide id="9" pos="1062" userDrawn="1">
          <p15:clr>
            <a:srgbClr val="FBAE40"/>
          </p15:clr>
        </p15:guide>
        <p15:guide id="11" pos="3082" userDrawn="1">
          <p15:clr>
            <a:srgbClr val="FBAE40"/>
          </p15:clr>
        </p15:guide>
        <p15:guide id="12" pos="3176" userDrawn="1">
          <p15:clr>
            <a:srgbClr val="FBAE40"/>
          </p15:clr>
        </p15:guide>
        <p15:guide id="13" pos="3940" userDrawn="1">
          <p15:clr>
            <a:srgbClr val="FBAE40"/>
          </p15:clr>
        </p15:guide>
        <p15:guide id="14" orient="horz" pos="2160" userDrawn="1">
          <p15:clr>
            <a:srgbClr val="FBAE40"/>
          </p15:clr>
        </p15:guide>
        <p15:guide id="15" orient="horz" pos="2352" userDrawn="1">
          <p15:clr>
            <a:srgbClr val="FBAE40"/>
          </p15:clr>
        </p15:guide>
        <p15:guide id="16"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ple pictures, text left">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216E04F8-3B97-084F-BBD4-7DD8B2DEDD00}"/>
              </a:ext>
            </a:extLst>
          </p:cNvPr>
          <p:cNvSpPr>
            <a:spLocks noGrp="1"/>
          </p:cNvSpPr>
          <p:nvPr>
            <p:ph type="title"/>
          </p:nvPr>
        </p:nvSpPr>
        <p:spPr>
          <a:xfrm>
            <a:off x="442841" y="447567"/>
            <a:ext cx="3653633" cy="782467"/>
          </a:xfrm>
        </p:spPr>
        <p:txBody>
          <a:bodyPr tIns="216000" bIns="216000"/>
          <a:lstStyle>
            <a:lvl1pPr>
              <a:lnSpc>
                <a:spcPct val="90000"/>
              </a:lnSpc>
              <a:defRPr sz="2500" b="0" i="0">
                <a:latin typeface="DIN Pro Medium" pitchFamily="2" charset="0"/>
              </a:defRPr>
            </a:lvl1pPr>
          </a:lstStyle>
          <a:p>
            <a:r>
              <a:rPr lang="en-US"/>
              <a:t>Click to edit Master title style</a:t>
            </a:r>
            <a:endParaRPr lang="nl-NL"/>
          </a:p>
        </p:txBody>
      </p:sp>
      <p:sp>
        <p:nvSpPr>
          <p:cNvPr id="4" name="Tijdelijke aanduiding voor afbeelding 3">
            <a:extLst>
              <a:ext uri="{FF2B5EF4-FFF2-40B4-BE49-F238E27FC236}">
                <a16:creationId xmlns:a16="http://schemas.microsoft.com/office/drawing/2014/main" id="{4A06D551-B311-5B4D-92FB-89DF3CF7449B}"/>
              </a:ext>
            </a:extLst>
          </p:cNvPr>
          <p:cNvSpPr>
            <a:spLocks noGrp="1"/>
          </p:cNvSpPr>
          <p:nvPr>
            <p:ph type="pic" sz="quarter" idx="10"/>
          </p:nvPr>
        </p:nvSpPr>
        <p:spPr>
          <a:xfrm>
            <a:off x="5187950" y="1685926"/>
            <a:ext cx="3206750" cy="4270374"/>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19" name="Tijdelijke aanduiding voor afbeelding 3">
            <a:extLst>
              <a:ext uri="{FF2B5EF4-FFF2-40B4-BE49-F238E27FC236}">
                <a16:creationId xmlns:a16="http://schemas.microsoft.com/office/drawing/2014/main" id="{346C9A3B-DFBB-164E-B921-12BD863F1730}"/>
              </a:ext>
            </a:extLst>
          </p:cNvPr>
          <p:cNvSpPr>
            <a:spLocks noGrp="1"/>
          </p:cNvSpPr>
          <p:nvPr>
            <p:ph type="pic" sz="quarter" idx="11"/>
          </p:nvPr>
        </p:nvSpPr>
        <p:spPr>
          <a:xfrm>
            <a:off x="8543925" y="1684335"/>
            <a:ext cx="3206750" cy="2047875"/>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21" name="Tijdelijke aanduiding voor afbeelding 3">
            <a:extLst>
              <a:ext uri="{FF2B5EF4-FFF2-40B4-BE49-F238E27FC236}">
                <a16:creationId xmlns:a16="http://schemas.microsoft.com/office/drawing/2014/main" id="{53C946AD-FCD5-1547-BC6F-0F87AAA1743F}"/>
              </a:ext>
            </a:extLst>
          </p:cNvPr>
          <p:cNvSpPr>
            <a:spLocks noGrp="1"/>
          </p:cNvSpPr>
          <p:nvPr>
            <p:ph type="pic" sz="quarter" idx="13"/>
          </p:nvPr>
        </p:nvSpPr>
        <p:spPr>
          <a:xfrm>
            <a:off x="8543925" y="3881436"/>
            <a:ext cx="3206750" cy="2074864"/>
          </a:xfrm>
          <a:prstGeom prst="rect">
            <a:avLst/>
          </a:prstGeom>
          <a:solidFill>
            <a:srgbClr val="D8D3D0"/>
          </a:solidFill>
        </p:spPr>
        <p:txBody>
          <a:bodyPr lIns="450000" tIns="450000" rIns="450000" bIns="450000">
            <a:normAutofit/>
          </a:bodyPr>
          <a:lstStyle>
            <a:lvl1pPr algn="ctr">
              <a:defRPr sz="1400"/>
            </a:lvl1pPr>
          </a:lstStyle>
          <a:p>
            <a:r>
              <a:rPr lang="en-US"/>
              <a:t>Click icon to add picture</a:t>
            </a:r>
            <a:endParaRPr lang="nl-NL"/>
          </a:p>
        </p:txBody>
      </p:sp>
      <p:sp>
        <p:nvSpPr>
          <p:cNvPr id="22" name="Tijdelijke aanduiding voor tekst 9">
            <a:extLst>
              <a:ext uri="{FF2B5EF4-FFF2-40B4-BE49-F238E27FC236}">
                <a16:creationId xmlns:a16="http://schemas.microsoft.com/office/drawing/2014/main" id="{AC4D2E7B-A481-5040-8E7B-8A8AB40FEFE2}"/>
              </a:ext>
            </a:extLst>
          </p:cNvPr>
          <p:cNvSpPr>
            <a:spLocks noGrp="1"/>
          </p:cNvSpPr>
          <p:nvPr>
            <p:ph type="body" sz="quarter" idx="14" hasCustomPrompt="1"/>
          </p:nvPr>
        </p:nvSpPr>
        <p:spPr>
          <a:xfrm>
            <a:off x="1692274" y="1685926"/>
            <a:ext cx="3052764" cy="4270374"/>
          </a:xfrm>
          <a:prstGeom prst="rect">
            <a:avLst/>
          </a:prstGeom>
        </p:spPr>
        <p:txBody>
          <a:bodyPr>
            <a:normAutofit/>
          </a:bodyPr>
          <a:lstStyle>
            <a:lvl1pPr>
              <a:lnSpc>
                <a:spcPct val="90000"/>
              </a:lnSpc>
              <a:spcBef>
                <a:spcPts val="0"/>
              </a:spcBef>
              <a:spcAft>
                <a:spcPts val="0"/>
              </a:spcAft>
              <a:defRPr sz="2400" b="0" i="0">
                <a:solidFill>
                  <a:schemeClr val="tx2"/>
                </a:solidFill>
                <a:latin typeface="DIN Pro Medium" pitchFamily="2" charset="0"/>
              </a:defRPr>
            </a:lvl1pPr>
            <a:lvl2pPr marL="0" indent="0">
              <a:lnSpc>
                <a:spcPct val="110000"/>
              </a:lnSpc>
              <a:spcBef>
                <a:spcPts val="1500"/>
              </a:spcBef>
              <a:tabLst/>
              <a:defRPr sz="1800" b="0" i="0">
                <a:solidFill>
                  <a:schemeClr val="tx1"/>
                </a:solidFill>
                <a:latin typeface="DINPro" pitchFamily="2" charset="0"/>
              </a:defRPr>
            </a:lvl2pPr>
          </a:lstStyle>
          <a:p>
            <a:r>
              <a:rPr lang="nl-NL" err="1"/>
              <a:t>Title</a:t>
            </a:r>
            <a:endParaRPr lang="nl-NL"/>
          </a:p>
          <a:p>
            <a:pPr lvl="1"/>
            <a:r>
              <a:rPr lang="nl-NL"/>
              <a:t>Body</a:t>
            </a:r>
          </a:p>
        </p:txBody>
      </p:sp>
      <p:sp>
        <p:nvSpPr>
          <p:cNvPr id="5" name="Tijdelijke aanduiding voor voettekst 4">
            <a:extLst>
              <a:ext uri="{FF2B5EF4-FFF2-40B4-BE49-F238E27FC236}">
                <a16:creationId xmlns:a16="http://schemas.microsoft.com/office/drawing/2014/main" id="{FDADBBBA-0594-BB4C-AE21-8F560B8ABA1C}"/>
              </a:ext>
            </a:extLst>
          </p:cNvPr>
          <p:cNvSpPr>
            <a:spLocks noGrp="1"/>
          </p:cNvSpPr>
          <p:nvPr>
            <p:ph type="ftr" sz="quarter" idx="15"/>
          </p:nvPr>
        </p:nvSpPr>
        <p:spPr/>
        <p:txBody>
          <a:bodyPr/>
          <a:lstStyle>
            <a:lvl1pPr>
              <a:defRPr/>
            </a:lvl1pPr>
          </a:lstStyle>
          <a:p>
            <a:r>
              <a:rPr lang="en-GB"/>
              <a:t>Footer text - Faculty or Research Institute name</a:t>
            </a:r>
            <a:endParaRPr lang="nl-NL"/>
          </a:p>
        </p:txBody>
      </p:sp>
      <p:sp>
        <p:nvSpPr>
          <p:cNvPr id="6" name="Tijdelijke aanduiding voor dianummer 5">
            <a:extLst>
              <a:ext uri="{FF2B5EF4-FFF2-40B4-BE49-F238E27FC236}">
                <a16:creationId xmlns:a16="http://schemas.microsoft.com/office/drawing/2014/main" id="{753D2EB5-540C-F841-B6AD-3FA82E56D6EF}"/>
              </a:ext>
            </a:extLst>
          </p:cNvPr>
          <p:cNvSpPr>
            <a:spLocks noGrp="1"/>
          </p:cNvSpPr>
          <p:nvPr>
            <p:ph type="sldNum" sz="quarter" idx="16"/>
          </p:nvPr>
        </p:nvSpPr>
        <p:spPr>
          <a:xfrm>
            <a:off x="442841" y="5958000"/>
            <a:ext cx="611259" cy="900000"/>
          </a:xfrm>
        </p:spPr>
        <p:txBody>
          <a:bodyPr/>
          <a:lstStyle/>
          <a:p>
            <a:pPr algn="l"/>
            <a:fld id="{840C1E0B-154D-844F-9C3C-CB8827A7EAB0}" type="slidenum">
              <a:rPr lang="nl-NL" smtClean="0"/>
              <a:pPr algn="l"/>
              <a:t>‹#›</a:t>
            </a:fld>
            <a:endParaRPr lang="nl-NL"/>
          </a:p>
        </p:txBody>
      </p:sp>
      <p:pic>
        <p:nvPicPr>
          <p:cNvPr id="25" name="Afbeelding 5">
            <a:extLst>
              <a:ext uri="{FF2B5EF4-FFF2-40B4-BE49-F238E27FC236}">
                <a16:creationId xmlns:a16="http://schemas.microsoft.com/office/drawing/2014/main" id="{C94FE580-587B-0B4A-8115-C8DDC69391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10" name="TypeTextLevel" hidden="1">
            <a:extLst>
              <a:ext uri="{FF2B5EF4-FFF2-40B4-BE49-F238E27FC236}">
                <a16:creationId xmlns:a16="http://schemas.microsoft.com/office/drawing/2014/main" id="{F9A5E08B-6F35-4EA2-85E2-7F7236DE3573}"/>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1618081480"/>
      </p:ext>
    </p:extLst>
  </p:cSld>
  <p:clrMapOvr>
    <a:masterClrMapping/>
  </p:clrMapOvr>
  <p:extLst>
    <p:ext uri="{DCECCB84-F9BA-43D5-87BE-67443E8EF086}">
      <p15:sldGuideLst xmlns:p15="http://schemas.microsoft.com/office/powerpoint/2012/main">
        <p15:guide id="1" orient="horz" pos="2260">
          <p15:clr>
            <a:srgbClr val="FBAE40"/>
          </p15:clr>
        </p15:guide>
        <p15:guide id="2" orient="horz" pos="2540">
          <p15:clr>
            <a:srgbClr val="FBAE40"/>
          </p15:clr>
        </p15:guide>
        <p15:guide id="4" pos="2989">
          <p15:clr>
            <a:srgbClr val="FBAE40"/>
          </p15:clr>
        </p15:guide>
        <p15:guide id="5" pos="3268">
          <p15:clr>
            <a:srgbClr val="FBAE40"/>
          </p15:clr>
        </p15:guide>
        <p15:guide id="6" pos="5196">
          <p15:clr>
            <a:srgbClr val="FBAE40"/>
          </p15:clr>
        </p15:guide>
        <p15:guide id="7" pos="5476">
          <p15:clr>
            <a:srgbClr val="FBAE40"/>
          </p15:clr>
        </p15:guide>
        <p15:guide id="9" pos="1062">
          <p15:clr>
            <a:srgbClr val="FBAE40"/>
          </p15:clr>
        </p15:guide>
        <p15:guide id="13" pos="5286" userDrawn="1">
          <p15:clr>
            <a:srgbClr val="FBAE40"/>
          </p15:clr>
        </p15:guide>
        <p15:guide id="14" orient="horz" pos="2160">
          <p15:clr>
            <a:srgbClr val="FBAE40"/>
          </p15:clr>
        </p15:guide>
        <p15:guide id="15" orient="horz" pos="2352">
          <p15:clr>
            <a:srgbClr val="FBAE40"/>
          </p15:clr>
        </p15:guide>
        <p15:guide id="16" orient="horz" pos="2446">
          <p15:clr>
            <a:srgbClr val="FBAE40"/>
          </p15:clr>
        </p15:guide>
        <p15:guide id="17" pos="53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216E04F8-3B97-084F-BBD4-7DD8B2DEDD00}"/>
              </a:ext>
            </a:extLst>
          </p:cNvPr>
          <p:cNvSpPr>
            <a:spLocks noGrp="1"/>
          </p:cNvSpPr>
          <p:nvPr>
            <p:ph type="title"/>
          </p:nvPr>
        </p:nvSpPr>
        <p:spPr>
          <a:xfrm>
            <a:off x="442841" y="447567"/>
            <a:ext cx="3653633" cy="782467"/>
          </a:xfrm>
        </p:spPr>
        <p:txBody>
          <a:bodyPr tIns="216000" bIns="216000"/>
          <a:lstStyle>
            <a:lvl1pPr>
              <a:lnSpc>
                <a:spcPct val="90000"/>
              </a:lnSpc>
              <a:defRPr sz="2500" b="0" i="0">
                <a:latin typeface="DIN Pro Medium" pitchFamily="2" charset="0"/>
              </a:defRPr>
            </a:lvl1pPr>
          </a:lstStyle>
          <a:p>
            <a:r>
              <a:rPr lang="en-US"/>
              <a:t>Click to edit Master title style</a:t>
            </a:r>
            <a:endParaRPr lang="nl-NL"/>
          </a:p>
        </p:txBody>
      </p:sp>
      <p:sp>
        <p:nvSpPr>
          <p:cNvPr id="22" name="Tijdelijke aanduiding voor tekst 9">
            <a:extLst>
              <a:ext uri="{FF2B5EF4-FFF2-40B4-BE49-F238E27FC236}">
                <a16:creationId xmlns:a16="http://schemas.microsoft.com/office/drawing/2014/main" id="{AC4D2E7B-A481-5040-8E7B-8A8AB40FEFE2}"/>
              </a:ext>
            </a:extLst>
          </p:cNvPr>
          <p:cNvSpPr>
            <a:spLocks noGrp="1"/>
          </p:cNvSpPr>
          <p:nvPr>
            <p:ph type="body" sz="quarter" idx="14" hasCustomPrompt="1"/>
          </p:nvPr>
        </p:nvSpPr>
        <p:spPr>
          <a:xfrm>
            <a:off x="8691561" y="1685925"/>
            <a:ext cx="3052764" cy="4270374"/>
          </a:xfrm>
          <a:prstGeom prst="rect">
            <a:avLst/>
          </a:prstGeom>
        </p:spPr>
        <p:txBody>
          <a:bodyPr>
            <a:normAutofit/>
          </a:bodyPr>
          <a:lstStyle>
            <a:lvl1pPr>
              <a:lnSpc>
                <a:spcPct val="90000"/>
              </a:lnSpc>
              <a:spcBef>
                <a:spcPts val="0"/>
              </a:spcBef>
              <a:spcAft>
                <a:spcPts val="0"/>
              </a:spcAft>
              <a:defRPr sz="2400" b="0" i="0">
                <a:solidFill>
                  <a:schemeClr val="tx2"/>
                </a:solidFill>
                <a:latin typeface="DIN Pro Medium" pitchFamily="2" charset="0"/>
              </a:defRPr>
            </a:lvl1pPr>
            <a:lvl2pPr marL="0" indent="0">
              <a:lnSpc>
                <a:spcPct val="110000"/>
              </a:lnSpc>
              <a:spcBef>
                <a:spcPts val="1500"/>
              </a:spcBef>
              <a:tabLst/>
              <a:defRPr sz="1800" b="0" i="0">
                <a:solidFill>
                  <a:schemeClr val="tx1"/>
                </a:solidFill>
                <a:latin typeface="DINPro" pitchFamily="2" charset="0"/>
              </a:defRPr>
            </a:lvl2pPr>
          </a:lstStyle>
          <a:p>
            <a:r>
              <a:rPr lang="nl-NL" err="1"/>
              <a:t>Title</a:t>
            </a:r>
            <a:endParaRPr lang="nl-NL"/>
          </a:p>
          <a:p>
            <a:pPr lvl="1"/>
            <a:r>
              <a:rPr lang="nl-NL"/>
              <a:t>Body</a:t>
            </a:r>
          </a:p>
        </p:txBody>
      </p:sp>
      <p:sp>
        <p:nvSpPr>
          <p:cNvPr id="5" name="Tijdelijke aanduiding voor voettekst 4">
            <a:extLst>
              <a:ext uri="{FF2B5EF4-FFF2-40B4-BE49-F238E27FC236}">
                <a16:creationId xmlns:a16="http://schemas.microsoft.com/office/drawing/2014/main" id="{FDADBBBA-0594-BB4C-AE21-8F560B8ABA1C}"/>
              </a:ext>
            </a:extLst>
          </p:cNvPr>
          <p:cNvSpPr>
            <a:spLocks noGrp="1"/>
          </p:cNvSpPr>
          <p:nvPr>
            <p:ph type="ftr" sz="quarter" idx="15"/>
          </p:nvPr>
        </p:nvSpPr>
        <p:spPr/>
        <p:txBody>
          <a:bodyPr/>
          <a:lstStyle>
            <a:lvl1pPr>
              <a:defRPr/>
            </a:lvl1pPr>
          </a:lstStyle>
          <a:p>
            <a:r>
              <a:rPr lang="en-GB"/>
              <a:t>Footer text - Faculty or Research Institute name</a:t>
            </a:r>
            <a:endParaRPr lang="nl-NL"/>
          </a:p>
        </p:txBody>
      </p:sp>
      <p:sp>
        <p:nvSpPr>
          <p:cNvPr id="6" name="Tijdelijke aanduiding voor dianummer 5">
            <a:extLst>
              <a:ext uri="{FF2B5EF4-FFF2-40B4-BE49-F238E27FC236}">
                <a16:creationId xmlns:a16="http://schemas.microsoft.com/office/drawing/2014/main" id="{753D2EB5-540C-F841-B6AD-3FA82E56D6EF}"/>
              </a:ext>
            </a:extLst>
          </p:cNvPr>
          <p:cNvSpPr>
            <a:spLocks noGrp="1"/>
          </p:cNvSpPr>
          <p:nvPr>
            <p:ph type="sldNum" sz="quarter" idx="16"/>
          </p:nvPr>
        </p:nvSpPr>
        <p:spPr>
          <a:xfrm>
            <a:off x="442841" y="5958000"/>
            <a:ext cx="611259" cy="900000"/>
          </a:xfrm>
        </p:spPr>
        <p:txBody>
          <a:bodyPr/>
          <a:lstStyle/>
          <a:p>
            <a:pPr algn="l"/>
            <a:fld id="{840C1E0B-154D-844F-9C3C-CB8827A7EAB0}" type="slidenum">
              <a:rPr lang="nl-NL" smtClean="0"/>
              <a:pPr algn="l"/>
              <a:t>‹#›</a:t>
            </a:fld>
            <a:r>
              <a:rPr lang="nl-NL"/>
              <a:t> </a:t>
            </a:r>
          </a:p>
        </p:txBody>
      </p:sp>
      <p:pic>
        <p:nvPicPr>
          <p:cNvPr id="25" name="Afbeelding 5">
            <a:extLst>
              <a:ext uri="{FF2B5EF4-FFF2-40B4-BE49-F238E27FC236}">
                <a16:creationId xmlns:a16="http://schemas.microsoft.com/office/drawing/2014/main" id="{C94FE580-587B-0B4A-8115-C8DDC69391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1497"/>
          <a:stretch/>
        </p:blipFill>
        <p:spPr>
          <a:xfrm>
            <a:off x="10673802" y="6102174"/>
            <a:ext cx="1105257" cy="609600"/>
          </a:xfrm>
          <a:prstGeom prst="rect">
            <a:avLst/>
          </a:prstGeom>
        </p:spPr>
      </p:pic>
      <p:sp>
        <p:nvSpPr>
          <p:cNvPr id="7" name="TypeTextLevel" hidden="1">
            <a:extLst>
              <a:ext uri="{FF2B5EF4-FFF2-40B4-BE49-F238E27FC236}">
                <a16:creationId xmlns:a16="http://schemas.microsoft.com/office/drawing/2014/main" id="{810C2A13-CF92-47CC-8BB1-C1C4211AF7A8}"/>
              </a:ext>
            </a:extLst>
          </p:cNvPr>
          <p:cNvSpPr txBox="1"/>
          <p:nvPr userDrawn="1"/>
        </p:nvSpPr>
        <p:spPr>
          <a:xfrm>
            <a:off x="-1680864" y="188640"/>
            <a:ext cx="1680864" cy="215444"/>
          </a:xfrm>
          <a:prstGeom prst="rect">
            <a:avLst/>
          </a:prstGeom>
          <a:noFill/>
        </p:spPr>
        <p:txBody>
          <a:bodyPr wrap="square" rtlCol="0">
            <a:spAutoFit/>
          </a:bodyPr>
          <a:lstStyle/>
          <a:p>
            <a:r>
              <a:rPr lang="nl-NL" sz="800" err="1"/>
              <a:t>TextSlide</a:t>
            </a:r>
            <a:endParaRPr lang="nl-NL" sz="800"/>
          </a:p>
        </p:txBody>
      </p:sp>
    </p:spTree>
    <p:extLst>
      <p:ext uri="{BB962C8B-B14F-4D97-AF65-F5344CB8AC3E}">
        <p14:creationId xmlns:p14="http://schemas.microsoft.com/office/powerpoint/2010/main" val="3601263426"/>
      </p:ext>
    </p:extLst>
  </p:cSld>
  <p:clrMapOvr>
    <a:masterClrMapping/>
  </p:clrMapOvr>
  <p:extLst>
    <p:ext uri="{DCECCB84-F9BA-43D5-87BE-67443E8EF086}">
      <p15:sldGuideLst xmlns:p15="http://schemas.microsoft.com/office/powerpoint/2012/main">
        <p15:guide id="1" orient="horz" pos="2260">
          <p15:clr>
            <a:srgbClr val="FBAE40"/>
          </p15:clr>
        </p15:guide>
        <p15:guide id="2" orient="horz" pos="2540">
          <p15:clr>
            <a:srgbClr val="FBAE40"/>
          </p15:clr>
        </p15:guide>
        <p15:guide id="4" pos="2989">
          <p15:clr>
            <a:srgbClr val="FBAE40"/>
          </p15:clr>
        </p15:guide>
        <p15:guide id="5" pos="3268">
          <p15:clr>
            <a:srgbClr val="FBAE40"/>
          </p15:clr>
        </p15:guide>
        <p15:guide id="6" pos="5196">
          <p15:clr>
            <a:srgbClr val="FBAE40"/>
          </p15:clr>
        </p15:guide>
        <p15:guide id="7" pos="5476">
          <p15:clr>
            <a:srgbClr val="FBAE40"/>
          </p15:clr>
        </p15:guide>
        <p15:guide id="9" pos="1062">
          <p15:clr>
            <a:srgbClr val="FBAE40"/>
          </p15:clr>
        </p15:guide>
        <p15:guide id="11" pos="3082">
          <p15:clr>
            <a:srgbClr val="FBAE40"/>
          </p15:clr>
        </p15:guide>
        <p15:guide id="12" pos="3176">
          <p15:clr>
            <a:srgbClr val="FBAE40"/>
          </p15:clr>
        </p15:guide>
        <p15:guide id="13" pos="3940">
          <p15:clr>
            <a:srgbClr val="FBAE40"/>
          </p15:clr>
        </p15:guide>
        <p15:guide id="14" orient="horz" pos="2160">
          <p15:clr>
            <a:srgbClr val="FBAE40"/>
          </p15:clr>
        </p15:guide>
        <p15:guide id="15" orient="horz" pos="2352">
          <p15:clr>
            <a:srgbClr val="FBAE40"/>
          </p15:clr>
        </p15:guide>
        <p15:guide id="16" orient="horz" pos="24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FE1CA300-B451-A048-8408-FA52BBBC47A5}"/>
              </a:ext>
            </a:extLst>
          </p:cNvPr>
          <p:cNvSpPr>
            <a:spLocks noGrp="1"/>
          </p:cNvSpPr>
          <p:nvPr>
            <p:ph type="pic" sz="quarter" idx="10"/>
          </p:nvPr>
        </p:nvSpPr>
        <p:spPr>
          <a:xfrm>
            <a:off x="0" y="0"/>
            <a:ext cx="12193588" cy="6858000"/>
          </a:xfrm>
          <a:prstGeom prst="rect">
            <a:avLst/>
          </a:prstGeom>
          <a:solidFill>
            <a:srgbClr val="0077B3"/>
          </a:solidFill>
          <a:ln>
            <a:noFill/>
          </a:ln>
        </p:spPr>
        <p:txBody>
          <a:bodyPr/>
          <a:lstStyle/>
          <a:p>
            <a:r>
              <a:rPr lang="en-US"/>
              <a:t>Click icon to add picture</a:t>
            </a:r>
            <a:endParaRPr lang="nl-NL"/>
          </a:p>
        </p:txBody>
      </p:sp>
      <p:sp>
        <p:nvSpPr>
          <p:cNvPr id="10" name="Tijdelijke aanduiding voor tekst 9">
            <a:extLst>
              <a:ext uri="{FF2B5EF4-FFF2-40B4-BE49-F238E27FC236}">
                <a16:creationId xmlns:a16="http://schemas.microsoft.com/office/drawing/2014/main" id="{7D79DC2E-4F5A-E045-8370-A849FB985C59}"/>
              </a:ext>
            </a:extLst>
          </p:cNvPr>
          <p:cNvSpPr>
            <a:spLocks noGrp="1"/>
          </p:cNvSpPr>
          <p:nvPr>
            <p:ph type="body" sz="quarter" idx="11" hasCustomPrompt="1"/>
          </p:nvPr>
        </p:nvSpPr>
        <p:spPr>
          <a:xfrm>
            <a:off x="450849" y="450850"/>
            <a:ext cx="3611599" cy="1349917"/>
          </a:xfrm>
          <a:prstGeom prst="rect">
            <a:avLst/>
          </a:prstGeom>
          <a:blipFill dpi="0" rotWithShape="1">
            <a:blip r:embed="rId2"/>
            <a:srcRect/>
            <a:tile tx="0" ty="0" sx="100000" sy="100000" flip="none" algn="tr"/>
          </a:blipFill>
          <a:effectLst>
            <a:outerShdw blurRad="190500" dist="63500" dir="2700000" algn="tl" rotWithShape="0">
              <a:prstClr val="black">
                <a:alpha val="15000"/>
              </a:prstClr>
            </a:outerShdw>
          </a:effectLst>
        </p:spPr>
        <p:txBody>
          <a:bodyPr wrap="square" lIns="360000" tIns="270000" rIns="360000" bIns="270000" anchor="t" anchorCtr="0">
            <a:spAutoFit/>
          </a:bodyPr>
          <a:lstStyle>
            <a:lvl1pPr>
              <a:lnSpc>
                <a:spcPct val="90000"/>
              </a:lnSpc>
              <a:spcBef>
                <a:spcPts val="0"/>
              </a:spcBef>
              <a:spcAft>
                <a:spcPts val="0"/>
              </a:spcAft>
              <a:defRPr sz="2400">
                <a:solidFill>
                  <a:srgbClr val="005CA9"/>
                </a:solidFill>
              </a:defRPr>
            </a:lvl1pPr>
            <a:lvl2pPr marL="0" indent="0">
              <a:lnSpc>
                <a:spcPct val="110000"/>
              </a:lnSpc>
              <a:spcBef>
                <a:spcPts val="1500"/>
              </a:spcBef>
              <a:tabLst/>
              <a:defRPr sz="1800">
                <a:solidFill>
                  <a:schemeClr val="tx1"/>
                </a:solidFill>
              </a:defRPr>
            </a:lvl2pPr>
          </a:lstStyle>
          <a:p>
            <a:r>
              <a:rPr lang="nl-NL" err="1"/>
              <a:t>Title</a:t>
            </a:r>
            <a:endParaRPr lang="nl-NL"/>
          </a:p>
          <a:p>
            <a:pPr lvl="1"/>
            <a:r>
              <a:rPr lang="nl-NL"/>
              <a:t>Body</a:t>
            </a:r>
          </a:p>
        </p:txBody>
      </p:sp>
      <p:sp>
        <p:nvSpPr>
          <p:cNvPr id="4" name="TypeTextLevel" hidden="1">
            <a:extLst>
              <a:ext uri="{FF2B5EF4-FFF2-40B4-BE49-F238E27FC236}">
                <a16:creationId xmlns:a16="http://schemas.microsoft.com/office/drawing/2014/main" id="{36D40590-4D6C-4940-801D-F2770FBA85A1}"/>
              </a:ext>
            </a:extLst>
          </p:cNvPr>
          <p:cNvSpPr txBox="1"/>
          <p:nvPr userDrawn="1"/>
        </p:nvSpPr>
        <p:spPr>
          <a:xfrm>
            <a:off x="-1680864" y="188640"/>
            <a:ext cx="1680864" cy="215444"/>
          </a:xfrm>
          <a:prstGeom prst="rect">
            <a:avLst/>
          </a:prstGeom>
          <a:noFill/>
        </p:spPr>
        <p:txBody>
          <a:bodyPr wrap="square" rtlCol="0">
            <a:spAutoFit/>
          </a:bodyPr>
          <a:lstStyle/>
          <a:p>
            <a:r>
              <a:rPr lang="nl-NL" sz="800" err="1"/>
              <a:t>Caption</a:t>
            </a:r>
            <a:endParaRPr lang="nl-NL" sz="800"/>
          </a:p>
        </p:txBody>
      </p:sp>
    </p:spTree>
    <p:extLst>
      <p:ext uri="{BB962C8B-B14F-4D97-AF65-F5344CB8AC3E}">
        <p14:creationId xmlns:p14="http://schemas.microsoft.com/office/powerpoint/2010/main" val="3601741833"/>
      </p:ext>
    </p:extLst>
  </p:cSld>
  <p:clrMapOvr>
    <a:masterClrMapping/>
  </p:clrMapOvr>
  <p:extLst>
    <p:ext uri="{DCECCB84-F9BA-43D5-87BE-67443E8EF086}">
      <p15:sldGuideLst xmlns:p15="http://schemas.microsoft.com/office/powerpoint/2012/main">
        <p15:guide id="1" pos="3840">
          <p15:clr>
            <a:srgbClr val="FBAE40"/>
          </p15:clr>
        </p15:guide>
        <p15:guide id="2" pos="2466">
          <p15:clr>
            <a:srgbClr val="FBAE40"/>
          </p15:clr>
        </p15:guide>
        <p15:guide id="3" pos="2750">
          <p15:clr>
            <a:srgbClr val="FBAE40"/>
          </p15:clr>
        </p15:guide>
        <p15:guide id="4" pos="4934">
          <p15:clr>
            <a:srgbClr val="FBAE40"/>
          </p15:clr>
        </p15:guide>
        <p15:guide id="5" pos="521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27665E69-18C9-CF48-BFCD-B5F193A54EE1}"/>
              </a:ext>
            </a:extLst>
          </p:cNvPr>
          <p:cNvSpPr/>
          <p:nvPr userDrawn="1"/>
        </p:nvSpPr>
        <p:spPr>
          <a:xfrm flipH="1">
            <a:off x="-1" y="0"/>
            <a:ext cx="1235075" cy="6857999"/>
          </a:xfrm>
          <a:prstGeom prst="rect">
            <a:avLst/>
          </a:prstGeom>
          <a:solidFill>
            <a:srgbClr val="F2EF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450850" y="451166"/>
            <a:ext cx="3653633" cy="782467"/>
          </a:xfrm>
          <a:prstGeom prst="rect">
            <a:avLst/>
          </a:prstGeom>
          <a:solidFill>
            <a:srgbClr val="0077B3"/>
          </a:solidFill>
        </p:spPr>
        <p:txBody>
          <a:bodyPr vert="horz" wrap="none" lIns="251999" tIns="216000" rIns="216000" bIns="216000" rtlCol="0" anchor="ctr">
            <a:spAutoFit/>
          </a:bodyPr>
          <a:lstStyle/>
          <a:p>
            <a:r>
              <a:rPr lang="nl-NL"/>
              <a:t>Klik om stijl te bewerken</a:t>
            </a:r>
            <a:endParaRPr lang="en-US"/>
          </a:p>
        </p:txBody>
      </p:sp>
      <p:sp>
        <p:nvSpPr>
          <p:cNvPr id="6" name="Slide Number Placeholder 5"/>
          <p:cNvSpPr>
            <a:spLocks noGrp="1"/>
          </p:cNvSpPr>
          <p:nvPr>
            <p:ph type="sldNum" sz="quarter" idx="4"/>
          </p:nvPr>
        </p:nvSpPr>
        <p:spPr>
          <a:xfrm>
            <a:off x="450849" y="5958000"/>
            <a:ext cx="784225" cy="900000"/>
          </a:xfrm>
          <a:prstGeom prst="rect">
            <a:avLst/>
          </a:prstGeom>
        </p:spPr>
        <p:txBody>
          <a:bodyPr vert="horz" lIns="0" tIns="0" rIns="0" bIns="0" rtlCol="0" anchor="ctr"/>
          <a:lstStyle>
            <a:lvl1pPr algn="r">
              <a:defRPr sz="1050" b="0" i="0">
                <a:solidFill>
                  <a:srgbClr val="7F7F7F"/>
                </a:solidFill>
                <a:latin typeface="DINPro" pitchFamily="2" charset="0"/>
              </a:defRPr>
            </a:lvl1pPr>
          </a:lstStyle>
          <a:p>
            <a:pPr algn="l"/>
            <a:fld id="{840C1E0B-154D-844F-9C3C-CB8827A7EAB0}" type="slidenum">
              <a:rPr lang="nl-NL" smtClean="0"/>
              <a:pPr algn="l"/>
              <a:t>‹#›</a:t>
            </a:fld>
            <a:r>
              <a:rPr lang="nl-NL"/>
              <a:t> </a:t>
            </a:r>
          </a:p>
        </p:txBody>
      </p:sp>
      <p:sp>
        <p:nvSpPr>
          <p:cNvPr id="9" name="Tijdelijke aanduiding voor voettekst 8">
            <a:extLst>
              <a:ext uri="{FF2B5EF4-FFF2-40B4-BE49-F238E27FC236}">
                <a16:creationId xmlns:a16="http://schemas.microsoft.com/office/drawing/2014/main" id="{90943D11-E52B-384D-9FC1-2B4069AF57E7}"/>
              </a:ext>
            </a:extLst>
          </p:cNvPr>
          <p:cNvSpPr>
            <a:spLocks noGrp="1"/>
          </p:cNvSpPr>
          <p:nvPr>
            <p:ph type="ftr" sz="quarter" idx="3"/>
          </p:nvPr>
        </p:nvSpPr>
        <p:spPr>
          <a:xfrm>
            <a:off x="1685924" y="5957999"/>
            <a:ext cx="6925796" cy="900001"/>
          </a:xfrm>
          <a:prstGeom prst="rect">
            <a:avLst/>
          </a:prstGeom>
        </p:spPr>
        <p:txBody>
          <a:bodyPr vert="horz" lIns="0" tIns="0" rIns="0" bIns="0" rtlCol="0" anchor="ctr"/>
          <a:lstStyle>
            <a:lvl1pPr algn="l">
              <a:defRPr sz="1050" b="0" i="0">
                <a:solidFill>
                  <a:srgbClr val="7F7F7F"/>
                </a:solidFill>
                <a:latin typeface="DINPro" pitchFamily="2" charset="0"/>
              </a:defRPr>
            </a:lvl1pPr>
          </a:lstStyle>
          <a:p>
            <a:r>
              <a:rPr lang="en-GB"/>
              <a:t>Footer text - Faculty or Research Institute name</a:t>
            </a:r>
            <a:endParaRPr lang="nl-NL"/>
          </a:p>
        </p:txBody>
      </p:sp>
      <p:sp>
        <p:nvSpPr>
          <p:cNvPr id="8" name="Text Placeholder 7">
            <a:extLst>
              <a:ext uri="{FF2B5EF4-FFF2-40B4-BE49-F238E27FC236}">
                <a16:creationId xmlns:a16="http://schemas.microsoft.com/office/drawing/2014/main" id="{616ED97E-E821-4DC0-8C69-9551871955F0}"/>
              </a:ext>
            </a:extLst>
          </p:cNvPr>
          <p:cNvSpPr>
            <a:spLocks noGrp="1"/>
          </p:cNvSpPr>
          <p:nvPr>
            <p:ph type="body" idx="1"/>
          </p:nvPr>
        </p:nvSpPr>
        <p:spPr>
          <a:xfrm>
            <a:off x="1684366" y="1684373"/>
            <a:ext cx="10058373" cy="4273628"/>
          </a:xfrm>
          <a:prstGeom prst="rect">
            <a:avLst/>
          </a:prstGeom>
        </p:spPr>
        <p:txBody>
          <a:bodyPr vert="horz" lIns="0" tIns="0" rIns="0" bIns="0" rtlCol="0">
            <a:noAutofit/>
          </a:bodyPr>
          <a:lstStyle/>
          <a:p>
            <a:pPr lvl="0"/>
            <a:r>
              <a:rPr lang="nl-NL"/>
              <a:t>Tekststijl van het model bewerken
Tweede niveau
Derde niveau
Vierde niveau
Vijfde niveau</a:t>
            </a:r>
            <a:endParaRPr lang="en-GB"/>
          </a:p>
        </p:txBody>
      </p:sp>
    </p:spTree>
    <p:extLst>
      <p:ext uri="{BB962C8B-B14F-4D97-AF65-F5344CB8AC3E}">
        <p14:creationId xmlns:p14="http://schemas.microsoft.com/office/powerpoint/2010/main" val="1952633024"/>
      </p:ext>
    </p:extLst>
  </p:cSld>
  <p:clrMap bg1="lt1" tx1="dk1" bg2="lt2" tx2="dk2" accent1="accent1" accent2="accent2" accent3="accent3" accent4="accent4" accent5="accent5" accent6="accent6" hlink="hlink" folHlink="folHlink"/>
  <p:sldLayoutIdLst>
    <p:sldLayoutId id="2147483888" r:id="rId1"/>
    <p:sldLayoutId id="2147483898" r:id="rId2"/>
    <p:sldLayoutId id="2147483874" r:id="rId3"/>
    <p:sldLayoutId id="2147483885" r:id="rId4"/>
    <p:sldLayoutId id="2147483890" r:id="rId5"/>
    <p:sldLayoutId id="2147483889" r:id="rId6"/>
    <p:sldLayoutId id="2147483896" r:id="rId7"/>
    <p:sldLayoutId id="2147483900" r:id="rId8"/>
    <p:sldLayoutId id="2147483893" r:id="rId9"/>
    <p:sldLayoutId id="2147483879" r:id="rId10"/>
    <p:sldLayoutId id="2147483883" r:id="rId11"/>
    <p:sldLayoutId id="2147483895" r:id="rId12"/>
    <p:sldLayoutId id="2147483892" r:id="rId13"/>
    <p:sldLayoutId id="2147483886" r:id="rId14"/>
    <p:sldLayoutId id="2147483899" r:id="rId15"/>
    <p:sldLayoutId id="2147483897" r:id="rId16"/>
    <p:sldLayoutId id="2147483901" r:id="rId17"/>
  </p:sldLayoutIdLst>
  <p:hf hdr="0" ftr="0" dt="0"/>
  <p:txStyles>
    <p:titleStyle>
      <a:lvl1pPr algn="l" defTabSz="685800" rtl="0" eaLnBrk="1" latinLnBrk="0" hangingPunct="1">
        <a:lnSpc>
          <a:spcPct val="90000"/>
        </a:lnSpc>
        <a:spcBef>
          <a:spcPct val="0"/>
        </a:spcBef>
        <a:buNone/>
        <a:defRPr sz="2500" b="0" i="0" kern="1200">
          <a:solidFill>
            <a:schemeClr val="bg2"/>
          </a:solidFill>
          <a:latin typeface="DIN Pro Medium" pitchFamily="2" charset="0"/>
          <a:ea typeface="+mj-ea"/>
          <a:cs typeface="+mj-cs"/>
        </a:defRPr>
      </a:lvl1pPr>
    </p:titleStyle>
    <p:body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84" userDrawn="1">
          <p15:clr>
            <a:srgbClr val="F26B43"/>
          </p15:clr>
        </p15:guide>
        <p15:guide id="4" orient="horz" pos="778" userDrawn="1">
          <p15:clr>
            <a:srgbClr val="F26B43"/>
          </p15:clr>
        </p15:guide>
        <p15:guide id="10" pos="7398" userDrawn="1">
          <p15:clr>
            <a:srgbClr val="F26B43"/>
          </p15:clr>
        </p15:guide>
        <p15:guide id="11" orient="horz" pos="3752" userDrawn="1">
          <p15:clr>
            <a:srgbClr val="F26B43"/>
          </p15:clr>
        </p15:guide>
        <p15:guide id="12" orient="horz" pos="4036" userDrawn="1">
          <p15:clr>
            <a:srgbClr val="F26B43"/>
          </p15:clr>
        </p15:guide>
        <p15:guide id="13" pos="284" userDrawn="1">
          <p15:clr>
            <a:srgbClr val="F26B43"/>
          </p15:clr>
        </p15:guide>
        <p15:guide id="15" orient="horz" pos="10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hyperlink" Target="https://www.scribd.com/presentation/138079216/Managing-Research-Data"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mailto:rdm.beta@vu.nl" TargetMode="External"/><Relationship Id="rId2" Type="http://schemas.openxmlformats.org/officeDocument/2006/relationships/hyperlink" Target="https://science.vu.nl/en/research/research-data-management/index.aspx" TargetMode="External"/><Relationship Id="rId1" Type="http://schemas.openxmlformats.org/officeDocument/2006/relationships/slideLayout" Target="../slideLayouts/slideLayout3.xml"/><Relationship Id="rId6" Type="http://schemas.openxmlformats.org/officeDocument/2006/relationships/hyperlink" Target="mailto:bethcie.beta@vu.nl" TargetMode="External"/><Relationship Id="rId5" Type="http://schemas.openxmlformats.org/officeDocument/2006/relationships/hyperlink" Target="https://vu.nl/en/about-vu/more-about/research-ethics-review-committee-beta" TargetMode="External"/><Relationship Id="rId4" Type="http://schemas.openxmlformats.org/officeDocument/2006/relationships/hyperlink" Target="mailto:l.j.straetemans@vu.nl"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mailto:research.data.fgb@vu.nl" TargetMode="External"/><Relationship Id="rId2" Type="http://schemas.openxmlformats.org/officeDocument/2006/relationships/hyperlink" Target="https://vu.nl/en/employee/behavioural-and-movement-sciences-getting-started/research-data-management-at-fgb" TargetMode="External"/><Relationship Id="rId1" Type="http://schemas.openxmlformats.org/officeDocument/2006/relationships/slideLayout" Target="../slideLayouts/slideLayout3.xml"/><Relationship Id="rId5" Type="http://schemas.openxmlformats.org/officeDocument/2006/relationships/hyperlink" Target="https://vu.nl/en/about-vu/more-about/operations" TargetMode="External"/><Relationship Id="rId4" Type="http://schemas.openxmlformats.org/officeDocument/2006/relationships/hyperlink" Target="mailto:vcwe.fgb@vu.n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mailto:privacy.fsw@vu.nl&#8203;" TargetMode="External"/><Relationship Id="rId2" Type="http://schemas.openxmlformats.org/officeDocument/2006/relationships/hyperlink" Target="https://vu.nl/en/employee/social-sciences-getting-started/data-management-fss" TargetMode="External"/><Relationship Id="rId1" Type="http://schemas.openxmlformats.org/officeDocument/2006/relationships/slideLayout" Target="../slideLayouts/slideLayout3.xml"/><Relationship Id="rId5" Type="http://schemas.openxmlformats.org/officeDocument/2006/relationships/hyperlink" Target="mailto:rerc.fsw@vu.nl" TargetMode="External"/><Relationship Id="rId4" Type="http://schemas.openxmlformats.org/officeDocument/2006/relationships/hyperlink" Target="https://vu.nl/en/employee/social-sciences-getting-started/research-ethics-review-fs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hyperlink" Target="https://vu.nl/en/employee/research-data-support" TargetMode="External"/><Relationship Id="rId4" Type="http://schemas.openxmlformats.org/officeDocument/2006/relationships/hyperlink" Target="http://libguides.vu.nl/researchdat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dcc.ac.uk/resources/briefing-papers/making-case-rdm"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hyperlink" Target="https://dans.knaw.nl/en/file-formats/" TargetMode="External"/><Relationship Id="rId3" Type="http://schemas.openxmlformats.org/officeDocument/2006/relationships/hyperlink" Target="https://www.cessda.eu/" TargetMode="External"/><Relationship Id="rId7" Type="http://schemas.openxmlformats.org/officeDocument/2006/relationships/hyperlink" Target="https://www.cessda.eu/Training/Training-Resources/Library/Data-Management-Expert-Guid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lcrdm.nl/files/lcrdm/2020-01/Anonymization%20-%20reference%20card%20for%20researchers.pdf" TargetMode="External"/><Relationship Id="rId5" Type="http://schemas.openxmlformats.org/officeDocument/2006/relationships/hyperlink" Target="https://www.lcrdm.nl/files/lcrdm/2019-12/LCRDM%20Basic%20Steps%20Pseudonymization%202019.pdf" TargetMode="External"/><Relationship Id="rId4" Type="http://schemas.openxmlformats.org/officeDocument/2006/relationships/hyperlink" Target="http://www.odissei-data.nl/en" TargetMode="External"/><Relationship Id="rId9" Type="http://schemas.openxmlformats.org/officeDocument/2006/relationships/hyperlink" Target="https://ukdataservice.ac.uk/learning-hub/research-data-management/format-your-data/recommended-formats/"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cessda.eu/Training/Training-Resources/Library/Data-Management-Expert-Guid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ukdataservice.ac.uk/learning-hub/research-data-management/format-your-data/recommended-formats/" TargetMode="External"/><Relationship Id="rId4" Type="http://schemas.openxmlformats.org/officeDocument/2006/relationships/hyperlink" Target="https://dans.knaw.nl/en/file-formats/"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ww.esciencecenter.nl/digital-skills/" TargetMode="External"/><Relationship Id="rId2" Type="http://schemas.openxmlformats.org/officeDocument/2006/relationships/hyperlink" Target="https://vu-nl.libcal.com/event/3886389" TargetMode="External"/><Relationship Id="rId1" Type="http://schemas.openxmlformats.org/officeDocument/2006/relationships/slideLayout" Target="../slideLayouts/slideLayout3.xml"/><Relationship Id="rId5" Type="http://schemas.openxmlformats.org/officeDocument/2006/relationships/hyperlink" Target="https://vu-nl.libcal.com/event/3890512" TargetMode="External"/><Relationship Id="rId4" Type="http://schemas.openxmlformats.org/officeDocument/2006/relationships/hyperlink" Target="https://www.eventbrite.com/e/data-carpentry-for-social-sciences-online-june-27-28-30-july-1-tickets-34281806706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advalvas.vu.nl/en/node/9719" TargetMode="External"/><Relationship Id="rId2" Type="http://schemas.openxmlformats.org/officeDocument/2006/relationships/hyperlink" Target="https://www.techspot.com/news/92822-japanese-university-loses-77tb-research-data-following-buggy.html" TargetMode="Externa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30.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theprofessorisin.com/2014/05/09/in-response-to-popular-demand-more-on-the-5-year-plan/"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mponline.vu.nl/" TargetMode="Externa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svg"/><Relationship Id="rId10" Type="http://schemas.microsoft.com/office/2007/relationships/hdphoto" Target="../media/hdphoto1.wdp"/><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29.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slide" Target="slide27.xml"/><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slide" Target="slide15.xml"/><Relationship Id="rId5" Type="http://schemas.openxmlformats.org/officeDocument/2006/relationships/image" Target="../media/image14.png"/><Relationship Id="rId15" Type="http://schemas.openxmlformats.org/officeDocument/2006/relationships/slide" Target="slide59.xml"/><Relationship Id="rId10" Type="http://schemas.openxmlformats.org/officeDocument/2006/relationships/slide" Target="slide9.xml"/><Relationship Id="rId4" Type="http://schemas.openxmlformats.org/officeDocument/2006/relationships/image" Target="../media/image13.png"/><Relationship Id="rId9" Type="http://schemas.openxmlformats.org/officeDocument/2006/relationships/slide" Target="slide3.xml"/><Relationship Id="rId14"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libguides.vu.nl/orcid/home" TargetMode="External"/><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61.sv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hyperlink" Target="https://xkcd.com/2582/" TargetMode="External"/><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ukdataservice.ac.uk/learning-hub/research-data-management/format-your-data/recommended-formats/" TargetMode="External"/><Relationship Id="rId2" Type="http://schemas.openxmlformats.org/officeDocument/2006/relationships/hyperlink" Target="https://dans.knaw.nl/en/file-format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menti.com/als25cmcbey7"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menti.com/66ieq3vijt"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support.microsoft.com/nl-nl/help/4028713/windows-10-turn-on-device-encryption" TargetMode="External"/><Relationship Id="rId7" Type="http://schemas.openxmlformats.org/officeDocument/2006/relationships/hyperlink" Target="https://laatjeniethackmaken.nl/" TargetMode="External"/><Relationship Id="rId2" Type="http://schemas.openxmlformats.org/officeDocument/2006/relationships/hyperlink" Target="https://filesender.surf.nl/" TargetMode="External"/><Relationship Id="rId1" Type="http://schemas.openxmlformats.org/officeDocument/2006/relationships/slideLayout" Target="../slideLayouts/slideLayout3.xml"/><Relationship Id="rId6" Type="http://schemas.openxmlformats.org/officeDocument/2006/relationships/hyperlink" Target="https://cryptomator.org/" TargetMode="External"/><Relationship Id="rId5" Type="http://schemas.openxmlformats.org/officeDocument/2006/relationships/hyperlink" Target="https://www.veracrypt.fr/en/Home.html" TargetMode="External"/><Relationship Id="rId4" Type="http://schemas.openxmlformats.org/officeDocument/2006/relationships/hyperlink" Target="https://support.apple.com/nl-nl/HT20483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en.wikipedia.org/wiki/European_Economic_Area" TargetMode="External"/><Relationship Id="rId1" Type="http://schemas.openxmlformats.org/officeDocument/2006/relationships/slideLayout" Target="../slideLayouts/slideLayout3.xml"/><Relationship Id="rId4" Type="http://schemas.openxmlformats.org/officeDocument/2006/relationships/hyperlink" Target="https://commons.wikimedia.org/wiki/File:European_Economic_Area_members.sv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menti.com/66ieq3vijt"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mailto:nagoya@vu.nl" TargetMode="External"/><Relationship Id="rId2" Type="http://schemas.openxmlformats.org/officeDocument/2006/relationships/hyperlink" Target="https://vu.nl/en/employee/science-getting-started/nagoya-protocol-en" TargetMode="Externa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hyperlink" Target="https://www.ggo-vergunningverlening.n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mailto:rdm@vu.n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vu.nl/en/employee/research-data-suppor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00.xm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slide" Target="slide97.xml"/><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slide" Target="slide90.xml"/><Relationship Id="rId5" Type="http://schemas.openxmlformats.org/officeDocument/2006/relationships/image" Target="../media/image79.png"/><Relationship Id="rId10" Type="http://schemas.openxmlformats.org/officeDocument/2006/relationships/slide" Target="slide77.xml"/><Relationship Id="rId4" Type="http://schemas.openxmlformats.org/officeDocument/2006/relationships/image" Target="../media/image78.png"/><Relationship Id="rId9" Type="http://schemas.openxmlformats.org/officeDocument/2006/relationships/slide" Target="slide7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pure.uva.nl/ws/files/1834030/107610_thesis.pdf" TargetMode="External"/><Relationship Id="rId2" Type="http://schemas.openxmlformats.org/officeDocument/2006/relationships/hyperlink" Target="https://www.pdpjournals.com/docs/88197.pdf"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support.microsoft.com/nl-nl/help/4028713/windows-10-turn-on-device-encryption" TargetMode="External"/><Relationship Id="rId7" Type="http://schemas.openxmlformats.org/officeDocument/2006/relationships/hyperlink" Target="https://laatjeniethackmaken.nl/" TargetMode="External"/><Relationship Id="rId2" Type="http://schemas.openxmlformats.org/officeDocument/2006/relationships/hyperlink" Target="https://filesender.surf.nl/" TargetMode="External"/><Relationship Id="rId1" Type="http://schemas.openxmlformats.org/officeDocument/2006/relationships/slideLayout" Target="../slideLayouts/slideLayout3.xml"/><Relationship Id="rId6" Type="http://schemas.openxmlformats.org/officeDocument/2006/relationships/hyperlink" Target="https://cryptomator.org/" TargetMode="External"/><Relationship Id="rId5" Type="http://schemas.openxmlformats.org/officeDocument/2006/relationships/hyperlink" Target="https://www.veracrypt.fr/en/Home.html" TargetMode="External"/><Relationship Id="rId4" Type="http://schemas.openxmlformats.org/officeDocument/2006/relationships/hyperlink" Target="https://support.apple.com/nl-nl/HT204837"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hyperlink" Target="http://www.scriberia.co.uk/" TargetMode="External"/><Relationship Id="rId2" Type="http://schemas.openxmlformats.org/officeDocument/2006/relationships/image" Target="../media/image82.jpeg"/><Relationship Id="rId1" Type="http://schemas.openxmlformats.org/officeDocument/2006/relationships/slideLayout" Target="../slideLayouts/slideLayout3.xml"/><Relationship Id="rId4" Type="http://schemas.openxmlformats.org/officeDocument/2006/relationships/hyperlink" Target="https://doi.org/10.5281/zenodo.3332807"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libguides.vu.nl/ld.php?content_id=32045526" TargetMode="External"/><Relationship Id="rId2" Type="http://schemas.openxmlformats.org/officeDocument/2006/relationships/hyperlink" Target="https://www.universiteitenvannederland.nl/files/documents/Netherlands%20Code%20of%20Conduct%20for%20Research%20Integrity%202018.pdf"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hyperlink" Target="https://libguides.vu.nl/ld.php?content_id=32045927"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tiny.cc/5a18vz" TargetMode="External"/><Relationship Id="rId2" Type="http://schemas.openxmlformats.org/officeDocument/2006/relationships/hyperlink" Target="https://vu.nl/en/research/storagefinder"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www.scriberia.co.uk/" TargetMode="External"/><Relationship Id="rId2" Type="http://schemas.openxmlformats.org/officeDocument/2006/relationships/image" Target="../media/image82.jpeg"/><Relationship Id="rId1" Type="http://schemas.openxmlformats.org/officeDocument/2006/relationships/slideLayout" Target="../slideLayouts/slideLayout3.xml"/><Relationship Id="rId4" Type="http://schemas.openxmlformats.org/officeDocument/2006/relationships/hyperlink" Target="https://doi.org/10.5281/zenodo.3332807"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libguides.vu.nl/ld.php?content_id=32045526" TargetMode="External"/><Relationship Id="rId2" Type="http://schemas.openxmlformats.org/officeDocument/2006/relationships/hyperlink" Target="https://www.universiteitenvannederland.nl/files/documents/Netherlands%20Code%20of%20Conduct%20for%20Research%20Integrity%202018.pd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tiny.cc/5a18vz"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libguides.vu.nl/ld.php?content_id=32045927"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force11.org/info/the-fair-data-principles/"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www.scriberia.co.uk/" TargetMode="External"/><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hyperlink" Target="https://doi.org/10.5281/zenodo.3332807"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hyperlink" Target="https://yoda.vu.nl/"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dataverse.nl/dataverse/vuamsterdam" TargetMode="External"/><Relationship Id="rId2" Type="http://schemas.openxmlformats.org/officeDocument/2006/relationships/hyperlink" Target="https://yoda.vu.nl/"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dans.knaw.nl/en/data-stations/life-health-and-medical-sciences/" TargetMode="External"/><Relationship Id="rId2" Type="http://schemas.openxmlformats.org/officeDocument/2006/relationships/hyperlink" Target="https://dans.knaw.nl/nl/data-stations/social-sciences-and-humanities/" TargetMode="External"/><Relationship Id="rId1" Type="http://schemas.openxmlformats.org/officeDocument/2006/relationships/slideLayout" Target="../slideLayouts/slideLayout3.xml"/><Relationship Id="rId6" Type="http://schemas.openxmlformats.org/officeDocument/2006/relationships/hyperlink" Target="https://www.re3data.org/" TargetMode="External"/><Relationship Id="rId5" Type="http://schemas.openxmlformats.org/officeDocument/2006/relationships/hyperlink" Target="https://zenodo.org/" TargetMode="External"/><Relationship Id="rId4" Type="http://schemas.openxmlformats.org/officeDocument/2006/relationships/hyperlink" Target="https://osf.io/abwzm/wiki/home/"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tiny.cc/5a18vz" TargetMode="External"/><Relationship Id="rId2" Type="http://schemas.openxmlformats.org/officeDocument/2006/relationships/hyperlink" Target="http://libguides.vu.nl/researchdata/data-archivin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hyperlink" Target="https://www.universiteitenvannederland.nl/files/documents/Netherlands%20Code%20of%20Conduct%20for%20Research%20Integrity%202018.pdf"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libguides.vu.nl/ld.php?content_id=32045526" TargetMode="External"/><Relationship Id="rId2" Type="http://schemas.openxmlformats.org/officeDocument/2006/relationships/hyperlink" Target="mailto:vuresearchportal.ub@vu.nl"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hyperlink" Target="https://libguides.vu.nl/ld.php?content_id=32045526"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jdelijke aanduiding voor tekst 18">
            <a:extLst>
              <a:ext uri="{FF2B5EF4-FFF2-40B4-BE49-F238E27FC236}">
                <a16:creationId xmlns:a16="http://schemas.microsoft.com/office/drawing/2014/main" id="{77B0A911-F831-3A4B-8A9F-94400B12644B}"/>
              </a:ext>
            </a:extLst>
          </p:cNvPr>
          <p:cNvSpPr>
            <a:spLocks noGrp="1"/>
          </p:cNvSpPr>
          <p:nvPr>
            <p:ph type="body" sz="quarter" idx="18"/>
          </p:nvPr>
        </p:nvSpPr>
        <p:spPr>
          <a:xfrm>
            <a:off x="900113" y="2136775"/>
            <a:ext cx="5196681" cy="3819525"/>
          </a:xfrm>
        </p:spPr>
        <p:txBody>
          <a:bodyPr/>
          <a:lstStyle/>
          <a:p>
            <a:r>
              <a:rPr lang="en-GB" dirty="0"/>
              <a:t>Writing a Data Management Plan</a:t>
            </a:r>
          </a:p>
          <a:p>
            <a:pPr lvl="1"/>
            <a:endParaRPr lang="en-GB" dirty="0"/>
          </a:p>
          <a:p>
            <a:pPr lvl="1"/>
            <a:r>
              <a:rPr lang="en-GB" dirty="0"/>
              <a:t>Workshop 1</a:t>
            </a:r>
          </a:p>
          <a:p>
            <a:pPr lvl="1"/>
            <a:endParaRPr lang="en-GB" dirty="0"/>
          </a:p>
          <a:p>
            <a:pPr marL="173037" lvl="2" indent="0">
              <a:buNone/>
            </a:pPr>
            <a:r>
              <a:rPr lang="en-GB" dirty="0"/>
              <a:t>FSW</a:t>
            </a:r>
          </a:p>
          <a:p>
            <a:pPr marL="173037" lvl="2" indent="0">
              <a:buNone/>
            </a:pPr>
            <a:r>
              <a:rPr lang="en-GB" dirty="0"/>
              <a:t>Jolien Scholten (University Library) &amp; Koen Leuveld (FSW)</a:t>
            </a:r>
          </a:p>
          <a:p>
            <a:pPr marL="173037" lvl="2" indent="0">
              <a:buNone/>
            </a:pPr>
            <a:r>
              <a:rPr lang="en-GB" dirty="0"/>
              <a:t>15-6-2023</a:t>
            </a:r>
          </a:p>
          <a:p>
            <a:pPr marL="173037" lvl="2" indent="0">
              <a:buNone/>
            </a:pPr>
            <a:r>
              <a:rPr lang="en-GB" dirty="0"/>
              <a:t>vu.nl/</a:t>
            </a:r>
            <a:r>
              <a:rPr lang="en-GB" dirty="0" err="1"/>
              <a:t>rds</a:t>
            </a:r>
            <a:endParaRPr lang="en-GB" dirty="0"/>
          </a:p>
          <a:p>
            <a:pPr marL="173037" lvl="2" indent="0">
              <a:buNone/>
            </a:pPr>
            <a:r>
              <a:rPr lang="en-GB" dirty="0"/>
              <a:t>libguides.vu.nl/</a:t>
            </a:r>
            <a:r>
              <a:rPr lang="en-GB" dirty="0" err="1"/>
              <a:t>rdm</a:t>
            </a:r>
            <a:endParaRPr lang="en-GB" dirty="0"/>
          </a:p>
          <a:p>
            <a:pPr marL="173037" lvl="2" indent="0">
              <a:buNone/>
            </a:pPr>
            <a:r>
              <a:rPr lang="en-GB" dirty="0"/>
              <a:t>rdm@vu.nl</a:t>
            </a:r>
          </a:p>
        </p:txBody>
      </p:sp>
      <p:pic>
        <p:nvPicPr>
          <p:cNvPr id="6" name="Tijdelijke aanduiding voor afbeelding 5">
            <a:extLst>
              <a:ext uri="{FF2B5EF4-FFF2-40B4-BE49-F238E27FC236}">
                <a16:creationId xmlns:a16="http://schemas.microsoft.com/office/drawing/2014/main" id="{5FA7C1DF-522F-994D-99EE-64E04B7860CF}"/>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6322576" y="1685925"/>
            <a:ext cx="5421749" cy="4719600"/>
          </a:xfrm>
        </p:spPr>
      </p:pic>
      <p:pic>
        <p:nvPicPr>
          <p:cNvPr id="3" name="Picture 2" descr="A picture containing text, clipart&#10;&#10;Description automatically generated">
            <a:extLst>
              <a:ext uri="{FF2B5EF4-FFF2-40B4-BE49-F238E27FC236}">
                <a16:creationId xmlns:a16="http://schemas.microsoft.com/office/drawing/2014/main" id="{19DF8A2D-B948-499B-A506-648E179B38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95165" y="5976083"/>
            <a:ext cx="1227411" cy="429442"/>
          </a:xfrm>
          <a:prstGeom prst="rect">
            <a:avLst/>
          </a:prstGeom>
        </p:spPr>
      </p:pic>
    </p:spTree>
    <p:extLst>
      <p:ext uri="{BB962C8B-B14F-4D97-AF65-F5344CB8AC3E}">
        <p14:creationId xmlns:p14="http://schemas.microsoft.com/office/powerpoint/2010/main" val="140367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730F-8FBB-4D61-8A87-45712D4C2F61}"/>
              </a:ext>
            </a:extLst>
          </p:cNvPr>
          <p:cNvSpPr>
            <a:spLocks noGrp="1"/>
          </p:cNvSpPr>
          <p:nvPr>
            <p:ph type="title"/>
          </p:nvPr>
        </p:nvSpPr>
        <p:spPr>
          <a:xfrm>
            <a:off x="450850" y="451166"/>
            <a:ext cx="2476691" cy="782467"/>
          </a:xfrm>
        </p:spPr>
        <p:txBody>
          <a:bodyPr/>
          <a:lstStyle/>
          <a:p>
            <a:r>
              <a:rPr lang="en-US"/>
              <a:t>Research data</a:t>
            </a:r>
            <a:endParaRPr lang="nl-NL"/>
          </a:p>
        </p:txBody>
      </p:sp>
      <p:sp>
        <p:nvSpPr>
          <p:cNvPr id="3" name="Text Placeholder 2">
            <a:extLst>
              <a:ext uri="{FF2B5EF4-FFF2-40B4-BE49-F238E27FC236}">
                <a16:creationId xmlns:a16="http://schemas.microsoft.com/office/drawing/2014/main" id="{38D14978-A489-4A6B-AC3C-0664C33A4150}"/>
              </a:ext>
            </a:extLst>
          </p:cNvPr>
          <p:cNvSpPr>
            <a:spLocks noGrp="1"/>
          </p:cNvSpPr>
          <p:nvPr>
            <p:ph type="body" sz="quarter" idx="13"/>
          </p:nvPr>
        </p:nvSpPr>
        <p:spPr/>
        <p:txBody>
          <a:bodyPr/>
          <a:lstStyle/>
          <a:p>
            <a:pPr lvl="1"/>
            <a:r>
              <a:rPr lang="en-US" dirty="0">
                <a:solidFill>
                  <a:schemeClr val="accent1"/>
                </a:solidFill>
              </a:rPr>
              <a:t>Research data</a:t>
            </a:r>
          </a:p>
          <a:p>
            <a:pPr lvl="1"/>
            <a:r>
              <a:rPr lang="en-US" dirty="0"/>
              <a:t>“[…] collected, observed or created for the purpose of analysis, to produce and validate original research results.” (</a:t>
            </a:r>
            <a:r>
              <a:rPr lang="en-US" dirty="0">
                <a:hlinkClick r:id="rId2"/>
              </a:rPr>
              <a:t>Crossley 2014</a:t>
            </a:r>
            <a:r>
              <a:rPr lang="en-US" dirty="0"/>
              <a:t>)</a:t>
            </a:r>
          </a:p>
          <a:p>
            <a:pPr lvl="1"/>
            <a:endParaRPr lang="en-US" dirty="0"/>
          </a:p>
          <a:p>
            <a:pPr lvl="1"/>
            <a:r>
              <a:rPr lang="en-US" dirty="0"/>
              <a:t>For example</a:t>
            </a:r>
          </a:p>
          <a:p>
            <a:pPr marL="285750" lvl="1" indent="-285750">
              <a:buFont typeface="Arial" panose="020B0604020202020204" pitchFamily="34" charset="0"/>
              <a:buChar char="•"/>
            </a:pPr>
            <a:r>
              <a:rPr lang="en-US" dirty="0"/>
              <a:t>Experiment results</a:t>
            </a:r>
          </a:p>
          <a:p>
            <a:pPr marL="285750" lvl="1" indent="-285750">
              <a:buFont typeface="Arial" panose="020B0604020202020204" pitchFamily="34" charset="0"/>
              <a:buChar char="•"/>
            </a:pPr>
            <a:r>
              <a:rPr lang="en-GB" dirty="0"/>
              <a:t>Field notes</a:t>
            </a:r>
          </a:p>
          <a:p>
            <a:pPr marL="285750" lvl="1" indent="-285750">
              <a:buFont typeface="Arial" panose="020B0604020202020204" pitchFamily="34" charset="0"/>
              <a:buChar char="•"/>
            </a:pPr>
            <a:r>
              <a:rPr lang="en-GB" dirty="0"/>
              <a:t>Observations captured in photo, film or audio</a:t>
            </a:r>
          </a:p>
          <a:p>
            <a:pPr marL="285750" lvl="1" indent="-285750">
              <a:buFont typeface="Arial" panose="020B0604020202020204" pitchFamily="34" charset="0"/>
              <a:buChar char="•"/>
            </a:pPr>
            <a:r>
              <a:rPr lang="en-GB" dirty="0"/>
              <a:t>Scraped websites</a:t>
            </a:r>
          </a:p>
          <a:p>
            <a:pPr marL="285750" lvl="1" indent="-285750">
              <a:buFont typeface="Arial" panose="020B0604020202020204" pitchFamily="34" charset="0"/>
              <a:buChar char="•"/>
            </a:pPr>
            <a:r>
              <a:rPr lang="en-GB" dirty="0"/>
              <a:t>Interviews</a:t>
            </a:r>
          </a:p>
          <a:p>
            <a:pPr marL="285750" lvl="1" indent="-285750">
              <a:buFont typeface="Arial" panose="020B0604020202020204" pitchFamily="34" charset="0"/>
              <a:buChar char="•"/>
            </a:pPr>
            <a:r>
              <a:rPr lang="en-GB" dirty="0"/>
              <a:t>Survey answers</a:t>
            </a:r>
          </a:p>
          <a:p>
            <a:pPr marL="285750" lvl="1" indent="-285750">
              <a:buFont typeface="Arial" panose="020B0604020202020204" pitchFamily="34" charset="0"/>
              <a:buChar char="•"/>
            </a:pPr>
            <a:r>
              <a:rPr lang="en-GB" dirty="0"/>
              <a:t>Data from Statistics Netherlands (CBS)</a:t>
            </a:r>
          </a:p>
          <a:p>
            <a:pPr lvl="1"/>
            <a:endParaRPr lang="en-US" dirty="0"/>
          </a:p>
          <a:p>
            <a:pPr lvl="1"/>
            <a:r>
              <a:rPr lang="en-US" dirty="0"/>
              <a:t>….and all data about the data</a:t>
            </a:r>
          </a:p>
          <a:p>
            <a:endParaRPr lang="nl-NL" dirty="0"/>
          </a:p>
        </p:txBody>
      </p:sp>
      <p:sp>
        <p:nvSpPr>
          <p:cNvPr id="5" name="Slide Number Placeholder 4">
            <a:extLst>
              <a:ext uri="{FF2B5EF4-FFF2-40B4-BE49-F238E27FC236}">
                <a16:creationId xmlns:a16="http://schemas.microsoft.com/office/drawing/2014/main" id="{065E7EBC-E192-470D-B405-CBC190992E92}"/>
              </a:ext>
            </a:extLst>
          </p:cNvPr>
          <p:cNvSpPr>
            <a:spLocks noGrp="1"/>
          </p:cNvSpPr>
          <p:nvPr>
            <p:ph type="sldNum" sz="quarter" idx="15"/>
          </p:nvPr>
        </p:nvSpPr>
        <p:spPr/>
        <p:txBody>
          <a:bodyPr/>
          <a:lstStyle/>
          <a:p>
            <a:pPr algn="l"/>
            <a:fld id="{840C1E0B-154D-844F-9C3C-CB8827A7EAB0}" type="slidenum">
              <a:rPr lang="nl-NL" smtClean="0"/>
              <a:pPr algn="l"/>
              <a:t>10</a:t>
            </a:fld>
            <a:r>
              <a:rPr lang="nl-NL"/>
              <a:t> </a:t>
            </a:r>
          </a:p>
        </p:txBody>
      </p:sp>
    </p:spTree>
    <p:extLst>
      <p:ext uri="{BB962C8B-B14F-4D97-AF65-F5344CB8AC3E}">
        <p14:creationId xmlns:p14="http://schemas.microsoft.com/office/powerpoint/2010/main" val="2233324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AB884-F4F3-4094-A1B4-E8C34914E3F6}"/>
              </a:ext>
            </a:extLst>
          </p:cNvPr>
          <p:cNvSpPr>
            <a:spLocks noGrp="1"/>
          </p:cNvSpPr>
          <p:nvPr>
            <p:ph type="body" sz="quarter" idx="10"/>
          </p:nvPr>
        </p:nvSpPr>
        <p:spPr/>
        <p:txBody>
          <a:bodyPr/>
          <a:lstStyle/>
          <a:p>
            <a:r>
              <a:rPr lang="en-US" dirty="0"/>
              <a:t>Wrap up</a:t>
            </a:r>
            <a:endParaRPr lang="nl-NL" dirty="0"/>
          </a:p>
        </p:txBody>
      </p:sp>
    </p:spTree>
    <p:extLst>
      <p:ext uri="{BB962C8B-B14F-4D97-AF65-F5344CB8AC3E}">
        <p14:creationId xmlns:p14="http://schemas.microsoft.com/office/powerpoint/2010/main" val="188541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BD07-98A1-4C0E-904D-098D900ADD95}"/>
              </a:ext>
            </a:extLst>
          </p:cNvPr>
          <p:cNvSpPr>
            <a:spLocks noGrp="1"/>
          </p:cNvSpPr>
          <p:nvPr>
            <p:ph type="title"/>
          </p:nvPr>
        </p:nvSpPr>
        <p:spPr>
          <a:xfrm>
            <a:off x="450850" y="451166"/>
            <a:ext cx="1736505" cy="782467"/>
          </a:xfrm>
        </p:spPr>
        <p:txBody>
          <a:bodyPr/>
          <a:lstStyle/>
          <a:p>
            <a:r>
              <a:rPr lang="en-US" dirty="0"/>
              <a:t>Follow up</a:t>
            </a:r>
            <a:endParaRPr lang="nl-NL" dirty="0"/>
          </a:p>
        </p:txBody>
      </p:sp>
      <p:sp>
        <p:nvSpPr>
          <p:cNvPr id="3" name="Text Placeholder 2">
            <a:extLst>
              <a:ext uri="{FF2B5EF4-FFF2-40B4-BE49-F238E27FC236}">
                <a16:creationId xmlns:a16="http://schemas.microsoft.com/office/drawing/2014/main" id="{BE9FDBF2-1753-473B-8A23-1BFD327A6BFF}"/>
              </a:ext>
            </a:extLst>
          </p:cNvPr>
          <p:cNvSpPr>
            <a:spLocks noGrp="1"/>
          </p:cNvSpPr>
          <p:nvPr>
            <p:ph type="body" sz="quarter" idx="13"/>
          </p:nvPr>
        </p:nvSpPr>
        <p:spPr/>
        <p:txBody>
          <a:bodyPr/>
          <a:lstStyle/>
          <a:p>
            <a:pPr lvl="2"/>
            <a:r>
              <a:rPr lang="en-US" dirty="0"/>
              <a:t>Submit </a:t>
            </a:r>
            <a:r>
              <a:rPr lang="en-US" dirty="0">
                <a:solidFill>
                  <a:srgbClr val="0077B3"/>
                </a:solidFill>
              </a:rPr>
              <a:t>First draft of Data Management Plan</a:t>
            </a:r>
          </a:p>
          <a:p>
            <a:pPr lvl="3"/>
            <a:r>
              <a:rPr lang="en-US" dirty="0"/>
              <a:t>See Canvas for instructions</a:t>
            </a:r>
          </a:p>
          <a:p>
            <a:pPr lvl="3"/>
            <a:r>
              <a:rPr lang="en-US" dirty="0"/>
              <a:t>Deadline: 29-6-2023</a:t>
            </a:r>
          </a:p>
          <a:p>
            <a:pPr lvl="2"/>
            <a:r>
              <a:rPr lang="en-US" dirty="0"/>
              <a:t>Submit </a:t>
            </a:r>
            <a:r>
              <a:rPr lang="en-US" dirty="0">
                <a:solidFill>
                  <a:srgbClr val="0077B3"/>
                </a:solidFill>
              </a:rPr>
              <a:t>Revised Data Management Plan</a:t>
            </a:r>
          </a:p>
          <a:p>
            <a:pPr lvl="3"/>
            <a:r>
              <a:rPr lang="en-US" dirty="0"/>
              <a:t>Only for PhDs</a:t>
            </a:r>
          </a:p>
          <a:p>
            <a:pPr lvl="3"/>
            <a:r>
              <a:rPr lang="en-US" dirty="0"/>
              <a:t>See Canvas for instructions</a:t>
            </a:r>
          </a:p>
          <a:p>
            <a:pPr lvl="3"/>
            <a:r>
              <a:rPr lang="en-US"/>
              <a:t>Deadline: 14-7-2023</a:t>
            </a:r>
          </a:p>
          <a:p>
            <a:pPr lvl="2"/>
            <a:endParaRPr lang="en-US" dirty="0"/>
          </a:p>
          <a:p>
            <a:pPr lvl="2"/>
            <a:endParaRPr lang="nl-NL" dirty="0"/>
          </a:p>
        </p:txBody>
      </p:sp>
      <p:sp>
        <p:nvSpPr>
          <p:cNvPr id="5" name="Slide Number Placeholder 4">
            <a:extLst>
              <a:ext uri="{FF2B5EF4-FFF2-40B4-BE49-F238E27FC236}">
                <a16:creationId xmlns:a16="http://schemas.microsoft.com/office/drawing/2014/main" id="{F3786B76-8611-43F6-B970-DED6E2DB0D33}"/>
              </a:ext>
            </a:extLst>
          </p:cNvPr>
          <p:cNvSpPr>
            <a:spLocks noGrp="1"/>
          </p:cNvSpPr>
          <p:nvPr>
            <p:ph type="sldNum" sz="quarter" idx="15"/>
          </p:nvPr>
        </p:nvSpPr>
        <p:spPr/>
        <p:txBody>
          <a:bodyPr/>
          <a:lstStyle/>
          <a:p>
            <a:pPr algn="l"/>
            <a:fld id="{840C1E0B-154D-844F-9C3C-CB8827A7EAB0}" type="slidenum">
              <a:rPr lang="nl-NL" smtClean="0"/>
              <a:pPr algn="l"/>
              <a:t>101</a:t>
            </a:fld>
            <a:r>
              <a:rPr lang="nl-NL"/>
              <a:t> </a:t>
            </a:r>
            <a:endParaRPr lang="nl-NL" dirty="0"/>
          </a:p>
        </p:txBody>
      </p:sp>
      <p:sp>
        <p:nvSpPr>
          <p:cNvPr id="6" name="TextBox 5">
            <a:extLst>
              <a:ext uri="{FF2B5EF4-FFF2-40B4-BE49-F238E27FC236}">
                <a16:creationId xmlns:a16="http://schemas.microsoft.com/office/drawing/2014/main" id="{61C52B64-862C-47E4-82C6-C08465F9F9A9}"/>
              </a:ext>
            </a:extLst>
          </p:cNvPr>
          <p:cNvSpPr txBox="1"/>
          <p:nvPr/>
        </p:nvSpPr>
        <p:spPr>
          <a:xfrm>
            <a:off x="8534400" y="1689937"/>
            <a:ext cx="2983832" cy="1138988"/>
          </a:xfrm>
          <a:prstGeom prst="roundRect">
            <a:avLst>
              <a:gd name="adj" fmla="val 2202"/>
            </a:avLst>
          </a:prstGeom>
          <a:solidFill>
            <a:srgbClr val="0077B3"/>
          </a:solidFill>
          <a:ln w="19050">
            <a:solidFill>
              <a:schemeClr val="tx2"/>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dirty="0">
                <a:solidFill>
                  <a:schemeClr val="bg2"/>
                </a:solidFill>
              </a:rPr>
              <a:t>Check out the rubric (see assignments) to see how the DMPs will be evaluated</a:t>
            </a:r>
            <a:endParaRPr lang="nl-NL" dirty="0">
              <a:solidFill>
                <a:schemeClr val="bg2"/>
              </a:solidFill>
            </a:endParaRPr>
          </a:p>
        </p:txBody>
      </p:sp>
      <p:sp>
        <p:nvSpPr>
          <p:cNvPr id="7" name="TextBox 6">
            <a:extLst>
              <a:ext uri="{FF2B5EF4-FFF2-40B4-BE49-F238E27FC236}">
                <a16:creationId xmlns:a16="http://schemas.microsoft.com/office/drawing/2014/main" id="{FE75C10E-CE92-4333-A6C0-7AEC51887300}"/>
              </a:ext>
            </a:extLst>
          </p:cNvPr>
          <p:cNvSpPr txBox="1"/>
          <p:nvPr/>
        </p:nvSpPr>
        <p:spPr>
          <a:xfrm>
            <a:off x="8534400" y="3305176"/>
            <a:ext cx="2983832" cy="1981199"/>
          </a:xfrm>
          <a:prstGeom prst="roundRect">
            <a:avLst>
              <a:gd name="adj" fmla="val 2202"/>
            </a:avLst>
          </a:prstGeom>
          <a:solidFill>
            <a:srgbClr val="0077B3"/>
          </a:solidFill>
          <a:ln w="19050">
            <a:solidFill>
              <a:schemeClr val="tx2"/>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dirty="0">
                <a:solidFill>
                  <a:schemeClr val="bg2"/>
                </a:solidFill>
              </a:rPr>
              <a:t>Issues that are uncertain or unclear at this point: no problem, but be explicit about this and try to write down your thoughts and options so far</a:t>
            </a:r>
            <a:endParaRPr lang="nl-NL" dirty="0">
              <a:solidFill>
                <a:schemeClr val="bg2"/>
              </a:solidFill>
            </a:endParaRPr>
          </a:p>
        </p:txBody>
      </p:sp>
    </p:spTree>
    <p:extLst>
      <p:ext uri="{BB962C8B-B14F-4D97-AF65-F5344CB8AC3E}">
        <p14:creationId xmlns:p14="http://schemas.microsoft.com/office/powerpoint/2010/main" val="2168136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922B-5FD3-4330-82F4-24A6E5CBE0AA}"/>
              </a:ext>
            </a:extLst>
          </p:cNvPr>
          <p:cNvSpPr>
            <a:spLocks noGrp="1"/>
          </p:cNvSpPr>
          <p:nvPr>
            <p:ph type="title"/>
          </p:nvPr>
        </p:nvSpPr>
        <p:spPr>
          <a:xfrm>
            <a:off x="450850" y="451166"/>
            <a:ext cx="2588533" cy="782467"/>
          </a:xfrm>
        </p:spPr>
        <p:txBody>
          <a:bodyPr/>
          <a:lstStyle/>
          <a:p>
            <a:r>
              <a:rPr lang="en-US" dirty="0"/>
              <a:t>Support at ACTA</a:t>
            </a:r>
            <a:endParaRPr lang="nl-NL" dirty="0"/>
          </a:p>
        </p:txBody>
      </p:sp>
      <p:sp>
        <p:nvSpPr>
          <p:cNvPr id="3" name="Text Placeholder 2">
            <a:extLst>
              <a:ext uri="{FF2B5EF4-FFF2-40B4-BE49-F238E27FC236}">
                <a16:creationId xmlns:a16="http://schemas.microsoft.com/office/drawing/2014/main" id="{590C6965-A221-4DFE-B81A-60EAF5663A77}"/>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8C01460A-67A7-436F-B895-EF1D1087EBFE}"/>
              </a:ext>
            </a:extLst>
          </p:cNvPr>
          <p:cNvSpPr>
            <a:spLocks noGrp="1"/>
          </p:cNvSpPr>
          <p:nvPr>
            <p:ph type="sldNum" sz="quarter" idx="15"/>
          </p:nvPr>
        </p:nvSpPr>
        <p:spPr/>
        <p:txBody>
          <a:bodyPr/>
          <a:lstStyle/>
          <a:p>
            <a:pPr algn="l"/>
            <a:fld id="{840C1E0B-154D-844F-9C3C-CB8827A7EAB0}" type="slidenum">
              <a:rPr lang="nl-NL" smtClean="0"/>
              <a:pPr algn="l"/>
              <a:t>102</a:t>
            </a:fld>
            <a:r>
              <a:rPr lang="nl-NL"/>
              <a:t> </a:t>
            </a:r>
            <a:endParaRPr lang="nl-NL" dirty="0"/>
          </a:p>
        </p:txBody>
      </p:sp>
    </p:spTree>
    <p:extLst>
      <p:ext uri="{BB962C8B-B14F-4D97-AF65-F5344CB8AC3E}">
        <p14:creationId xmlns:p14="http://schemas.microsoft.com/office/powerpoint/2010/main" val="622509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1A56-DC80-4BAF-8467-BB6B7F0BFB7A}"/>
              </a:ext>
            </a:extLst>
          </p:cNvPr>
          <p:cNvSpPr>
            <a:spLocks noGrp="1"/>
          </p:cNvSpPr>
          <p:nvPr>
            <p:ph type="title"/>
          </p:nvPr>
        </p:nvSpPr>
        <p:spPr>
          <a:xfrm>
            <a:off x="450850" y="451166"/>
            <a:ext cx="2506203" cy="782467"/>
          </a:xfrm>
        </p:spPr>
        <p:txBody>
          <a:bodyPr/>
          <a:lstStyle/>
          <a:p>
            <a:r>
              <a:rPr lang="en-US" dirty="0"/>
              <a:t>Support at Beta</a:t>
            </a:r>
            <a:endParaRPr lang="nl-NL" dirty="0"/>
          </a:p>
        </p:txBody>
      </p:sp>
      <p:sp>
        <p:nvSpPr>
          <p:cNvPr id="3" name="Text Placeholder 2">
            <a:extLst>
              <a:ext uri="{FF2B5EF4-FFF2-40B4-BE49-F238E27FC236}">
                <a16:creationId xmlns:a16="http://schemas.microsoft.com/office/drawing/2014/main" id="{CDC05EE2-6B99-4914-93E1-474C384AA9C3}"/>
              </a:ext>
            </a:extLst>
          </p:cNvPr>
          <p:cNvSpPr>
            <a:spLocks noGrp="1"/>
          </p:cNvSpPr>
          <p:nvPr>
            <p:ph type="body" sz="quarter" idx="13"/>
          </p:nvPr>
        </p:nvSpPr>
        <p:spPr/>
        <p:txBody>
          <a:bodyPr/>
          <a:lstStyle/>
          <a:p>
            <a:pPr lvl="2"/>
            <a:r>
              <a:rPr lang="en-US" dirty="0">
                <a:hlinkClick r:id="rId2"/>
              </a:rPr>
              <a:t>Beta RDM website</a:t>
            </a:r>
            <a:endParaRPr lang="en-US" dirty="0"/>
          </a:p>
          <a:p>
            <a:pPr lvl="2"/>
            <a:r>
              <a:rPr lang="en-US" dirty="0"/>
              <a:t>Data stewards:</a:t>
            </a:r>
          </a:p>
          <a:p>
            <a:pPr lvl="3"/>
            <a:r>
              <a:rPr lang="en-US" dirty="0"/>
              <a:t>Brett Olivier and Christine Dijk </a:t>
            </a:r>
            <a:r>
              <a:rPr lang="en-US" dirty="0">
                <a:hlinkClick r:id="rId3"/>
              </a:rPr>
              <a:t>rdm.beta@vu.nl</a:t>
            </a:r>
            <a:endParaRPr lang="en-US" dirty="0"/>
          </a:p>
          <a:p>
            <a:pPr lvl="3"/>
            <a:r>
              <a:rPr lang="en-US" sz="1950" dirty="0"/>
              <a:t>Prospective: RDM contact person for each department</a:t>
            </a:r>
          </a:p>
          <a:p>
            <a:pPr lvl="2"/>
            <a:r>
              <a:rPr lang="en-US" dirty="0"/>
              <a:t>Privacy Champion: Linda Straetemans </a:t>
            </a:r>
            <a:r>
              <a:rPr lang="en-US" dirty="0">
                <a:hlinkClick r:id="rId4"/>
              </a:rPr>
              <a:t>l.j.straetemans@vu.nl</a:t>
            </a:r>
            <a:endParaRPr lang="en-US" dirty="0"/>
          </a:p>
          <a:p>
            <a:pPr lvl="2"/>
            <a:r>
              <a:rPr lang="en-US" dirty="0"/>
              <a:t>Research Ethics Review Committee</a:t>
            </a:r>
          </a:p>
          <a:p>
            <a:pPr lvl="3"/>
            <a:r>
              <a:rPr lang="en-US" dirty="0">
                <a:hlinkClick r:id="rId5"/>
              </a:rPr>
              <a:t>Website</a:t>
            </a:r>
            <a:endParaRPr lang="en-US" dirty="0"/>
          </a:p>
          <a:p>
            <a:pPr lvl="3"/>
            <a:r>
              <a:rPr lang="en-US" dirty="0"/>
              <a:t>E: </a:t>
            </a:r>
            <a:r>
              <a:rPr lang="en-US" dirty="0">
                <a:hlinkClick r:id="rId6"/>
              </a:rPr>
              <a:t>bethcie.beta@vu.nl</a:t>
            </a:r>
            <a:r>
              <a:rPr lang="en-US" dirty="0"/>
              <a:t> (Secretary, Christine Dijk)</a:t>
            </a:r>
          </a:p>
          <a:p>
            <a:endParaRPr lang="nl-NL" dirty="0"/>
          </a:p>
        </p:txBody>
      </p:sp>
      <p:sp>
        <p:nvSpPr>
          <p:cNvPr id="4" name="Slide Number Placeholder 3">
            <a:extLst>
              <a:ext uri="{FF2B5EF4-FFF2-40B4-BE49-F238E27FC236}">
                <a16:creationId xmlns:a16="http://schemas.microsoft.com/office/drawing/2014/main" id="{B6FFF5F7-ECF3-4DB2-A6C1-97CF53432A45}"/>
              </a:ext>
            </a:extLst>
          </p:cNvPr>
          <p:cNvSpPr>
            <a:spLocks noGrp="1"/>
          </p:cNvSpPr>
          <p:nvPr>
            <p:ph type="sldNum" sz="quarter" idx="15"/>
          </p:nvPr>
        </p:nvSpPr>
        <p:spPr/>
        <p:txBody>
          <a:bodyPr/>
          <a:lstStyle/>
          <a:p>
            <a:pPr algn="l"/>
            <a:fld id="{840C1E0B-154D-844F-9C3C-CB8827A7EAB0}" type="slidenum">
              <a:rPr lang="nl-NL" smtClean="0"/>
              <a:pPr algn="l"/>
              <a:t>103</a:t>
            </a:fld>
            <a:r>
              <a:rPr lang="nl-NL"/>
              <a:t> </a:t>
            </a:r>
            <a:endParaRPr lang="nl-NL" dirty="0"/>
          </a:p>
        </p:txBody>
      </p:sp>
    </p:spTree>
    <p:extLst>
      <p:ext uri="{BB962C8B-B14F-4D97-AF65-F5344CB8AC3E}">
        <p14:creationId xmlns:p14="http://schemas.microsoft.com/office/powerpoint/2010/main" val="62303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4C58-CB35-4EE7-B525-029260DDA9EB}"/>
              </a:ext>
            </a:extLst>
          </p:cNvPr>
          <p:cNvSpPr>
            <a:spLocks noGrp="1"/>
          </p:cNvSpPr>
          <p:nvPr>
            <p:ph type="title"/>
          </p:nvPr>
        </p:nvSpPr>
        <p:spPr>
          <a:xfrm>
            <a:off x="450850" y="451166"/>
            <a:ext cx="2436890" cy="782467"/>
          </a:xfrm>
        </p:spPr>
        <p:txBody>
          <a:bodyPr/>
          <a:lstStyle/>
          <a:p>
            <a:r>
              <a:rPr lang="en-US" dirty="0"/>
              <a:t>Support at FGB</a:t>
            </a:r>
            <a:endParaRPr lang="nl-NL" dirty="0"/>
          </a:p>
        </p:txBody>
      </p:sp>
      <p:sp>
        <p:nvSpPr>
          <p:cNvPr id="3" name="Text Placeholder 2">
            <a:extLst>
              <a:ext uri="{FF2B5EF4-FFF2-40B4-BE49-F238E27FC236}">
                <a16:creationId xmlns:a16="http://schemas.microsoft.com/office/drawing/2014/main" id="{D1788FE5-F232-4790-8ED8-D8D0149EA617}"/>
              </a:ext>
            </a:extLst>
          </p:cNvPr>
          <p:cNvSpPr>
            <a:spLocks noGrp="1"/>
          </p:cNvSpPr>
          <p:nvPr>
            <p:ph type="body" sz="quarter" idx="13"/>
          </p:nvPr>
        </p:nvSpPr>
        <p:spPr/>
        <p:txBody>
          <a:bodyPr/>
          <a:lstStyle/>
          <a:p>
            <a:pPr lvl="1"/>
            <a:r>
              <a:rPr lang="en-US" dirty="0">
                <a:hlinkClick r:id="rId2"/>
              </a:rPr>
              <a:t>FGB RDM website</a:t>
            </a:r>
            <a:endParaRPr lang="en-US" dirty="0"/>
          </a:p>
          <a:p>
            <a:pPr lvl="1"/>
            <a:r>
              <a:rPr lang="en-US" dirty="0"/>
              <a:t>For privacy and RDM advice: </a:t>
            </a:r>
            <a:r>
              <a:rPr lang="en-US" dirty="0">
                <a:hlinkClick r:id="rId3"/>
              </a:rPr>
              <a:t>research.data.fgb@vu.nl</a:t>
            </a:r>
            <a:endParaRPr lang="en-US" dirty="0"/>
          </a:p>
          <a:p>
            <a:pPr lvl="2"/>
            <a:r>
              <a:rPr lang="en-US" dirty="0" err="1"/>
              <a:t>Achraf</a:t>
            </a:r>
            <a:r>
              <a:rPr lang="en-US" dirty="0"/>
              <a:t> Taimounti, Research Data officer</a:t>
            </a:r>
          </a:p>
          <a:p>
            <a:pPr lvl="2"/>
            <a:r>
              <a:rPr lang="en-US" dirty="0"/>
              <a:t>Rosalie Salameh, Privacy Champion</a:t>
            </a:r>
          </a:p>
          <a:p>
            <a:pPr lvl="1"/>
            <a:r>
              <a:rPr lang="en-US" dirty="0"/>
              <a:t>Scientific and Ethical Review Board (VCWE)</a:t>
            </a:r>
          </a:p>
          <a:p>
            <a:pPr lvl="2"/>
            <a:r>
              <a:rPr lang="en-US" dirty="0"/>
              <a:t>E: </a:t>
            </a:r>
            <a:r>
              <a:rPr lang="en-US" dirty="0">
                <a:hlinkClick r:id="rId4"/>
              </a:rPr>
              <a:t>vcwe.fgb@vu.nl</a:t>
            </a:r>
            <a:r>
              <a:rPr lang="en-US" dirty="0"/>
              <a:t> (Secretary, Anders Schinkel)</a:t>
            </a:r>
          </a:p>
          <a:p>
            <a:pPr lvl="2"/>
            <a:r>
              <a:rPr lang="en-US" dirty="0"/>
              <a:t>Also provide scientific quality review (required for WMO-approval by METC)</a:t>
            </a:r>
          </a:p>
          <a:p>
            <a:pPr lvl="1"/>
            <a:r>
              <a:rPr lang="en-US" dirty="0"/>
              <a:t>Technical support (</a:t>
            </a:r>
            <a:r>
              <a:rPr lang="en-US" dirty="0">
                <a:hlinkClick r:id="rId5"/>
              </a:rPr>
              <a:t>TO3</a:t>
            </a:r>
            <a:r>
              <a:rPr lang="en-US" dirty="0"/>
              <a:t>)</a:t>
            </a:r>
          </a:p>
          <a:p>
            <a:pPr lvl="2"/>
            <a:r>
              <a:rPr lang="en-US" dirty="0"/>
              <a:t>Survey set up, specialized software, app and web development</a:t>
            </a:r>
          </a:p>
          <a:p>
            <a:pPr lvl="2"/>
            <a:r>
              <a:rPr lang="en-US" dirty="0"/>
              <a:t>Equipment for measurements (e.g. </a:t>
            </a:r>
            <a:r>
              <a:rPr lang="en-US" dirty="0" err="1"/>
              <a:t>optotrak</a:t>
            </a:r>
            <a:r>
              <a:rPr lang="en-US" dirty="0"/>
              <a:t>)</a:t>
            </a:r>
          </a:p>
          <a:p>
            <a:pPr lvl="2"/>
            <a:r>
              <a:rPr lang="en-US" dirty="0"/>
              <a:t>Development of new devices</a:t>
            </a:r>
          </a:p>
          <a:p>
            <a:pPr lvl="2"/>
            <a:r>
              <a:rPr lang="en-US" dirty="0"/>
              <a:t>Many materials and labs can be reserved via </a:t>
            </a:r>
            <a:r>
              <a:rPr lang="en-US" dirty="0" err="1"/>
              <a:t>TopDesk</a:t>
            </a:r>
            <a:r>
              <a:rPr lang="en-US" dirty="0"/>
              <a:t> reservation tool (found on webpage in link above)</a:t>
            </a:r>
          </a:p>
        </p:txBody>
      </p:sp>
      <p:sp>
        <p:nvSpPr>
          <p:cNvPr id="4" name="Slide Number Placeholder 3">
            <a:extLst>
              <a:ext uri="{FF2B5EF4-FFF2-40B4-BE49-F238E27FC236}">
                <a16:creationId xmlns:a16="http://schemas.microsoft.com/office/drawing/2014/main" id="{C5373DF1-19F0-45BE-A913-13E73055CD13}"/>
              </a:ext>
            </a:extLst>
          </p:cNvPr>
          <p:cNvSpPr>
            <a:spLocks noGrp="1"/>
          </p:cNvSpPr>
          <p:nvPr>
            <p:ph type="sldNum" sz="quarter" idx="15"/>
          </p:nvPr>
        </p:nvSpPr>
        <p:spPr/>
        <p:txBody>
          <a:bodyPr/>
          <a:lstStyle/>
          <a:p>
            <a:pPr algn="l"/>
            <a:fld id="{840C1E0B-154D-844F-9C3C-CB8827A7EAB0}" type="slidenum">
              <a:rPr lang="nl-NL" smtClean="0"/>
              <a:pPr algn="l"/>
              <a:t>104</a:t>
            </a:fld>
            <a:r>
              <a:rPr lang="nl-NL"/>
              <a:t> </a:t>
            </a:r>
            <a:endParaRPr lang="nl-NL" dirty="0"/>
          </a:p>
        </p:txBody>
      </p:sp>
    </p:spTree>
    <p:extLst>
      <p:ext uri="{BB962C8B-B14F-4D97-AF65-F5344CB8AC3E}">
        <p14:creationId xmlns:p14="http://schemas.microsoft.com/office/powerpoint/2010/main" val="2858381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8D29-1E85-4169-AE1A-6A72A7DDE3A5}"/>
              </a:ext>
            </a:extLst>
          </p:cNvPr>
          <p:cNvSpPr>
            <a:spLocks noGrp="1"/>
          </p:cNvSpPr>
          <p:nvPr>
            <p:ph type="title"/>
          </p:nvPr>
        </p:nvSpPr>
        <p:spPr>
          <a:xfrm>
            <a:off x="450850" y="451166"/>
            <a:ext cx="2390082" cy="782467"/>
          </a:xfrm>
        </p:spPr>
        <p:txBody>
          <a:bodyPr/>
          <a:lstStyle/>
          <a:p>
            <a:r>
              <a:rPr lang="en-US" dirty="0"/>
              <a:t>Support at FRT</a:t>
            </a:r>
            <a:endParaRPr lang="nl-NL" dirty="0"/>
          </a:p>
        </p:txBody>
      </p:sp>
      <p:sp>
        <p:nvSpPr>
          <p:cNvPr id="3" name="Text Placeholder 2">
            <a:extLst>
              <a:ext uri="{FF2B5EF4-FFF2-40B4-BE49-F238E27FC236}">
                <a16:creationId xmlns:a16="http://schemas.microsoft.com/office/drawing/2014/main" id="{0621B694-3592-4858-9323-6C0651CD7C8D}"/>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A9666534-9E3D-4F01-82E3-501971ED8917}"/>
              </a:ext>
            </a:extLst>
          </p:cNvPr>
          <p:cNvSpPr>
            <a:spLocks noGrp="1"/>
          </p:cNvSpPr>
          <p:nvPr>
            <p:ph type="sldNum" sz="quarter" idx="15"/>
          </p:nvPr>
        </p:nvSpPr>
        <p:spPr/>
        <p:txBody>
          <a:bodyPr/>
          <a:lstStyle/>
          <a:p>
            <a:pPr algn="l"/>
            <a:fld id="{840C1E0B-154D-844F-9C3C-CB8827A7EAB0}" type="slidenum">
              <a:rPr lang="nl-NL" smtClean="0"/>
              <a:pPr algn="l"/>
              <a:t>105</a:t>
            </a:fld>
            <a:r>
              <a:rPr lang="nl-NL"/>
              <a:t> </a:t>
            </a:r>
            <a:endParaRPr lang="nl-NL" dirty="0"/>
          </a:p>
        </p:txBody>
      </p:sp>
    </p:spTree>
    <p:extLst>
      <p:ext uri="{BB962C8B-B14F-4D97-AF65-F5344CB8AC3E}">
        <p14:creationId xmlns:p14="http://schemas.microsoft.com/office/powerpoint/2010/main" val="1187593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3DD5-14E8-4D2E-83C9-64A0C3B24116}"/>
              </a:ext>
            </a:extLst>
          </p:cNvPr>
          <p:cNvSpPr>
            <a:spLocks noGrp="1"/>
          </p:cNvSpPr>
          <p:nvPr>
            <p:ph type="title"/>
          </p:nvPr>
        </p:nvSpPr>
        <p:spPr>
          <a:xfrm>
            <a:off x="450850" y="451166"/>
            <a:ext cx="2488891" cy="782467"/>
          </a:xfrm>
        </p:spPr>
        <p:txBody>
          <a:bodyPr/>
          <a:lstStyle/>
          <a:p>
            <a:r>
              <a:rPr lang="en-US" dirty="0"/>
              <a:t>Support at FSW</a:t>
            </a:r>
            <a:endParaRPr lang="nl-NL" dirty="0"/>
          </a:p>
        </p:txBody>
      </p:sp>
      <p:sp>
        <p:nvSpPr>
          <p:cNvPr id="3" name="Text Placeholder 2">
            <a:extLst>
              <a:ext uri="{FF2B5EF4-FFF2-40B4-BE49-F238E27FC236}">
                <a16:creationId xmlns:a16="http://schemas.microsoft.com/office/drawing/2014/main" id="{F1CF7EEF-0EF4-444E-BB3F-1EA1141E02C4}"/>
              </a:ext>
            </a:extLst>
          </p:cNvPr>
          <p:cNvSpPr>
            <a:spLocks noGrp="1"/>
          </p:cNvSpPr>
          <p:nvPr>
            <p:ph type="body" sz="quarter" idx="13"/>
          </p:nvPr>
        </p:nvSpPr>
        <p:spPr/>
        <p:txBody>
          <a:bodyPr/>
          <a:lstStyle/>
          <a:p>
            <a:pPr lvl="2"/>
            <a:r>
              <a:rPr lang="nl-NL" dirty="0">
                <a:hlinkClick r:id="rId2"/>
              </a:rPr>
              <a:t>FSW RDM website​</a:t>
            </a:r>
            <a:endParaRPr lang="nl-NL" dirty="0"/>
          </a:p>
          <a:p>
            <a:pPr lvl="2"/>
            <a:r>
              <a:rPr lang="nl-NL" dirty="0"/>
              <a:t>Privacy </a:t>
            </a:r>
            <a:r>
              <a:rPr lang="nl-NL" dirty="0" err="1"/>
              <a:t>advice</a:t>
            </a:r>
            <a:r>
              <a:rPr lang="nl-NL" dirty="0"/>
              <a:t>: </a:t>
            </a:r>
            <a:r>
              <a:rPr lang="nl-NL" dirty="0">
                <a:hlinkClick r:id="rId3"/>
              </a:rPr>
              <a:t>privacy.fsw@vu.nl​</a:t>
            </a:r>
            <a:endParaRPr lang="nl-NL" dirty="0"/>
          </a:p>
          <a:p>
            <a:pPr lvl="2"/>
            <a:r>
              <a:rPr lang="nl-NL" dirty="0"/>
              <a:t>RDM </a:t>
            </a:r>
            <a:r>
              <a:rPr lang="nl-NL" dirty="0" err="1"/>
              <a:t>advice</a:t>
            </a:r>
            <a:r>
              <a:rPr lang="nl-NL" dirty="0"/>
              <a:t>: data steward Koen Leuveld </a:t>
            </a:r>
            <a:r>
              <a:rPr lang="nl-NL" dirty="0">
                <a:hlinkClick r:id="rId3"/>
              </a:rPr>
              <a:t>k.leuveld@vu.nl</a:t>
            </a:r>
            <a:r>
              <a:rPr lang="nl-NL" dirty="0"/>
              <a:t>  ​</a:t>
            </a:r>
          </a:p>
          <a:p>
            <a:pPr lvl="2"/>
            <a:r>
              <a:rPr lang="nl-NL" dirty="0"/>
              <a:t>Research </a:t>
            </a:r>
            <a:r>
              <a:rPr lang="nl-NL" dirty="0" err="1"/>
              <a:t>Ethics</a:t>
            </a:r>
            <a:r>
              <a:rPr lang="nl-NL" dirty="0"/>
              <a:t> Review Committee (</a:t>
            </a:r>
            <a:r>
              <a:rPr lang="nl-NL" dirty="0">
                <a:hlinkClick r:id="rId4"/>
              </a:rPr>
              <a:t>RERC</a:t>
            </a:r>
            <a:r>
              <a:rPr lang="nl-NL" dirty="0"/>
              <a:t>)​</a:t>
            </a:r>
          </a:p>
          <a:p>
            <a:pPr lvl="3"/>
            <a:r>
              <a:rPr lang="nl-NL" dirty="0"/>
              <a:t>E: </a:t>
            </a:r>
            <a:r>
              <a:rPr lang="nl-NL" dirty="0">
                <a:hlinkClick r:id="rId5"/>
              </a:rPr>
              <a:t>rerc.fsw@vu.nl</a:t>
            </a:r>
            <a:r>
              <a:rPr lang="nl-NL" dirty="0"/>
              <a:t> (</a:t>
            </a:r>
            <a:r>
              <a:rPr lang="nl-NL" dirty="0" err="1"/>
              <a:t>Secretary</a:t>
            </a:r>
            <a:r>
              <a:rPr lang="nl-NL" dirty="0"/>
              <a:t>, Koen Leuveld)​</a:t>
            </a:r>
          </a:p>
        </p:txBody>
      </p:sp>
      <p:sp>
        <p:nvSpPr>
          <p:cNvPr id="4" name="Slide Number Placeholder 3">
            <a:extLst>
              <a:ext uri="{FF2B5EF4-FFF2-40B4-BE49-F238E27FC236}">
                <a16:creationId xmlns:a16="http://schemas.microsoft.com/office/drawing/2014/main" id="{E2A05E90-B820-4C72-9965-20D61E4AD9DD}"/>
              </a:ext>
            </a:extLst>
          </p:cNvPr>
          <p:cNvSpPr>
            <a:spLocks noGrp="1"/>
          </p:cNvSpPr>
          <p:nvPr>
            <p:ph type="sldNum" sz="quarter" idx="15"/>
          </p:nvPr>
        </p:nvSpPr>
        <p:spPr/>
        <p:txBody>
          <a:bodyPr/>
          <a:lstStyle/>
          <a:p>
            <a:pPr algn="l"/>
            <a:fld id="{840C1E0B-154D-844F-9C3C-CB8827A7EAB0}" type="slidenum">
              <a:rPr lang="nl-NL" smtClean="0"/>
              <a:pPr algn="l"/>
              <a:t>106</a:t>
            </a:fld>
            <a:r>
              <a:rPr lang="nl-NL"/>
              <a:t> </a:t>
            </a:r>
            <a:endParaRPr lang="nl-NL" dirty="0"/>
          </a:p>
        </p:txBody>
      </p:sp>
    </p:spTree>
    <p:extLst>
      <p:ext uri="{BB962C8B-B14F-4D97-AF65-F5344CB8AC3E}">
        <p14:creationId xmlns:p14="http://schemas.microsoft.com/office/powerpoint/2010/main" val="520155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19FC-B623-4504-864A-12024ED5EE17}"/>
              </a:ext>
            </a:extLst>
          </p:cNvPr>
          <p:cNvSpPr>
            <a:spLocks noGrp="1"/>
          </p:cNvSpPr>
          <p:nvPr>
            <p:ph type="title"/>
          </p:nvPr>
        </p:nvSpPr>
        <p:spPr>
          <a:xfrm>
            <a:off x="450850" y="451166"/>
            <a:ext cx="2459332" cy="782467"/>
          </a:xfrm>
        </p:spPr>
        <p:txBody>
          <a:bodyPr/>
          <a:lstStyle/>
          <a:p>
            <a:r>
              <a:rPr lang="en-US" dirty="0"/>
              <a:t>Support at RCH</a:t>
            </a:r>
            <a:endParaRPr lang="nl-NL" dirty="0"/>
          </a:p>
        </p:txBody>
      </p:sp>
      <p:sp>
        <p:nvSpPr>
          <p:cNvPr id="3" name="Text Placeholder 2">
            <a:extLst>
              <a:ext uri="{FF2B5EF4-FFF2-40B4-BE49-F238E27FC236}">
                <a16:creationId xmlns:a16="http://schemas.microsoft.com/office/drawing/2014/main" id="{5780F532-6975-4A01-AF5A-16602707F0AD}"/>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CA4D3AA5-BCD1-4D7C-8A9C-DCC95DF62DBC}"/>
              </a:ext>
            </a:extLst>
          </p:cNvPr>
          <p:cNvSpPr>
            <a:spLocks noGrp="1"/>
          </p:cNvSpPr>
          <p:nvPr>
            <p:ph type="sldNum" sz="quarter" idx="15"/>
          </p:nvPr>
        </p:nvSpPr>
        <p:spPr/>
        <p:txBody>
          <a:bodyPr/>
          <a:lstStyle/>
          <a:p>
            <a:pPr algn="l"/>
            <a:fld id="{840C1E0B-154D-844F-9C3C-CB8827A7EAB0}" type="slidenum">
              <a:rPr lang="nl-NL" smtClean="0"/>
              <a:pPr algn="l"/>
              <a:t>107</a:t>
            </a:fld>
            <a:r>
              <a:rPr lang="nl-NL"/>
              <a:t> </a:t>
            </a:r>
            <a:endParaRPr lang="nl-NL" dirty="0"/>
          </a:p>
        </p:txBody>
      </p:sp>
    </p:spTree>
    <p:extLst>
      <p:ext uri="{BB962C8B-B14F-4D97-AF65-F5344CB8AC3E}">
        <p14:creationId xmlns:p14="http://schemas.microsoft.com/office/powerpoint/2010/main" val="18391811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6E30-6654-4380-84BC-8970B9C11205}"/>
              </a:ext>
            </a:extLst>
          </p:cNvPr>
          <p:cNvSpPr>
            <a:spLocks noGrp="1"/>
          </p:cNvSpPr>
          <p:nvPr>
            <p:ph type="title"/>
          </p:nvPr>
        </p:nvSpPr>
        <p:spPr>
          <a:xfrm>
            <a:off x="450850" y="451166"/>
            <a:ext cx="2394827" cy="782467"/>
          </a:xfrm>
        </p:spPr>
        <p:txBody>
          <a:bodyPr/>
          <a:lstStyle/>
          <a:p>
            <a:r>
              <a:rPr lang="en-US" dirty="0"/>
              <a:t>Support at SBE</a:t>
            </a:r>
            <a:endParaRPr lang="nl-NL" dirty="0"/>
          </a:p>
        </p:txBody>
      </p:sp>
      <p:sp>
        <p:nvSpPr>
          <p:cNvPr id="3" name="Text Placeholder 2">
            <a:extLst>
              <a:ext uri="{FF2B5EF4-FFF2-40B4-BE49-F238E27FC236}">
                <a16:creationId xmlns:a16="http://schemas.microsoft.com/office/drawing/2014/main" id="{7E9D8CD1-9F40-4294-8ED4-55FD2A741940}"/>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1BB57699-30E4-4BE3-9C3B-87E4F09E4348}"/>
              </a:ext>
            </a:extLst>
          </p:cNvPr>
          <p:cNvSpPr>
            <a:spLocks noGrp="1"/>
          </p:cNvSpPr>
          <p:nvPr>
            <p:ph type="sldNum" sz="quarter" idx="15"/>
          </p:nvPr>
        </p:nvSpPr>
        <p:spPr/>
        <p:txBody>
          <a:bodyPr/>
          <a:lstStyle/>
          <a:p>
            <a:pPr algn="l"/>
            <a:fld id="{840C1E0B-154D-844F-9C3C-CB8827A7EAB0}" type="slidenum">
              <a:rPr lang="nl-NL" smtClean="0"/>
              <a:pPr algn="l"/>
              <a:t>108</a:t>
            </a:fld>
            <a:r>
              <a:rPr lang="nl-NL"/>
              <a:t> </a:t>
            </a:r>
            <a:endParaRPr lang="nl-NL" dirty="0"/>
          </a:p>
        </p:txBody>
      </p:sp>
    </p:spTree>
    <p:extLst>
      <p:ext uri="{BB962C8B-B14F-4D97-AF65-F5344CB8AC3E}">
        <p14:creationId xmlns:p14="http://schemas.microsoft.com/office/powerpoint/2010/main" val="40495387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8681-3487-43F3-B9AC-3E331755571B}"/>
              </a:ext>
            </a:extLst>
          </p:cNvPr>
          <p:cNvSpPr>
            <a:spLocks noGrp="1"/>
          </p:cNvSpPr>
          <p:nvPr>
            <p:ph type="title"/>
          </p:nvPr>
        </p:nvSpPr>
        <p:spPr>
          <a:xfrm>
            <a:off x="450850" y="451166"/>
            <a:ext cx="2586738" cy="782467"/>
          </a:xfrm>
        </p:spPr>
        <p:txBody>
          <a:bodyPr/>
          <a:lstStyle/>
          <a:p>
            <a:r>
              <a:rPr lang="en-US" dirty="0"/>
              <a:t>General support</a:t>
            </a:r>
            <a:endParaRPr lang="nl-NL" dirty="0"/>
          </a:p>
        </p:txBody>
      </p:sp>
      <p:sp>
        <p:nvSpPr>
          <p:cNvPr id="4" name="Slide Number Placeholder 3">
            <a:extLst>
              <a:ext uri="{FF2B5EF4-FFF2-40B4-BE49-F238E27FC236}">
                <a16:creationId xmlns:a16="http://schemas.microsoft.com/office/drawing/2014/main" id="{0C6ECDFD-A3BD-4314-9943-41E85DA9C6E4}"/>
              </a:ext>
            </a:extLst>
          </p:cNvPr>
          <p:cNvSpPr>
            <a:spLocks noGrp="1"/>
          </p:cNvSpPr>
          <p:nvPr>
            <p:ph type="sldNum" sz="quarter" idx="15"/>
          </p:nvPr>
        </p:nvSpPr>
        <p:spPr/>
        <p:txBody>
          <a:bodyPr/>
          <a:lstStyle/>
          <a:p>
            <a:pPr algn="l"/>
            <a:fld id="{840C1E0B-154D-844F-9C3C-CB8827A7EAB0}" type="slidenum">
              <a:rPr lang="nl-NL" smtClean="0"/>
              <a:pPr algn="l"/>
              <a:t>109</a:t>
            </a:fld>
            <a:r>
              <a:rPr lang="nl-NL"/>
              <a:t> </a:t>
            </a:r>
            <a:endParaRPr lang="nl-NL" dirty="0"/>
          </a:p>
        </p:txBody>
      </p:sp>
      <p:grpSp>
        <p:nvGrpSpPr>
          <p:cNvPr id="7" name="Group 6">
            <a:extLst>
              <a:ext uri="{FF2B5EF4-FFF2-40B4-BE49-F238E27FC236}">
                <a16:creationId xmlns:a16="http://schemas.microsoft.com/office/drawing/2014/main" id="{DB59152E-67EF-4B7D-9ADA-8299459684A1}"/>
              </a:ext>
            </a:extLst>
          </p:cNvPr>
          <p:cNvGrpSpPr>
            <a:grpSpLocks noChangeAspect="1"/>
          </p:cNvGrpSpPr>
          <p:nvPr/>
        </p:nvGrpSpPr>
        <p:grpSpPr>
          <a:xfrm>
            <a:off x="1607118" y="1875490"/>
            <a:ext cx="2276363" cy="2268000"/>
            <a:chOff x="109789" y="2139702"/>
            <a:chExt cx="1711474" cy="1705190"/>
          </a:xfrm>
        </p:grpSpPr>
        <p:pic>
          <p:nvPicPr>
            <p:cNvPr id="8" name="Picture 7">
              <a:extLst>
                <a:ext uri="{FF2B5EF4-FFF2-40B4-BE49-F238E27FC236}">
                  <a16:creationId xmlns:a16="http://schemas.microsoft.com/office/drawing/2014/main" id="{2A635395-1D56-4D09-BDDB-491581FB21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9789" y="2139702"/>
              <a:ext cx="1711474" cy="1345190"/>
            </a:xfrm>
            <a:prstGeom prst="rect">
              <a:avLst/>
            </a:prstGeom>
          </p:spPr>
        </p:pic>
        <p:sp>
          <p:nvSpPr>
            <p:cNvPr id="9" name="TextBox 8">
              <a:extLst>
                <a:ext uri="{FF2B5EF4-FFF2-40B4-BE49-F238E27FC236}">
                  <a16:creationId xmlns:a16="http://schemas.microsoft.com/office/drawing/2014/main" id="{45D205FD-A984-4B41-B3FC-F18DEABED854}"/>
                </a:ext>
              </a:extLst>
            </p:cNvPr>
            <p:cNvSpPr txBox="1"/>
            <p:nvPr/>
          </p:nvSpPr>
          <p:spPr>
            <a:xfrm>
              <a:off x="109789" y="3484892"/>
              <a:ext cx="1710000" cy="360000"/>
            </a:xfrm>
            <a:prstGeom prst="rect">
              <a:avLst/>
            </a:prstGeom>
            <a:solidFill>
              <a:srgbClr val="E7F7FF"/>
            </a:solidFill>
          </p:spPr>
          <p:txBody>
            <a:bodyPr wrap="square" rtlCol="0">
              <a:spAutoFit/>
            </a:bodyPr>
            <a:lstStyle/>
            <a:p>
              <a:r>
                <a:rPr lang="en-US" sz="900" dirty="0"/>
                <a:t>E: rdm@vu.nl</a:t>
              </a:r>
            </a:p>
            <a:p>
              <a:r>
                <a:rPr lang="en-US" sz="900" dirty="0"/>
                <a:t>T: +31(0)20 59 85166</a:t>
              </a:r>
            </a:p>
            <a:p>
              <a:endParaRPr lang="en-US" dirty="0"/>
            </a:p>
          </p:txBody>
        </p:sp>
      </p:grpSp>
      <p:grpSp>
        <p:nvGrpSpPr>
          <p:cNvPr id="10" name="Group 9">
            <a:extLst>
              <a:ext uri="{FF2B5EF4-FFF2-40B4-BE49-F238E27FC236}">
                <a16:creationId xmlns:a16="http://schemas.microsoft.com/office/drawing/2014/main" id="{D0389A09-544E-4B5E-9389-F026E5E85A69}"/>
              </a:ext>
            </a:extLst>
          </p:cNvPr>
          <p:cNvGrpSpPr>
            <a:grpSpLocks noChangeAspect="1"/>
          </p:cNvGrpSpPr>
          <p:nvPr/>
        </p:nvGrpSpPr>
        <p:grpSpPr>
          <a:xfrm>
            <a:off x="4386573" y="1881623"/>
            <a:ext cx="2600083" cy="2268000"/>
            <a:chOff x="2699790" y="3040310"/>
            <a:chExt cx="2352136" cy="2051720"/>
          </a:xfrm>
        </p:grpSpPr>
        <p:pic>
          <p:nvPicPr>
            <p:cNvPr id="11" name="Picture 10">
              <a:extLst>
                <a:ext uri="{FF2B5EF4-FFF2-40B4-BE49-F238E27FC236}">
                  <a16:creationId xmlns:a16="http://schemas.microsoft.com/office/drawing/2014/main" id="{D1BF1464-C217-4164-AAAD-DAFD25457E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5582" y="3040310"/>
              <a:ext cx="1880548" cy="1693414"/>
            </a:xfrm>
            <a:prstGeom prst="rect">
              <a:avLst/>
            </a:prstGeom>
          </p:spPr>
        </p:pic>
        <p:sp>
          <p:nvSpPr>
            <p:cNvPr id="12" name="TextBox 11">
              <a:extLst>
                <a:ext uri="{FF2B5EF4-FFF2-40B4-BE49-F238E27FC236}">
                  <a16:creationId xmlns:a16="http://schemas.microsoft.com/office/drawing/2014/main" id="{9EE9D4B3-9717-4240-9271-548D52161497}"/>
                </a:ext>
              </a:extLst>
            </p:cNvPr>
            <p:cNvSpPr txBox="1"/>
            <p:nvPr/>
          </p:nvSpPr>
          <p:spPr>
            <a:xfrm>
              <a:off x="2699790" y="4722698"/>
              <a:ext cx="2352136" cy="369332"/>
            </a:xfrm>
            <a:prstGeom prst="rect">
              <a:avLst/>
            </a:prstGeom>
            <a:solidFill>
              <a:srgbClr val="E7F7FF"/>
            </a:solidFill>
          </p:spPr>
          <p:txBody>
            <a:bodyPr wrap="square" rtlCol="0">
              <a:spAutoFit/>
            </a:bodyPr>
            <a:lstStyle/>
            <a:p>
              <a:r>
                <a:rPr lang="en-US" sz="900" dirty="0" err="1"/>
                <a:t>LibGuide</a:t>
              </a:r>
              <a:r>
                <a:rPr lang="en-US" sz="900" dirty="0"/>
                <a:t> Research Data Management:</a:t>
              </a:r>
            </a:p>
            <a:p>
              <a:r>
                <a:rPr lang="en-US" sz="900" dirty="0">
                  <a:hlinkClick r:id="rId4"/>
                </a:rPr>
                <a:t>http://libguides.vu.nl/researchdata/</a:t>
              </a:r>
              <a:endParaRPr lang="en-US" sz="900" dirty="0"/>
            </a:p>
          </p:txBody>
        </p:sp>
      </p:grpSp>
      <p:grpSp>
        <p:nvGrpSpPr>
          <p:cNvPr id="13" name="Group 12">
            <a:extLst>
              <a:ext uri="{FF2B5EF4-FFF2-40B4-BE49-F238E27FC236}">
                <a16:creationId xmlns:a16="http://schemas.microsoft.com/office/drawing/2014/main" id="{65BAA38D-850B-4A49-98D4-AADA5DD67A52}"/>
              </a:ext>
            </a:extLst>
          </p:cNvPr>
          <p:cNvGrpSpPr>
            <a:grpSpLocks noChangeAspect="1"/>
          </p:cNvGrpSpPr>
          <p:nvPr/>
        </p:nvGrpSpPr>
        <p:grpSpPr>
          <a:xfrm>
            <a:off x="7489744" y="1881623"/>
            <a:ext cx="4385285" cy="2268000"/>
            <a:chOff x="5733049" y="1574537"/>
            <a:chExt cx="3042000" cy="1573277"/>
          </a:xfrm>
        </p:grpSpPr>
        <p:sp>
          <p:nvSpPr>
            <p:cNvPr id="14" name="TextBox 13">
              <a:extLst>
                <a:ext uri="{FF2B5EF4-FFF2-40B4-BE49-F238E27FC236}">
                  <a16:creationId xmlns:a16="http://schemas.microsoft.com/office/drawing/2014/main" id="{B96F7EC3-5B06-4BE1-9ECD-D8CF88230B2F}"/>
                </a:ext>
              </a:extLst>
            </p:cNvPr>
            <p:cNvSpPr txBox="1"/>
            <p:nvPr/>
          </p:nvSpPr>
          <p:spPr>
            <a:xfrm>
              <a:off x="5733049" y="2778482"/>
              <a:ext cx="3042000" cy="369332"/>
            </a:xfrm>
            <a:prstGeom prst="rect">
              <a:avLst/>
            </a:prstGeom>
            <a:solidFill>
              <a:srgbClr val="E7F7FF"/>
            </a:solidFill>
          </p:spPr>
          <p:txBody>
            <a:bodyPr wrap="square" rtlCol="0">
              <a:spAutoFit/>
            </a:bodyPr>
            <a:lstStyle/>
            <a:p>
              <a:r>
                <a:rPr lang="en-US" sz="900" dirty="0"/>
                <a:t>Research Data Support website:</a:t>
              </a:r>
            </a:p>
            <a:p>
              <a:r>
                <a:rPr lang="en-US" sz="900" dirty="0">
                  <a:hlinkClick r:id="rId5"/>
                </a:rPr>
                <a:t>https://vu.nl/en/employee/research-data-support</a:t>
              </a:r>
              <a:endParaRPr lang="en-US" sz="900" dirty="0"/>
            </a:p>
          </p:txBody>
        </p:sp>
        <p:pic>
          <p:nvPicPr>
            <p:cNvPr id="15" name="Picture 14" descr="Graphical user interface&#10;&#10;Description automatically generated with medium confidence">
              <a:extLst>
                <a:ext uri="{FF2B5EF4-FFF2-40B4-BE49-F238E27FC236}">
                  <a16:creationId xmlns:a16="http://schemas.microsoft.com/office/drawing/2014/main" id="{07407F15-9B83-449B-899E-264F203671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33049" y="1574537"/>
              <a:ext cx="3040482" cy="1160634"/>
            </a:xfrm>
            <a:prstGeom prst="rect">
              <a:avLst/>
            </a:prstGeom>
          </p:spPr>
        </p:pic>
      </p:grpSp>
    </p:spTree>
    <p:extLst>
      <p:ext uri="{BB962C8B-B14F-4D97-AF65-F5344CB8AC3E}">
        <p14:creationId xmlns:p14="http://schemas.microsoft.com/office/powerpoint/2010/main" val="141566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5327-8D19-454B-A9FD-D53B9AB51F92}"/>
              </a:ext>
            </a:extLst>
          </p:cNvPr>
          <p:cNvSpPr>
            <a:spLocks noGrp="1"/>
          </p:cNvSpPr>
          <p:nvPr>
            <p:ph type="title"/>
          </p:nvPr>
        </p:nvSpPr>
        <p:spPr>
          <a:xfrm>
            <a:off x="450850" y="451166"/>
            <a:ext cx="5493468" cy="782467"/>
          </a:xfrm>
        </p:spPr>
        <p:txBody>
          <a:bodyPr/>
          <a:lstStyle/>
          <a:p>
            <a:r>
              <a:rPr lang="en-US"/>
              <a:t>Research Data Management (RDM)</a:t>
            </a:r>
            <a:endParaRPr lang="nl-NL"/>
          </a:p>
        </p:txBody>
      </p:sp>
      <p:sp>
        <p:nvSpPr>
          <p:cNvPr id="5" name="Slide Number Placeholder 4">
            <a:extLst>
              <a:ext uri="{FF2B5EF4-FFF2-40B4-BE49-F238E27FC236}">
                <a16:creationId xmlns:a16="http://schemas.microsoft.com/office/drawing/2014/main" id="{FE9B02A5-9BD4-4713-A07A-146D863D53D4}"/>
              </a:ext>
            </a:extLst>
          </p:cNvPr>
          <p:cNvSpPr>
            <a:spLocks noGrp="1"/>
          </p:cNvSpPr>
          <p:nvPr>
            <p:ph type="sldNum" sz="quarter" idx="15"/>
          </p:nvPr>
        </p:nvSpPr>
        <p:spPr/>
        <p:txBody>
          <a:bodyPr/>
          <a:lstStyle/>
          <a:p>
            <a:pPr algn="l"/>
            <a:fld id="{840C1E0B-154D-844F-9C3C-CB8827A7EAB0}" type="slidenum">
              <a:rPr lang="nl-NL" smtClean="0"/>
              <a:pPr algn="l"/>
              <a:t>11</a:t>
            </a:fld>
            <a:r>
              <a:rPr lang="nl-NL"/>
              <a:t> </a:t>
            </a:r>
          </a:p>
        </p:txBody>
      </p:sp>
      <p:pic>
        <p:nvPicPr>
          <p:cNvPr id="7" name="Picture 6" descr="Diagram&#10;&#10;Description automatically generated">
            <a:extLst>
              <a:ext uri="{FF2B5EF4-FFF2-40B4-BE49-F238E27FC236}">
                <a16:creationId xmlns:a16="http://schemas.microsoft.com/office/drawing/2014/main" id="{7DAF7221-E848-4B55-AD8D-1F8F82586545}"/>
              </a:ext>
            </a:extLst>
          </p:cNvPr>
          <p:cNvPicPr>
            <a:picLocks noChangeAspect="1"/>
          </p:cNvPicPr>
          <p:nvPr/>
        </p:nvPicPr>
        <p:blipFill>
          <a:blip r:embed="rId2"/>
          <a:stretch>
            <a:fillRect/>
          </a:stretch>
        </p:blipFill>
        <p:spPr>
          <a:xfrm>
            <a:off x="1941733" y="1474834"/>
            <a:ext cx="5237156" cy="4716000"/>
          </a:xfrm>
          <a:prstGeom prst="rect">
            <a:avLst/>
          </a:prstGeom>
        </p:spPr>
      </p:pic>
      <p:sp>
        <p:nvSpPr>
          <p:cNvPr id="8" name="TextBox 7">
            <a:extLst>
              <a:ext uri="{FF2B5EF4-FFF2-40B4-BE49-F238E27FC236}">
                <a16:creationId xmlns:a16="http://schemas.microsoft.com/office/drawing/2014/main" id="{803A550B-CCAC-4023-AEFD-8F43B01678AF}"/>
              </a:ext>
            </a:extLst>
          </p:cNvPr>
          <p:cNvSpPr txBox="1"/>
          <p:nvPr/>
        </p:nvSpPr>
        <p:spPr>
          <a:xfrm>
            <a:off x="8023559" y="2228227"/>
            <a:ext cx="2767263" cy="2735179"/>
          </a:xfrm>
          <a:prstGeom prst="rect">
            <a:avLst/>
          </a:prstGeom>
          <a:noFill/>
          <a:effectLst>
            <a:outerShdw blurRad="254000" dist="127000" dir="2700000" algn="ctr" rotWithShape="0">
              <a:schemeClr val="tx1">
                <a:alpha val="5000"/>
              </a:schemeClr>
            </a:outerShdw>
          </a:effectLst>
        </p:spPr>
        <p:txBody>
          <a:bodyPr wrap="square" lIns="180000" tIns="180000" rIns="180000" bIns="180000" rtlCol="0">
            <a:noAutofit/>
          </a:bodyPr>
          <a:lstStyle/>
          <a:p>
            <a:r>
              <a:rPr lang="en-US"/>
              <a:t>“Research data management concerns the </a:t>
            </a:r>
            <a:r>
              <a:rPr lang="en-US" err="1"/>
              <a:t>organisation</a:t>
            </a:r>
            <a:r>
              <a:rPr lang="en-US"/>
              <a:t> of data, from its entry to the research cycle through to the dissemination and archiving of valuable results.”</a:t>
            </a:r>
          </a:p>
          <a:p>
            <a:pPr algn="r"/>
            <a:r>
              <a:rPr lang="en-US"/>
              <a:t>(</a:t>
            </a:r>
            <a:r>
              <a:rPr lang="en-US">
                <a:hlinkClick r:id="rId3"/>
              </a:rPr>
              <a:t>Digital Curation Centre</a:t>
            </a:r>
            <a:r>
              <a:rPr lang="en-US"/>
              <a:t>)</a:t>
            </a:r>
          </a:p>
          <a:p>
            <a:pPr algn="l"/>
            <a:endParaRPr lang="nl-NL">
              <a:solidFill>
                <a:srgbClr val="005CA9"/>
              </a:solidFill>
            </a:endParaRPr>
          </a:p>
        </p:txBody>
      </p:sp>
    </p:spTree>
    <p:extLst>
      <p:ext uri="{BB962C8B-B14F-4D97-AF65-F5344CB8AC3E}">
        <p14:creationId xmlns:p14="http://schemas.microsoft.com/office/powerpoint/2010/main" val="26650979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5CA-CC57-47FF-B747-40C8B76C5954}"/>
              </a:ext>
            </a:extLst>
          </p:cNvPr>
          <p:cNvSpPr>
            <a:spLocks noGrp="1"/>
          </p:cNvSpPr>
          <p:nvPr>
            <p:ph type="title"/>
          </p:nvPr>
        </p:nvSpPr>
        <p:spPr>
          <a:xfrm>
            <a:off x="450850" y="451166"/>
            <a:ext cx="5974973" cy="782467"/>
          </a:xfrm>
        </p:spPr>
        <p:txBody>
          <a:bodyPr/>
          <a:lstStyle/>
          <a:p>
            <a:r>
              <a:rPr lang="en-US" dirty="0"/>
              <a:t>Support at national and international level</a:t>
            </a:r>
            <a:endParaRPr lang="nl-NL" dirty="0"/>
          </a:p>
        </p:txBody>
      </p:sp>
      <p:sp>
        <p:nvSpPr>
          <p:cNvPr id="3" name="Text Placeholder 2">
            <a:extLst>
              <a:ext uri="{FF2B5EF4-FFF2-40B4-BE49-F238E27FC236}">
                <a16:creationId xmlns:a16="http://schemas.microsoft.com/office/drawing/2014/main" id="{B624B14B-62F8-4E14-BE93-76B5EECE07D7}"/>
              </a:ext>
            </a:extLst>
          </p:cNvPr>
          <p:cNvSpPr>
            <a:spLocks noGrp="1"/>
          </p:cNvSpPr>
          <p:nvPr>
            <p:ph type="body" sz="quarter" idx="13"/>
          </p:nvPr>
        </p:nvSpPr>
        <p:spPr/>
        <p:txBody>
          <a:bodyPr/>
          <a:lstStyle/>
          <a:p>
            <a:pPr lvl="1"/>
            <a:r>
              <a:rPr lang="en-US" dirty="0"/>
              <a:t>Infrastructures and repositories:</a:t>
            </a:r>
          </a:p>
          <a:p>
            <a:pPr lvl="2"/>
            <a:r>
              <a:rPr lang="en-US" dirty="0">
                <a:hlinkClick r:id="rId3"/>
              </a:rPr>
              <a:t>CESSDA</a:t>
            </a:r>
            <a:r>
              <a:rPr lang="en-US" dirty="0"/>
              <a:t> (Consortium of European Social Science Data Archives)</a:t>
            </a:r>
          </a:p>
          <a:p>
            <a:pPr lvl="2"/>
            <a:r>
              <a:rPr lang="en-US" dirty="0">
                <a:sym typeface="Wingdings" panose="05000000000000000000" pitchFamily="2" charset="2"/>
                <a:hlinkClick r:id="rId4"/>
              </a:rPr>
              <a:t>ODISSEI</a:t>
            </a:r>
            <a:r>
              <a:rPr lang="en-US" dirty="0">
                <a:sym typeface="Wingdings" panose="05000000000000000000" pitchFamily="2" charset="2"/>
              </a:rPr>
              <a:t> (Open Data Infrastructure for Social Science and </a:t>
            </a:r>
            <a:r>
              <a:rPr lang="en-US" dirty="0" err="1">
                <a:sym typeface="Wingdings" panose="05000000000000000000" pitchFamily="2" charset="2"/>
              </a:rPr>
              <a:t>Econonomic</a:t>
            </a:r>
            <a:r>
              <a:rPr lang="en-US" dirty="0">
                <a:sym typeface="Wingdings" panose="05000000000000000000" pitchFamily="2" charset="2"/>
              </a:rPr>
              <a:t> Innovations)</a:t>
            </a:r>
          </a:p>
          <a:p>
            <a:pPr lvl="2"/>
            <a:endParaRPr lang="en-US" dirty="0">
              <a:sym typeface="Wingdings" panose="05000000000000000000" pitchFamily="2" charset="2"/>
            </a:endParaRPr>
          </a:p>
          <a:p>
            <a:pPr lvl="1"/>
            <a:r>
              <a:rPr lang="en-US" dirty="0">
                <a:sym typeface="Wingdings" panose="05000000000000000000" pitchFamily="2" charset="2"/>
              </a:rPr>
              <a:t>Resources:</a:t>
            </a:r>
          </a:p>
          <a:p>
            <a:pPr lvl="2"/>
            <a:r>
              <a:rPr lang="en-US" dirty="0"/>
              <a:t>Basic steps for </a:t>
            </a:r>
            <a:r>
              <a:rPr lang="en-US" dirty="0">
                <a:hlinkClick r:id="rId5"/>
              </a:rPr>
              <a:t>pseudonymization</a:t>
            </a:r>
            <a:endParaRPr lang="en-US" dirty="0"/>
          </a:p>
          <a:p>
            <a:pPr lvl="2"/>
            <a:r>
              <a:rPr lang="en-US" dirty="0"/>
              <a:t>Reference card for </a:t>
            </a:r>
            <a:r>
              <a:rPr lang="en-US" dirty="0">
                <a:hlinkClick r:id="rId6"/>
              </a:rPr>
              <a:t>anonymization</a:t>
            </a:r>
            <a:endParaRPr lang="en-US" dirty="0"/>
          </a:p>
          <a:p>
            <a:pPr lvl="2"/>
            <a:r>
              <a:rPr lang="en-US" dirty="0"/>
              <a:t>Practical guidelines for the entire data life cycle: </a:t>
            </a:r>
            <a:r>
              <a:rPr lang="en-US" dirty="0">
                <a:hlinkClick r:id="rId7"/>
              </a:rPr>
              <a:t>CESSDA Data Management Expert Guide</a:t>
            </a:r>
            <a:endParaRPr lang="en-US" dirty="0"/>
          </a:p>
          <a:p>
            <a:pPr lvl="2"/>
            <a:r>
              <a:rPr lang="en-US" dirty="0"/>
              <a:t>File formats:</a:t>
            </a:r>
          </a:p>
          <a:p>
            <a:pPr lvl="3"/>
            <a:r>
              <a:rPr lang="en-US" dirty="0"/>
              <a:t>DANS: </a:t>
            </a:r>
            <a:r>
              <a:rPr lang="en-US" dirty="0">
                <a:hlinkClick r:id="rId8"/>
              </a:rPr>
              <a:t>preferred formats</a:t>
            </a:r>
            <a:endParaRPr lang="en-US" dirty="0"/>
          </a:p>
          <a:p>
            <a:pPr lvl="3"/>
            <a:r>
              <a:rPr lang="en-US" dirty="0"/>
              <a:t>UK Data Service: </a:t>
            </a:r>
            <a:r>
              <a:rPr lang="en-US" dirty="0">
                <a:hlinkClick r:id="rId9"/>
              </a:rPr>
              <a:t>recommended formats</a:t>
            </a:r>
            <a:endParaRPr lang="en-US" dirty="0"/>
          </a:p>
          <a:p>
            <a:pPr lvl="2"/>
            <a:endParaRPr lang="en-US" dirty="0"/>
          </a:p>
          <a:p>
            <a:endParaRPr lang="nl-NL" dirty="0"/>
          </a:p>
        </p:txBody>
      </p:sp>
      <p:sp>
        <p:nvSpPr>
          <p:cNvPr id="4" name="Slide Number Placeholder 3">
            <a:extLst>
              <a:ext uri="{FF2B5EF4-FFF2-40B4-BE49-F238E27FC236}">
                <a16:creationId xmlns:a16="http://schemas.microsoft.com/office/drawing/2014/main" id="{B381437E-E59E-4E63-9361-AA87CDCCEA48}"/>
              </a:ext>
            </a:extLst>
          </p:cNvPr>
          <p:cNvSpPr>
            <a:spLocks noGrp="1"/>
          </p:cNvSpPr>
          <p:nvPr>
            <p:ph type="sldNum" sz="quarter" idx="15"/>
          </p:nvPr>
        </p:nvSpPr>
        <p:spPr/>
        <p:txBody>
          <a:bodyPr/>
          <a:lstStyle/>
          <a:p>
            <a:pPr algn="l"/>
            <a:fld id="{840C1E0B-154D-844F-9C3C-CB8827A7EAB0}" type="slidenum">
              <a:rPr lang="nl-NL" smtClean="0"/>
              <a:pPr algn="l"/>
              <a:t>110</a:t>
            </a:fld>
            <a:r>
              <a:rPr lang="nl-NL"/>
              <a:t> </a:t>
            </a:r>
            <a:endParaRPr lang="nl-NL" dirty="0"/>
          </a:p>
        </p:txBody>
      </p:sp>
    </p:spTree>
    <p:extLst>
      <p:ext uri="{BB962C8B-B14F-4D97-AF65-F5344CB8AC3E}">
        <p14:creationId xmlns:p14="http://schemas.microsoft.com/office/powerpoint/2010/main" val="6822738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5CA-CC57-47FF-B747-40C8B76C5954}"/>
              </a:ext>
            </a:extLst>
          </p:cNvPr>
          <p:cNvSpPr>
            <a:spLocks noGrp="1"/>
          </p:cNvSpPr>
          <p:nvPr>
            <p:ph type="title"/>
          </p:nvPr>
        </p:nvSpPr>
        <p:spPr>
          <a:xfrm>
            <a:off x="450850" y="451166"/>
            <a:ext cx="5974973" cy="782467"/>
          </a:xfrm>
        </p:spPr>
        <p:txBody>
          <a:bodyPr/>
          <a:lstStyle/>
          <a:p>
            <a:r>
              <a:rPr lang="en-US" dirty="0"/>
              <a:t>Support at national and international level</a:t>
            </a:r>
            <a:endParaRPr lang="nl-NL" dirty="0"/>
          </a:p>
        </p:txBody>
      </p:sp>
      <p:sp>
        <p:nvSpPr>
          <p:cNvPr id="3" name="Text Placeholder 2">
            <a:extLst>
              <a:ext uri="{FF2B5EF4-FFF2-40B4-BE49-F238E27FC236}">
                <a16:creationId xmlns:a16="http://schemas.microsoft.com/office/drawing/2014/main" id="{B624B14B-62F8-4E14-BE93-76B5EECE07D7}"/>
              </a:ext>
            </a:extLst>
          </p:cNvPr>
          <p:cNvSpPr>
            <a:spLocks noGrp="1"/>
          </p:cNvSpPr>
          <p:nvPr>
            <p:ph type="body" sz="quarter" idx="13"/>
          </p:nvPr>
        </p:nvSpPr>
        <p:spPr/>
        <p:txBody>
          <a:bodyPr/>
          <a:lstStyle/>
          <a:p>
            <a:pPr lvl="1"/>
            <a:r>
              <a:rPr lang="en-US" dirty="0">
                <a:sym typeface="Wingdings" panose="05000000000000000000" pitchFamily="2" charset="2"/>
              </a:rPr>
              <a:t>Resources:</a:t>
            </a:r>
          </a:p>
          <a:p>
            <a:pPr lvl="2"/>
            <a:r>
              <a:rPr lang="en-US" dirty="0"/>
              <a:t>Practical guidelines for the entire data life cycle: </a:t>
            </a:r>
            <a:r>
              <a:rPr lang="en-US" dirty="0">
                <a:hlinkClick r:id="rId3"/>
              </a:rPr>
              <a:t>CESSDA Data Management Expert Guide</a:t>
            </a:r>
            <a:endParaRPr lang="en-US" dirty="0"/>
          </a:p>
          <a:p>
            <a:pPr lvl="2"/>
            <a:r>
              <a:rPr lang="en-US" dirty="0"/>
              <a:t>File formats:</a:t>
            </a:r>
          </a:p>
          <a:p>
            <a:pPr lvl="3"/>
            <a:r>
              <a:rPr lang="en-US" dirty="0"/>
              <a:t>DANS: </a:t>
            </a:r>
            <a:r>
              <a:rPr lang="en-US" dirty="0">
                <a:hlinkClick r:id="rId4"/>
              </a:rPr>
              <a:t>preferred formats</a:t>
            </a:r>
            <a:endParaRPr lang="en-US" dirty="0"/>
          </a:p>
          <a:p>
            <a:pPr lvl="3"/>
            <a:r>
              <a:rPr lang="en-US" dirty="0"/>
              <a:t>UK Data Service: </a:t>
            </a:r>
            <a:r>
              <a:rPr lang="en-US" dirty="0">
                <a:hlinkClick r:id="rId5"/>
              </a:rPr>
              <a:t>recommended formats</a:t>
            </a:r>
            <a:endParaRPr lang="en-US" dirty="0"/>
          </a:p>
          <a:p>
            <a:pPr lvl="2"/>
            <a:endParaRPr lang="en-US" dirty="0"/>
          </a:p>
          <a:p>
            <a:endParaRPr lang="nl-NL" dirty="0"/>
          </a:p>
        </p:txBody>
      </p:sp>
      <p:sp>
        <p:nvSpPr>
          <p:cNvPr id="4" name="Slide Number Placeholder 3">
            <a:extLst>
              <a:ext uri="{FF2B5EF4-FFF2-40B4-BE49-F238E27FC236}">
                <a16:creationId xmlns:a16="http://schemas.microsoft.com/office/drawing/2014/main" id="{B381437E-E59E-4E63-9361-AA87CDCCEA48}"/>
              </a:ext>
            </a:extLst>
          </p:cNvPr>
          <p:cNvSpPr>
            <a:spLocks noGrp="1"/>
          </p:cNvSpPr>
          <p:nvPr>
            <p:ph type="sldNum" sz="quarter" idx="15"/>
          </p:nvPr>
        </p:nvSpPr>
        <p:spPr/>
        <p:txBody>
          <a:bodyPr/>
          <a:lstStyle/>
          <a:p>
            <a:pPr algn="l"/>
            <a:fld id="{840C1E0B-154D-844F-9C3C-CB8827A7EAB0}" type="slidenum">
              <a:rPr lang="nl-NL" smtClean="0"/>
              <a:pPr algn="l"/>
              <a:t>111</a:t>
            </a:fld>
            <a:r>
              <a:rPr lang="nl-NL"/>
              <a:t> </a:t>
            </a:r>
            <a:endParaRPr lang="nl-NL" dirty="0"/>
          </a:p>
        </p:txBody>
      </p:sp>
    </p:spTree>
    <p:extLst>
      <p:ext uri="{BB962C8B-B14F-4D97-AF65-F5344CB8AC3E}">
        <p14:creationId xmlns:p14="http://schemas.microsoft.com/office/powerpoint/2010/main" val="1994604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4BBA-150D-4BAA-AF82-5B061D757289}"/>
              </a:ext>
            </a:extLst>
          </p:cNvPr>
          <p:cNvSpPr>
            <a:spLocks noGrp="1"/>
          </p:cNvSpPr>
          <p:nvPr>
            <p:ph type="title"/>
          </p:nvPr>
        </p:nvSpPr>
        <p:spPr>
          <a:xfrm>
            <a:off x="450850" y="451166"/>
            <a:ext cx="3344317" cy="782467"/>
          </a:xfrm>
        </p:spPr>
        <p:txBody>
          <a:bodyPr/>
          <a:lstStyle/>
          <a:p>
            <a:r>
              <a:rPr lang="en-US" dirty="0"/>
              <a:t>Training opportunities</a:t>
            </a:r>
            <a:endParaRPr lang="nl-NL" dirty="0"/>
          </a:p>
        </p:txBody>
      </p:sp>
      <p:sp>
        <p:nvSpPr>
          <p:cNvPr id="3" name="Text Placeholder 2">
            <a:extLst>
              <a:ext uri="{FF2B5EF4-FFF2-40B4-BE49-F238E27FC236}">
                <a16:creationId xmlns:a16="http://schemas.microsoft.com/office/drawing/2014/main" id="{587CC653-2D9D-46A4-BE85-8F7ED086257A}"/>
              </a:ext>
            </a:extLst>
          </p:cNvPr>
          <p:cNvSpPr>
            <a:spLocks noGrp="1"/>
          </p:cNvSpPr>
          <p:nvPr>
            <p:ph type="body" sz="quarter" idx="13"/>
          </p:nvPr>
        </p:nvSpPr>
        <p:spPr/>
        <p:txBody>
          <a:bodyPr/>
          <a:lstStyle/>
          <a:p>
            <a:pPr lvl="2"/>
            <a:r>
              <a:rPr lang="en-US" dirty="0"/>
              <a:t>June 23, 14.00-16.00 (online): </a:t>
            </a:r>
            <a:r>
              <a:rPr lang="en-US" dirty="0">
                <a:hlinkClick r:id="rId2"/>
              </a:rPr>
              <a:t>Getting started with OSF</a:t>
            </a:r>
            <a:endParaRPr lang="en-US" dirty="0"/>
          </a:p>
          <a:p>
            <a:pPr lvl="2"/>
            <a:r>
              <a:rPr lang="nl-NL" dirty="0">
                <a:hlinkClick r:id="rId3"/>
              </a:rPr>
              <a:t>Workshops </a:t>
            </a:r>
            <a:r>
              <a:rPr lang="nl-NL" dirty="0" err="1">
                <a:hlinkClick r:id="rId3"/>
              </a:rPr>
              <a:t>from</a:t>
            </a:r>
            <a:r>
              <a:rPr lang="nl-NL" dirty="0">
                <a:hlinkClick r:id="rId3"/>
              </a:rPr>
              <a:t> </a:t>
            </a:r>
            <a:r>
              <a:rPr lang="nl-NL" dirty="0" err="1">
                <a:hlinkClick r:id="rId3"/>
              </a:rPr>
              <a:t>the</a:t>
            </a:r>
            <a:r>
              <a:rPr lang="nl-NL" dirty="0">
                <a:hlinkClick r:id="rId3"/>
              </a:rPr>
              <a:t> Netherlands </a:t>
            </a:r>
            <a:r>
              <a:rPr lang="nl-NL" dirty="0" err="1">
                <a:hlinkClick r:id="rId3"/>
              </a:rPr>
              <a:t>eScience</a:t>
            </a:r>
            <a:r>
              <a:rPr lang="nl-NL" dirty="0">
                <a:hlinkClick r:id="rId3"/>
              </a:rPr>
              <a:t> Center</a:t>
            </a:r>
            <a:r>
              <a:rPr lang="nl-NL" dirty="0"/>
              <a:t> </a:t>
            </a:r>
            <a:r>
              <a:rPr lang="nl-NL" dirty="0" err="1"/>
              <a:t>covering</a:t>
            </a:r>
            <a:r>
              <a:rPr lang="nl-NL" dirty="0"/>
              <a:t> </a:t>
            </a:r>
            <a:r>
              <a:rPr lang="nl-NL" dirty="0" err="1"/>
              <a:t>the</a:t>
            </a:r>
            <a:r>
              <a:rPr lang="nl-NL" dirty="0"/>
              <a:t> </a:t>
            </a:r>
            <a:r>
              <a:rPr lang="en-US" dirty="0"/>
              <a:t>essentials of version control, online collaboration, reproducible code and good programming practices</a:t>
            </a:r>
          </a:p>
          <a:p>
            <a:pPr lvl="2"/>
            <a:r>
              <a:rPr lang="en-US" dirty="0"/>
              <a:t>June 27, 28, 30 and July 1 (online): </a:t>
            </a:r>
            <a:r>
              <a:rPr lang="en-US" dirty="0">
                <a:hlinkClick r:id="rId4"/>
              </a:rPr>
              <a:t>Data Carpentry for Social Sciences</a:t>
            </a:r>
            <a:r>
              <a:rPr lang="en-US" dirty="0"/>
              <a:t> (update 21-6-2022: waiting list)</a:t>
            </a:r>
          </a:p>
          <a:p>
            <a:pPr lvl="2"/>
            <a:r>
              <a:rPr lang="en-US" dirty="0"/>
              <a:t>July 5-8 (online): </a:t>
            </a:r>
            <a:r>
              <a:rPr lang="en-US" dirty="0">
                <a:hlinkClick r:id="rId5"/>
              </a:rPr>
              <a:t>Software Carpentries (R)</a:t>
            </a:r>
            <a:endParaRPr lang="en-US" dirty="0"/>
          </a:p>
        </p:txBody>
      </p:sp>
      <p:sp>
        <p:nvSpPr>
          <p:cNvPr id="4" name="Slide Number Placeholder 3">
            <a:extLst>
              <a:ext uri="{FF2B5EF4-FFF2-40B4-BE49-F238E27FC236}">
                <a16:creationId xmlns:a16="http://schemas.microsoft.com/office/drawing/2014/main" id="{4EFC2F8E-DCF7-455B-967E-9851E6E3CAC3}"/>
              </a:ext>
            </a:extLst>
          </p:cNvPr>
          <p:cNvSpPr>
            <a:spLocks noGrp="1"/>
          </p:cNvSpPr>
          <p:nvPr>
            <p:ph type="sldNum" sz="quarter" idx="15"/>
          </p:nvPr>
        </p:nvSpPr>
        <p:spPr/>
        <p:txBody>
          <a:bodyPr/>
          <a:lstStyle/>
          <a:p>
            <a:pPr algn="l"/>
            <a:fld id="{840C1E0B-154D-844F-9C3C-CB8827A7EAB0}" type="slidenum">
              <a:rPr lang="nl-NL" smtClean="0"/>
              <a:pPr algn="l"/>
              <a:t>112</a:t>
            </a:fld>
            <a:r>
              <a:rPr lang="nl-NL"/>
              <a:t> </a:t>
            </a:r>
            <a:endParaRPr lang="nl-NL" dirty="0"/>
          </a:p>
        </p:txBody>
      </p:sp>
    </p:spTree>
    <p:extLst>
      <p:ext uri="{BB962C8B-B14F-4D97-AF65-F5344CB8AC3E}">
        <p14:creationId xmlns:p14="http://schemas.microsoft.com/office/powerpoint/2010/main" val="340131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4531-D77A-473D-BA42-B44A48558C01}"/>
              </a:ext>
            </a:extLst>
          </p:cNvPr>
          <p:cNvSpPr>
            <a:spLocks noGrp="1"/>
          </p:cNvSpPr>
          <p:nvPr>
            <p:ph type="title"/>
          </p:nvPr>
        </p:nvSpPr>
        <p:spPr>
          <a:xfrm>
            <a:off x="442841" y="447567"/>
            <a:ext cx="3736433" cy="782467"/>
          </a:xfrm>
        </p:spPr>
        <p:txBody>
          <a:bodyPr/>
          <a:lstStyle/>
          <a:p>
            <a:r>
              <a:rPr lang="en-US"/>
              <a:t>Why is RDM important?</a:t>
            </a:r>
            <a:endParaRPr lang="nl-NL"/>
          </a:p>
        </p:txBody>
      </p:sp>
      <p:sp>
        <p:nvSpPr>
          <p:cNvPr id="5" name="Slide Number Placeholder 4">
            <a:extLst>
              <a:ext uri="{FF2B5EF4-FFF2-40B4-BE49-F238E27FC236}">
                <a16:creationId xmlns:a16="http://schemas.microsoft.com/office/drawing/2014/main" id="{C6130E7F-F2B8-4DC8-9100-718DF8D5AC36}"/>
              </a:ext>
            </a:extLst>
          </p:cNvPr>
          <p:cNvSpPr>
            <a:spLocks noGrp="1"/>
          </p:cNvSpPr>
          <p:nvPr>
            <p:ph type="sldNum" sz="quarter" idx="16"/>
          </p:nvPr>
        </p:nvSpPr>
        <p:spPr/>
        <p:txBody>
          <a:bodyPr/>
          <a:lstStyle/>
          <a:p>
            <a:pPr algn="l"/>
            <a:fld id="{840C1E0B-154D-844F-9C3C-CB8827A7EAB0}" type="slidenum">
              <a:rPr lang="nl-NL" smtClean="0"/>
              <a:pPr algn="l"/>
              <a:t>12</a:t>
            </a:fld>
            <a:r>
              <a:rPr lang="nl-NL"/>
              <a:t> </a:t>
            </a:r>
          </a:p>
        </p:txBody>
      </p:sp>
      <p:sp>
        <p:nvSpPr>
          <p:cNvPr id="6" name="Oval 5">
            <a:extLst>
              <a:ext uri="{FF2B5EF4-FFF2-40B4-BE49-F238E27FC236}">
                <a16:creationId xmlns:a16="http://schemas.microsoft.com/office/drawing/2014/main" id="{29B86DAD-E61F-4939-8401-1C0BD8748E41}"/>
              </a:ext>
            </a:extLst>
          </p:cNvPr>
          <p:cNvSpPr/>
          <p:nvPr/>
        </p:nvSpPr>
        <p:spPr>
          <a:xfrm>
            <a:off x="6407968" y="2529000"/>
            <a:ext cx="1800000" cy="180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solidFill>
                  <a:schemeClr val="bg2"/>
                </a:solidFill>
              </a:rPr>
              <a:t>RDM benefits</a:t>
            </a:r>
            <a:endParaRPr lang="nl-NL" sz="1800">
              <a:solidFill>
                <a:schemeClr val="bg2"/>
              </a:solidFill>
            </a:endParaRPr>
          </a:p>
        </p:txBody>
      </p:sp>
      <p:pic>
        <p:nvPicPr>
          <p:cNvPr id="13" name="Graphic 12" descr="Scientist female with solid fill">
            <a:extLst>
              <a:ext uri="{FF2B5EF4-FFF2-40B4-BE49-F238E27FC236}">
                <a16:creationId xmlns:a16="http://schemas.microsoft.com/office/drawing/2014/main" id="{FCCD13D6-98EB-4DED-AE20-DF8F104A1E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6397" y="2529000"/>
            <a:ext cx="1800000" cy="1800000"/>
          </a:xfrm>
          <a:prstGeom prst="rect">
            <a:avLst/>
          </a:prstGeom>
        </p:spPr>
      </p:pic>
    </p:spTree>
    <p:extLst>
      <p:ext uri="{BB962C8B-B14F-4D97-AF65-F5344CB8AC3E}">
        <p14:creationId xmlns:p14="http://schemas.microsoft.com/office/powerpoint/2010/main" val="108979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626C-20B1-4DC6-8965-5ADF5C5638C0}"/>
              </a:ext>
            </a:extLst>
          </p:cNvPr>
          <p:cNvSpPr>
            <a:spLocks noGrp="1"/>
          </p:cNvSpPr>
          <p:nvPr>
            <p:ph type="title"/>
          </p:nvPr>
        </p:nvSpPr>
        <p:spPr>
          <a:xfrm>
            <a:off x="442841" y="447567"/>
            <a:ext cx="2850408" cy="782467"/>
          </a:xfrm>
        </p:spPr>
        <p:txBody>
          <a:bodyPr/>
          <a:lstStyle/>
          <a:p>
            <a:r>
              <a:rPr lang="en-US"/>
              <a:t>Prevent data loss</a:t>
            </a:r>
            <a:endParaRPr lang="nl-NL"/>
          </a:p>
        </p:txBody>
      </p:sp>
      <p:sp>
        <p:nvSpPr>
          <p:cNvPr id="5" name="Slide Number Placeholder 4">
            <a:extLst>
              <a:ext uri="{FF2B5EF4-FFF2-40B4-BE49-F238E27FC236}">
                <a16:creationId xmlns:a16="http://schemas.microsoft.com/office/drawing/2014/main" id="{1D484E70-D166-4226-AC6B-38F5AFC4155F}"/>
              </a:ext>
            </a:extLst>
          </p:cNvPr>
          <p:cNvSpPr>
            <a:spLocks noGrp="1"/>
          </p:cNvSpPr>
          <p:nvPr>
            <p:ph type="sldNum" sz="quarter" idx="16"/>
          </p:nvPr>
        </p:nvSpPr>
        <p:spPr/>
        <p:txBody>
          <a:bodyPr/>
          <a:lstStyle/>
          <a:p>
            <a:pPr algn="l"/>
            <a:fld id="{840C1E0B-154D-844F-9C3C-CB8827A7EAB0}" type="slidenum">
              <a:rPr lang="nl-NL" smtClean="0"/>
              <a:pPr algn="l"/>
              <a:t>13</a:t>
            </a:fld>
            <a:r>
              <a:rPr lang="nl-NL"/>
              <a:t> </a:t>
            </a:r>
          </a:p>
        </p:txBody>
      </p:sp>
      <p:sp>
        <p:nvSpPr>
          <p:cNvPr id="6" name="TextBox 5">
            <a:extLst>
              <a:ext uri="{FF2B5EF4-FFF2-40B4-BE49-F238E27FC236}">
                <a16:creationId xmlns:a16="http://schemas.microsoft.com/office/drawing/2014/main" id="{2747C712-00A2-4B51-9F0D-976317FB60A2}"/>
              </a:ext>
            </a:extLst>
          </p:cNvPr>
          <p:cNvSpPr txBox="1"/>
          <p:nvPr/>
        </p:nvSpPr>
        <p:spPr>
          <a:xfrm>
            <a:off x="2114550" y="1666874"/>
            <a:ext cx="5023368" cy="4291125"/>
          </a:xfrm>
          <a:prstGeom prst="rect">
            <a:avLst/>
          </a:prstGeom>
          <a:noFill/>
          <a:effectLst>
            <a:outerShdw blurRad="254000" dist="127000" dir="2700000" algn="ctr" rotWithShape="0">
              <a:schemeClr val="tx1">
                <a:alpha val="5000"/>
              </a:schemeClr>
            </a:outerShdw>
          </a:effectLst>
        </p:spPr>
        <p:txBody>
          <a:bodyPr wrap="square" lIns="360000" tIns="360000" rIns="360000" bIns="360000" rtlCol="0" anchor="t">
            <a:noAutofit/>
          </a:bodyPr>
          <a:lstStyle/>
          <a:p>
            <a:r>
              <a:rPr lang="en-US" sz="2400" dirty="0"/>
              <a:t>Japanese university loses 77TB of research data following a </a:t>
            </a:r>
            <a:r>
              <a:rPr lang="en-US" sz="2400" dirty="0">
                <a:hlinkClick r:id="rId2"/>
              </a:rPr>
              <a:t>buggy software update</a:t>
            </a:r>
            <a:endParaRPr lang="en-US" sz="2400" dirty="0"/>
          </a:p>
          <a:p>
            <a:endParaRPr lang="en-US" sz="2400" dirty="0"/>
          </a:p>
          <a:p>
            <a:endParaRPr lang="en-US" sz="2400" dirty="0"/>
          </a:p>
          <a:p>
            <a:endParaRPr lang="en-US" sz="2400" dirty="0"/>
          </a:p>
          <a:p>
            <a:r>
              <a:rPr lang="en-US" sz="2400" dirty="0"/>
              <a:t>VU student loses all his data because he was banned from his </a:t>
            </a:r>
            <a:r>
              <a:rPr lang="en-US" sz="2400" dirty="0">
                <a:hlinkClick r:id="rId3"/>
              </a:rPr>
              <a:t>Google account</a:t>
            </a:r>
            <a:endParaRPr lang="en-US" sz="2400" dirty="0">
              <a:cs typeface="Calibri"/>
            </a:endParaRPr>
          </a:p>
          <a:p>
            <a:pPr algn="l"/>
            <a:endParaRPr lang="nl-NL" sz="2400" dirty="0">
              <a:solidFill>
                <a:srgbClr val="005CA9"/>
              </a:solidFill>
            </a:endParaRPr>
          </a:p>
          <a:p>
            <a:pPr algn="l"/>
            <a:endParaRPr lang="nl-NL" sz="2400" dirty="0">
              <a:solidFill>
                <a:srgbClr val="005CA9"/>
              </a:solidFill>
            </a:endParaRPr>
          </a:p>
        </p:txBody>
      </p:sp>
      <p:pic>
        <p:nvPicPr>
          <p:cNvPr id="4" name="Picture 3" descr="A person standing in a hallway&#10;&#10;Description automatically generated with medium confidence">
            <a:extLst>
              <a:ext uri="{FF2B5EF4-FFF2-40B4-BE49-F238E27FC236}">
                <a16:creationId xmlns:a16="http://schemas.microsoft.com/office/drawing/2014/main" id="{46CB1744-5529-4384-8745-7A1106FFBC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1881" y="3812436"/>
            <a:ext cx="2335025" cy="2520000"/>
          </a:xfrm>
          <a:prstGeom prst="rect">
            <a:avLst/>
          </a:prstGeom>
        </p:spPr>
      </p:pic>
      <p:pic>
        <p:nvPicPr>
          <p:cNvPr id="8" name="Picture 7" descr="Graphical user interface, application&#10;&#10;Description automatically generated with medium confidence">
            <a:extLst>
              <a:ext uri="{FF2B5EF4-FFF2-40B4-BE49-F238E27FC236}">
                <a16:creationId xmlns:a16="http://schemas.microsoft.com/office/drawing/2014/main" id="{03ACF3F6-2CF4-4AD7-8795-47283F7FB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11881" y="705800"/>
            <a:ext cx="2746065" cy="2520000"/>
          </a:xfrm>
          <a:prstGeom prst="rect">
            <a:avLst/>
          </a:prstGeom>
        </p:spPr>
      </p:pic>
    </p:spTree>
    <p:extLst>
      <p:ext uri="{BB962C8B-B14F-4D97-AF65-F5344CB8AC3E}">
        <p14:creationId xmlns:p14="http://schemas.microsoft.com/office/powerpoint/2010/main" val="3732327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4531-D77A-473D-BA42-B44A48558C01}"/>
              </a:ext>
            </a:extLst>
          </p:cNvPr>
          <p:cNvSpPr>
            <a:spLocks noGrp="1"/>
          </p:cNvSpPr>
          <p:nvPr>
            <p:ph type="title"/>
          </p:nvPr>
        </p:nvSpPr>
        <p:spPr>
          <a:xfrm>
            <a:off x="442841" y="447567"/>
            <a:ext cx="3736433" cy="782467"/>
          </a:xfrm>
        </p:spPr>
        <p:txBody>
          <a:bodyPr/>
          <a:lstStyle/>
          <a:p>
            <a:r>
              <a:rPr lang="en-US"/>
              <a:t>Why is RDM important?</a:t>
            </a:r>
            <a:endParaRPr lang="nl-NL"/>
          </a:p>
        </p:txBody>
      </p:sp>
      <p:sp>
        <p:nvSpPr>
          <p:cNvPr id="5" name="Slide Number Placeholder 4">
            <a:extLst>
              <a:ext uri="{FF2B5EF4-FFF2-40B4-BE49-F238E27FC236}">
                <a16:creationId xmlns:a16="http://schemas.microsoft.com/office/drawing/2014/main" id="{C6130E7F-F2B8-4DC8-9100-718DF8D5AC36}"/>
              </a:ext>
            </a:extLst>
          </p:cNvPr>
          <p:cNvSpPr>
            <a:spLocks noGrp="1"/>
          </p:cNvSpPr>
          <p:nvPr>
            <p:ph type="sldNum" sz="quarter" idx="16"/>
          </p:nvPr>
        </p:nvSpPr>
        <p:spPr/>
        <p:txBody>
          <a:bodyPr/>
          <a:lstStyle/>
          <a:p>
            <a:pPr algn="l"/>
            <a:fld id="{840C1E0B-154D-844F-9C3C-CB8827A7EAB0}" type="slidenum">
              <a:rPr lang="nl-NL" smtClean="0"/>
              <a:pPr algn="l"/>
              <a:t>14</a:t>
            </a:fld>
            <a:r>
              <a:rPr lang="nl-NL"/>
              <a:t> </a:t>
            </a:r>
          </a:p>
        </p:txBody>
      </p:sp>
      <p:sp>
        <p:nvSpPr>
          <p:cNvPr id="6" name="Oval 5">
            <a:extLst>
              <a:ext uri="{FF2B5EF4-FFF2-40B4-BE49-F238E27FC236}">
                <a16:creationId xmlns:a16="http://schemas.microsoft.com/office/drawing/2014/main" id="{29B86DAD-E61F-4939-8401-1C0BD8748E41}"/>
              </a:ext>
            </a:extLst>
          </p:cNvPr>
          <p:cNvSpPr/>
          <p:nvPr/>
        </p:nvSpPr>
        <p:spPr>
          <a:xfrm>
            <a:off x="6407968" y="2529000"/>
            <a:ext cx="1800000" cy="180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solidFill>
                  <a:schemeClr val="bg2"/>
                </a:solidFill>
              </a:rPr>
              <a:t>RDM benefits</a:t>
            </a:r>
            <a:endParaRPr lang="nl-NL" sz="1800">
              <a:solidFill>
                <a:schemeClr val="bg2"/>
              </a:solidFill>
            </a:endParaRPr>
          </a:p>
        </p:txBody>
      </p:sp>
      <p:pic>
        <p:nvPicPr>
          <p:cNvPr id="9" name="Graphic 8" descr="Confused person with solid fill">
            <a:extLst>
              <a:ext uri="{FF2B5EF4-FFF2-40B4-BE49-F238E27FC236}">
                <a16:creationId xmlns:a16="http://schemas.microsoft.com/office/drawing/2014/main" id="{AF06D0E9-4B92-4F45-B142-FCA9A32C18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968" y="281269"/>
            <a:ext cx="1800000" cy="1800000"/>
          </a:xfrm>
          <a:prstGeom prst="rect">
            <a:avLst/>
          </a:prstGeom>
        </p:spPr>
      </p:pic>
      <p:pic>
        <p:nvPicPr>
          <p:cNvPr id="11" name="Graphic 10" descr="Users with solid fill">
            <a:extLst>
              <a:ext uri="{FF2B5EF4-FFF2-40B4-BE49-F238E27FC236}">
                <a16:creationId xmlns:a16="http://schemas.microsoft.com/office/drawing/2014/main" id="{0EF5BFB1-B3FE-4BAD-BBDB-F6F6D0C181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9539" y="2529000"/>
            <a:ext cx="1800000" cy="1800000"/>
          </a:xfrm>
          <a:prstGeom prst="rect">
            <a:avLst/>
          </a:prstGeom>
        </p:spPr>
      </p:pic>
      <p:pic>
        <p:nvPicPr>
          <p:cNvPr id="13" name="Graphic 12" descr="Scientist female with solid fill">
            <a:extLst>
              <a:ext uri="{FF2B5EF4-FFF2-40B4-BE49-F238E27FC236}">
                <a16:creationId xmlns:a16="http://schemas.microsoft.com/office/drawing/2014/main" id="{FCCD13D6-98EB-4DED-AE20-DF8F104A1E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6397" y="2529000"/>
            <a:ext cx="1800000" cy="1800000"/>
          </a:xfrm>
          <a:prstGeom prst="rect">
            <a:avLst/>
          </a:prstGeom>
        </p:spPr>
      </p:pic>
      <p:grpSp>
        <p:nvGrpSpPr>
          <p:cNvPr id="18" name="Group 17">
            <a:extLst>
              <a:ext uri="{FF2B5EF4-FFF2-40B4-BE49-F238E27FC236}">
                <a16:creationId xmlns:a16="http://schemas.microsoft.com/office/drawing/2014/main" id="{802537D2-13A1-4E33-94C2-02E528170FAE}"/>
              </a:ext>
            </a:extLst>
          </p:cNvPr>
          <p:cNvGrpSpPr/>
          <p:nvPr/>
        </p:nvGrpSpPr>
        <p:grpSpPr>
          <a:xfrm>
            <a:off x="6244544" y="4622752"/>
            <a:ext cx="2708722" cy="1800000"/>
            <a:chOff x="5196794" y="4329000"/>
            <a:chExt cx="2708722" cy="1800000"/>
          </a:xfrm>
        </p:grpSpPr>
        <p:pic>
          <p:nvPicPr>
            <p:cNvPr id="15" name="Graphic 14" descr="Schoolhouse with solid fill">
              <a:extLst>
                <a:ext uri="{FF2B5EF4-FFF2-40B4-BE49-F238E27FC236}">
                  <a16:creationId xmlns:a16="http://schemas.microsoft.com/office/drawing/2014/main" id="{19BBF6FA-D00C-4BF3-B41D-D59BDE69F6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96794" y="4329000"/>
              <a:ext cx="1800000" cy="1800000"/>
            </a:xfrm>
            <a:prstGeom prst="rect">
              <a:avLst/>
            </a:prstGeom>
          </p:spPr>
        </p:pic>
        <p:pic>
          <p:nvPicPr>
            <p:cNvPr id="17" name="Picture 16" descr="A map of the world&#10;&#10;Description automatically generated with low confidence">
              <a:extLst>
                <a:ext uri="{FF2B5EF4-FFF2-40B4-BE49-F238E27FC236}">
                  <a16:creationId xmlns:a16="http://schemas.microsoft.com/office/drawing/2014/main" id="{07E69657-D4EF-440E-AA23-6DDC89132D21}"/>
                </a:ext>
              </a:extLst>
            </p:cNvPr>
            <p:cNvPicPr>
              <a:picLocks noChangeAspect="1"/>
            </p:cNvPicPr>
            <p:nvPr/>
          </p:nvPicPr>
          <p:blipFill>
            <a:blip r:embed="rId10"/>
            <a:stretch>
              <a:fillRect/>
            </a:stretch>
          </p:blipFill>
          <p:spPr>
            <a:xfrm>
              <a:off x="6728886" y="4601057"/>
              <a:ext cx="1176630" cy="1255885"/>
            </a:xfrm>
            <a:prstGeom prst="rect">
              <a:avLst/>
            </a:prstGeom>
          </p:spPr>
        </p:pic>
      </p:grpSp>
    </p:spTree>
    <p:extLst>
      <p:ext uri="{BB962C8B-B14F-4D97-AF65-F5344CB8AC3E}">
        <p14:creationId xmlns:p14="http://schemas.microsoft.com/office/powerpoint/2010/main" val="316586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6AB0F-7303-4D0F-B8F4-F0CC4E2BFB80}"/>
              </a:ext>
            </a:extLst>
          </p:cNvPr>
          <p:cNvSpPr>
            <a:spLocks noGrp="1"/>
          </p:cNvSpPr>
          <p:nvPr>
            <p:ph type="body" sz="quarter" idx="10"/>
          </p:nvPr>
        </p:nvSpPr>
        <p:spPr/>
        <p:txBody>
          <a:bodyPr/>
          <a:lstStyle/>
          <a:p>
            <a:r>
              <a:rPr lang="en-US"/>
              <a:t>What is the role of a DMP?</a:t>
            </a:r>
            <a:endParaRPr lang="nl-NL"/>
          </a:p>
        </p:txBody>
      </p:sp>
    </p:spTree>
    <p:extLst>
      <p:ext uri="{BB962C8B-B14F-4D97-AF65-F5344CB8AC3E}">
        <p14:creationId xmlns:p14="http://schemas.microsoft.com/office/powerpoint/2010/main" val="353667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78CD31-576C-4D59-B03C-278E1F923D7C}"/>
              </a:ext>
            </a:extLst>
          </p:cNvPr>
          <p:cNvSpPr>
            <a:spLocks noGrp="1"/>
          </p:cNvSpPr>
          <p:nvPr>
            <p:ph type="body" sz="quarter" idx="13"/>
          </p:nvPr>
        </p:nvSpPr>
        <p:spPr/>
        <p:txBody>
          <a:bodyPr/>
          <a:lstStyle/>
          <a:p>
            <a:pPr lvl="1"/>
            <a:r>
              <a:rPr lang="en-GB"/>
              <a:t>No matter what your goals are—a vision board can help </a:t>
            </a:r>
            <a:r>
              <a:rPr lang="en-GB">
                <a:hlinkClick r:id="rId2"/>
              </a:rPr>
              <a:t>keep you accountable</a:t>
            </a:r>
            <a:endParaRPr lang="en-GB"/>
          </a:p>
          <a:p>
            <a:pPr lvl="1"/>
            <a:r>
              <a:rPr lang="en-GB"/>
              <a:t>Don’t be afraid to make updates</a:t>
            </a:r>
            <a:endParaRPr lang="nl-NL"/>
          </a:p>
        </p:txBody>
      </p:sp>
      <p:sp>
        <p:nvSpPr>
          <p:cNvPr id="6" name="Slide Number Placeholder 5">
            <a:extLst>
              <a:ext uri="{FF2B5EF4-FFF2-40B4-BE49-F238E27FC236}">
                <a16:creationId xmlns:a16="http://schemas.microsoft.com/office/drawing/2014/main" id="{B80D0EB6-4B6F-4364-86D6-AAE2A163D725}"/>
              </a:ext>
            </a:extLst>
          </p:cNvPr>
          <p:cNvSpPr>
            <a:spLocks noGrp="1"/>
          </p:cNvSpPr>
          <p:nvPr>
            <p:ph type="sldNum" sz="quarter" idx="16"/>
          </p:nvPr>
        </p:nvSpPr>
        <p:spPr/>
        <p:txBody>
          <a:bodyPr/>
          <a:lstStyle/>
          <a:p>
            <a:pPr algn="l"/>
            <a:fld id="{840C1E0B-154D-844F-9C3C-CB8827A7EAB0}" type="slidenum">
              <a:rPr lang="nl-NL" smtClean="0"/>
              <a:pPr algn="l"/>
              <a:t>16</a:t>
            </a:fld>
            <a:r>
              <a:rPr lang="nl-NL"/>
              <a:t> </a:t>
            </a:r>
          </a:p>
        </p:txBody>
      </p:sp>
      <p:pic>
        <p:nvPicPr>
          <p:cNvPr id="12" name="Picture Placeholder 11" descr="Table&#10;&#10;Description automatically generated">
            <a:extLst>
              <a:ext uri="{FF2B5EF4-FFF2-40B4-BE49-F238E27FC236}">
                <a16:creationId xmlns:a16="http://schemas.microsoft.com/office/drawing/2014/main" id="{C6EEDD26-C8CF-4594-B9BD-2E16A394163E}"/>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1235074" y="933450"/>
            <a:ext cx="6445104" cy="5364000"/>
          </a:xfrm>
        </p:spPr>
      </p:pic>
      <p:sp>
        <p:nvSpPr>
          <p:cNvPr id="3" name="Title 2">
            <a:extLst>
              <a:ext uri="{FF2B5EF4-FFF2-40B4-BE49-F238E27FC236}">
                <a16:creationId xmlns:a16="http://schemas.microsoft.com/office/drawing/2014/main" id="{F1299964-ACAA-4D4B-ABD1-2930EBBE5F47}"/>
              </a:ext>
            </a:extLst>
          </p:cNvPr>
          <p:cNvSpPr>
            <a:spLocks noGrp="1"/>
          </p:cNvSpPr>
          <p:nvPr>
            <p:ph type="title"/>
          </p:nvPr>
        </p:nvSpPr>
        <p:spPr>
          <a:xfrm>
            <a:off x="446961" y="452608"/>
            <a:ext cx="2683323" cy="782467"/>
          </a:xfrm>
        </p:spPr>
        <p:txBody>
          <a:bodyPr/>
          <a:lstStyle/>
          <a:p>
            <a:r>
              <a:rPr lang="en-US"/>
              <a:t>You need a plan</a:t>
            </a:r>
            <a:endParaRPr lang="nl-NL"/>
          </a:p>
        </p:txBody>
      </p:sp>
    </p:spTree>
    <p:extLst>
      <p:ext uri="{BB962C8B-B14F-4D97-AF65-F5344CB8AC3E}">
        <p14:creationId xmlns:p14="http://schemas.microsoft.com/office/powerpoint/2010/main" val="427779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aphical user interface, application&#10;&#10;Description automatically generated">
            <a:extLst>
              <a:ext uri="{FF2B5EF4-FFF2-40B4-BE49-F238E27FC236}">
                <a16:creationId xmlns:a16="http://schemas.microsoft.com/office/drawing/2014/main" id="{F2BEEDCD-D3F8-46DF-A942-9B38F92B7744}"/>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1235074" y="1390650"/>
            <a:ext cx="6055800" cy="5040000"/>
          </a:xfrm>
        </p:spPr>
      </p:pic>
      <p:sp>
        <p:nvSpPr>
          <p:cNvPr id="3" name="Title 2">
            <a:extLst>
              <a:ext uri="{FF2B5EF4-FFF2-40B4-BE49-F238E27FC236}">
                <a16:creationId xmlns:a16="http://schemas.microsoft.com/office/drawing/2014/main" id="{815B63C4-DBD2-4DEA-A261-1F88097D11C2}"/>
              </a:ext>
            </a:extLst>
          </p:cNvPr>
          <p:cNvSpPr>
            <a:spLocks noGrp="1"/>
          </p:cNvSpPr>
          <p:nvPr>
            <p:ph type="title"/>
          </p:nvPr>
        </p:nvSpPr>
        <p:spPr>
          <a:xfrm>
            <a:off x="446961" y="452608"/>
            <a:ext cx="5227654" cy="782467"/>
          </a:xfrm>
        </p:spPr>
        <p:txBody>
          <a:bodyPr/>
          <a:lstStyle/>
          <a:p>
            <a:r>
              <a:rPr lang="en-US" dirty="0" err="1"/>
              <a:t>DMPonline</a:t>
            </a:r>
            <a:r>
              <a:rPr lang="en-US" dirty="0"/>
              <a:t> – Structured plan writing</a:t>
            </a:r>
            <a:endParaRPr lang="nl-NL" dirty="0"/>
          </a:p>
        </p:txBody>
      </p:sp>
      <p:sp>
        <p:nvSpPr>
          <p:cNvPr id="4" name="Text Placeholder 3">
            <a:extLst>
              <a:ext uri="{FF2B5EF4-FFF2-40B4-BE49-F238E27FC236}">
                <a16:creationId xmlns:a16="http://schemas.microsoft.com/office/drawing/2014/main" id="{7C825196-B783-4C56-80EC-6EC2A491960A}"/>
              </a:ext>
            </a:extLst>
          </p:cNvPr>
          <p:cNvSpPr>
            <a:spLocks noGrp="1"/>
          </p:cNvSpPr>
          <p:nvPr>
            <p:ph type="body" sz="quarter" idx="13"/>
          </p:nvPr>
        </p:nvSpPr>
        <p:spPr>
          <a:xfrm>
            <a:off x="8447314" y="1685926"/>
            <a:ext cx="3297011" cy="1597205"/>
          </a:xfrm>
        </p:spPr>
        <p:txBody>
          <a:bodyPr/>
          <a:lstStyle/>
          <a:p>
            <a:pPr lvl="1"/>
            <a:r>
              <a:rPr lang="en-US"/>
              <a:t>Think about RDM issues before your research project starts in a systematic way</a:t>
            </a:r>
          </a:p>
          <a:p>
            <a:pPr lvl="1"/>
            <a:r>
              <a:rPr lang="nl-NL">
                <a:hlinkClick r:id="rId3"/>
              </a:rPr>
              <a:t>https://dmponline.vu.nl</a:t>
            </a:r>
            <a:endParaRPr lang="en-US"/>
          </a:p>
        </p:txBody>
      </p:sp>
      <p:sp>
        <p:nvSpPr>
          <p:cNvPr id="6" name="Slide Number Placeholder 5">
            <a:extLst>
              <a:ext uri="{FF2B5EF4-FFF2-40B4-BE49-F238E27FC236}">
                <a16:creationId xmlns:a16="http://schemas.microsoft.com/office/drawing/2014/main" id="{503AB1D3-3384-4A96-A473-31A9FABC117F}"/>
              </a:ext>
            </a:extLst>
          </p:cNvPr>
          <p:cNvSpPr>
            <a:spLocks noGrp="1"/>
          </p:cNvSpPr>
          <p:nvPr>
            <p:ph type="sldNum" sz="quarter" idx="16"/>
          </p:nvPr>
        </p:nvSpPr>
        <p:spPr/>
        <p:txBody>
          <a:bodyPr/>
          <a:lstStyle/>
          <a:p>
            <a:pPr algn="l"/>
            <a:fld id="{840C1E0B-154D-844F-9C3C-CB8827A7EAB0}" type="slidenum">
              <a:rPr lang="nl-NL" smtClean="0"/>
              <a:pPr algn="l"/>
              <a:t>17</a:t>
            </a:fld>
            <a:r>
              <a:rPr lang="nl-NL"/>
              <a:t> </a:t>
            </a:r>
          </a:p>
        </p:txBody>
      </p:sp>
      <p:pic>
        <p:nvPicPr>
          <p:cNvPr id="9" name="Picture 8">
            <a:extLst>
              <a:ext uri="{FF2B5EF4-FFF2-40B4-BE49-F238E27FC236}">
                <a16:creationId xmlns:a16="http://schemas.microsoft.com/office/drawing/2014/main" id="{4E9736DB-563A-4607-8E55-6C308F3DB4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0786" y="1390650"/>
            <a:ext cx="720082" cy="720080"/>
          </a:xfrm>
          <a:prstGeom prst="rect">
            <a:avLst/>
          </a:prstGeom>
        </p:spPr>
      </p:pic>
      <p:sp>
        <p:nvSpPr>
          <p:cNvPr id="10" name="TextBox 9">
            <a:extLst>
              <a:ext uri="{FF2B5EF4-FFF2-40B4-BE49-F238E27FC236}">
                <a16:creationId xmlns:a16="http://schemas.microsoft.com/office/drawing/2014/main" id="{C75E067E-A91A-42B2-9B51-F17ECEBEBC83}"/>
              </a:ext>
            </a:extLst>
          </p:cNvPr>
          <p:cNvSpPr txBox="1"/>
          <p:nvPr/>
        </p:nvSpPr>
        <p:spPr>
          <a:xfrm>
            <a:off x="8447314" y="3165907"/>
            <a:ext cx="3297011" cy="2937914"/>
          </a:xfrm>
          <a:prstGeom prst="rect">
            <a:avLst/>
          </a:prstGeom>
          <a:noFill/>
          <a:ln w="28575">
            <a:solidFill>
              <a:schemeClr val="tx2"/>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sz="2000" dirty="0">
                <a:solidFill>
                  <a:srgbClr val="005CA9"/>
                </a:solidFill>
              </a:rPr>
              <a:t>We strongly recommend to use the VU template. </a:t>
            </a:r>
          </a:p>
          <a:p>
            <a:pPr algn="l"/>
            <a:endParaRPr lang="en-US" sz="2000" dirty="0">
              <a:solidFill>
                <a:srgbClr val="005CA9"/>
              </a:solidFill>
            </a:endParaRPr>
          </a:p>
          <a:p>
            <a:pPr algn="l"/>
            <a:r>
              <a:rPr lang="en-US" sz="2000" dirty="0">
                <a:solidFill>
                  <a:srgbClr val="005CA9"/>
                </a:solidFill>
              </a:rPr>
              <a:t>Make sure to select the right one: </a:t>
            </a:r>
          </a:p>
          <a:p>
            <a:pPr algn="l"/>
            <a:endParaRPr lang="en-US" sz="2000" dirty="0">
              <a:solidFill>
                <a:srgbClr val="005CA9"/>
              </a:solidFill>
            </a:endParaRPr>
          </a:p>
          <a:p>
            <a:pPr algn="l"/>
            <a:r>
              <a:rPr lang="nl-NL" sz="2000" dirty="0">
                <a:solidFill>
                  <a:srgbClr val="005CA9"/>
                </a:solidFill>
              </a:rPr>
              <a:t>VU DMP template 2021 (NWO &amp; </a:t>
            </a:r>
            <a:r>
              <a:rPr lang="nl-NL" sz="2000" dirty="0" err="1">
                <a:solidFill>
                  <a:srgbClr val="005CA9"/>
                </a:solidFill>
              </a:rPr>
              <a:t>ZonMW</a:t>
            </a:r>
            <a:r>
              <a:rPr lang="nl-NL" sz="2000" dirty="0">
                <a:solidFill>
                  <a:srgbClr val="005CA9"/>
                </a:solidFill>
              </a:rPr>
              <a:t> </a:t>
            </a:r>
            <a:r>
              <a:rPr lang="nl-NL" sz="2000" dirty="0" err="1">
                <a:solidFill>
                  <a:srgbClr val="005CA9"/>
                </a:solidFill>
              </a:rPr>
              <a:t>certified</a:t>
            </a:r>
            <a:r>
              <a:rPr lang="nl-NL" sz="2000" dirty="0">
                <a:solidFill>
                  <a:srgbClr val="005CA9"/>
                </a:solidFill>
              </a:rPr>
              <a:t>) v1.4</a:t>
            </a:r>
          </a:p>
        </p:txBody>
      </p:sp>
    </p:spTree>
    <p:extLst>
      <p:ext uri="{BB962C8B-B14F-4D97-AF65-F5344CB8AC3E}">
        <p14:creationId xmlns:p14="http://schemas.microsoft.com/office/powerpoint/2010/main" val="119758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1DDE0B76-6CBC-0AEB-C31C-091A81912928}"/>
              </a:ext>
            </a:extLst>
          </p:cNvPr>
          <p:cNvPicPr>
            <a:picLocks noChangeAspect="1"/>
          </p:cNvPicPr>
          <p:nvPr/>
        </p:nvPicPr>
        <p:blipFill>
          <a:blip r:embed="rId2"/>
          <a:stretch>
            <a:fillRect/>
          </a:stretch>
        </p:blipFill>
        <p:spPr>
          <a:xfrm>
            <a:off x="1850764" y="1400175"/>
            <a:ext cx="8492065" cy="4776788"/>
          </a:xfrm>
          <a:prstGeom prst="rect">
            <a:avLst/>
          </a:prstGeom>
          <a:noFill/>
        </p:spPr>
      </p:pic>
      <p:sp>
        <p:nvSpPr>
          <p:cNvPr id="4" name="Slide Number Placeholder 3">
            <a:extLst>
              <a:ext uri="{FF2B5EF4-FFF2-40B4-BE49-F238E27FC236}">
                <a16:creationId xmlns:a16="http://schemas.microsoft.com/office/drawing/2014/main" id="{C4B68842-3C64-046F-2B83-5F21E21E77C3}"/>
              </a:ext>
            </a:extLst>
          </p:cNvPr>
          <p:cNvSpPr>
            <a:spLocks noGrp="1"/>
          </p:cNvSpPr>
          <p:nvPr>
            <p:ph type="sldNum" sz="quarter" idx="12"/>
          </p:nvPr>
        </p:nvSpPr>
        <p:spPr>
          <a:xfrm>
            <a:off x="450849" y="5958000"/>
            <a:ext cx="784225" cy="900000"/>
          </a:xfrm>
        </p:spPr>
        <p:txBody>
          <a:bodyPr anchor="ctr">
            <a:normAutofit/>
          </a:bodyPr>
          <a:lstStyle/>
          <a:p>
            <a:pPr>
              <a:spcAft>
                <a:spcPts val="600"/>
              </a:spcAft>
            </a:pPr>
            <a:fld id="{840C1E0B-154D-844F-9C3C-CB8827A7EAB0}" type="slidenum">
              <a:rPr lang="nl-NL" smtClean="0"/>
              <a:pPr>
                <a:spcAft>
                  <a:spcPts val="600"/>
                </a:spcAft>
              </a:pPr>
              <a:t>18</a:t>
            </a:fld>
            <a:r>
              <a:rPr lang="nl-NL"/>
              <a:t> </a:t>
            </a:r>
          </a:p>
        </p:txBody>
      </p:sp>
      <p:sp>
        <p:nvSpPr>
          <p:cNvPr id="2" name="Title 1">
            <a:extLst>
              <a:ext uri="{FF2B5EF4-FFF2-40B4-BE49-F238E27FC236}">
                <a16:creationId xmlns:a16="http://schemas.microsoft.com/office/drawing/2014/main" id="{557B0372-FC96-222C-DD71-77988AEDEEC5}"/>
              </a:ext>
            </a:extLst>
          </p:cNvPr>
          <p:cNvSpPr>
            <a:spLocks noGrp="1"/>
          </p:cNvSpPr>
          <p:nvPr>
            <p:ph type="title"/>
          </p:nvPr>
        </p:nvSpPr>
        <p:spPr>
          <a:xfrm>
            <a:off x="450850" y="451166"/>
            <a:ext cx="4273931" cy="782467"/>
          </a:xfrm>
        </p:spPr>
        <p:txBody>
          <a:bodyPr wrap="none" anchor="ctr">
            <a:normAutofit/>
          </a:bodyPr>
          <a:lstStyle/>
          <a:p>
            <a:r>
              <a:rPr lang="en-US" dirty="0"/>
              <a:t>Choosing the right template</a:t>
            </a:r>
            <a:endParaRPr lang="nl-NL" dirty="0"/>
          </a:p>
        </p:txBody>
      </p:sp>
      <p:sp>
        <p:nvSpPr>
          <p:cNvPr id="7" name="TextBox 6">
            <a:extLst>
              <a:ext uri="{FF2B5EF4-FFF2-40B4-BE49-F238E27FC236}">
                <a16:creationId xmlns:a16="http://schemas.microsoft.com/office/drawing/2014/main" id="{563C90BB-E5AC-C983-CCC2-8D4AC4EF3938}"/>
              </a:ext>
            </a:extLst>
          </p:cNvPr>
          <p:cNvSpPr txBox="1"/>
          <p:nvPr/>
        </p:nvSpPr>
        <p:spPr>
          <a:xfrm>
            <a:off x="5318449" y="508969"/>
            <a:ext cx="2973674" cy="666859"/>
          </a:xfrm>
          <a:prstGeom prst="rect">
            <a:avLst/>
          </a:prstGeom>
          <a:noFill/>
          <a:effectLst>
            <a:outerShdw blurRad="254000" dist="127000" dir="2700000" algn="ctr" rotWithShape="0">
              <a:schemeClr val="tx1">
                <a:alpha val="5000"/>
              </a:schemeClr>
            </a:outerShdw>
          </a:effectLst>
        </p:spPr>
        <p:txBody>
          <a:bodyPr wrap="square" lIns="360000" tIns="216000" rIns="360000" bIns="360000" rtlCol="0">
            <a:noAutofit/>
          </a:bodyPr>
          <a:lstStyle/>
          <a:p>
            <a:pPr algn="l"/>
            <a:r>
              <a:rPr lang="en-US" dirty="0">
                <a:solidFill>
                  <a:srgbClr val="005CA9"/>
                </a:solidFill>
              </a:rPr>
              <a:t>https://dmponline.vu.nl</a:t>
            </a:r>
            <a:endParaRPr lang="nl-NL" dirty="0">
              <a:solidFill>
                <a:srgbClr val="005CA9"/>
              </a:solidFill>
            </a:endParaRPr>
          </a:p>
        </p:txBody>
      </p:sp>
    </p:spTree>
    <p:extLst>
      <p:ext uri="{BB962C8B-B14F-4D97-AF65-F5344CB8AC3E}">
        <p14:creationId xmlns:p14="http://schemas.microsoft.com/office/powerpoint/2010/main" val="181302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1925-DF14-476C-AA66-6859F8AC76BF}"/>
              </a:ext>
            </a:extLst>
          </p:cNvPr>
          <p:cNvSpPr>
            <a:spLocks noGrp="1"/>
          </p:cNvSpPr>
          <p:nvPr>
            <p:ph type="title"/>
          </p:nvPr>
        </p:nvSpPr>
        <p:spPr>
          <a:xfrm>
            <a:off x="442841" y="447567"/>
            <a:ext cx="3507679" cy="782467"/>
          </a:xfrm>
        </p:spPr>
        <p:txBody>
          <a:bodyPr/>
          <a:lstStyle/>
          <a:p>
            <a:r>
              <a:rPr lang="en-US"/>
              <a:t>Open research output</a:t>
            </a:r>
            <a:endParaRPr lang="nl-NL"/>
          </a:p>
        </p:txBody>
      </p:sp>
      <p:sp>
        <p:nvSpPr>
          <p:cNvPr id="5" name="Slide Number Placeholder 4">
            <a:extLst>
              <a:ext uri="{FF2B5EF4-FFF2-40B4-BE49-F238E27FC236}">
                <a16:creationId xmlns:a16="http://schemas.microsoft.com/office/drawing/2014/main" id="{34016D44-A501-4A6E-AC2A-C96F9873615D}"/>
              </a:ext>
            </a:extLst>
          </p:cNvPr>
          <p:cNvSpPr>
            <a:spLocks noGrp="1"/>
          </p:cNvSpPr>
          <p:nvPr>
            <p:ph type="sldNum" sz="quarter" idx="16"/>
          </p:nvPr>
        </p:nvSpPr>
        <p:spPr/>
        <p:txBody>
          <a:bodyPr/>
          <a:lstStyle/>
          <a:p>
            <a:pPr algn="l"/>
            <a:fld id="{840C1E0B-154D-844F-9C3C-CB8827A7EAB0}" type="slidenum">
              <a:rPr lang="nl-NL" smtClean="0"/>
              <a:pPr algn="l"/>
              <a:t>19</a:t>
            </a:fld>
            <a:r>
              <a:rPr lang="nl-NL" dirty="0"/>
              <a:t> </a:t>
            </a:r>
          </a:p>
        </p:txBody>
      </p:sp>
      <p:grpSp>
        <p:nvGrpSpPr>
          <p:cNvPr id="6" name="Group 5">
            <a:extLst>
              <a:ext uri="{FF2B5EF4-FFF2-40B4-BE49-F238E27FC236}">
                <a16:creationId xmlns:a16="http://schemas.microsoft.com/office/drawing/2014/main" id="{57E3FA06-13B4-436F-AAE4-0D5AC8ECA54A}"/>
              </a:ext>
            </a:extLst>
          </p:cNvPr>
          <p:cNvGrpSpPr/>
          <p:nvPr/>
        </p:nvGrpSpPr>
        <p:grpSpPr>
          <a:xfrm>
            <a:off x="2916382" y="3808206"/>
            <a:ext cx="1666632" cy="2149794"/>
            <a:chOff x="1387691" y="2283718"/>
            <a:chExt cx="1666632" cy="2149794"/>
          </a:xfrm>
        </p:grpSpPr>
        <p:pic>
          <p:nvPicPr>
            <p:cNvPr id="7" name="Picture 6">
              <a:extLst>
                <a:ext uri="{FF2B5EF4-FFF2-40B4-BE49-F238E27FC236}">
                  <a16:creationId xmlns:a16="http://schemas.microsoft.com/office/drawing/2014/main" id="{20A3CC1F-5F5A-49E1-826C-0B1884CB9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600000">
              <a:off x="1387691" y="3867894"/>
              <a:ext cx="1666632" cy="565618"/>
            </a:xfrm>
            <a:prstGeom prst="rect">
              <a:avLst/>
            </a:prstGeom>
          </p:spPr>
        </p:pic>
        <p:grpSp>
          <p:nvGrpSpPr>
            <p:cNvPr id="8" name="Group 7">
              <a:extLst>
                <a:ext uri="{FF2B5EF4-FFF2-40B4-BE49-F238E27FC236}">
                  <a16:creationId xmlns:a16="http://schemas.microsoft.com/office/drawing/2014/main" id="{283ECE32-449F-4256-9E5E-AE0999AF114D}"/>
                </a:ext>
              </a:extLst>
            </p:cNvPr>
            <p:cNvGrpSpPr/>
            <p:nvPr/>
          </p:nvGrpSpPr>
          <p:grpSpPr>
            <a:xfrm>
              <a:off x="1428919" y="2283718"/>
              <a:ext cx="1584176" cy="1584176"/>
              <a:chOff x="1403648" y="2283718"/>
              <a:chExt cx="1584176" cy="1584176"/>
            </a:xfrm>
          </p:grpSpPr>
          <p:pic>
            <p:nvPicPr>
              <p:cNvPr id="9" name="Picture 8">
                <a:extLst>
                  <a:ext uri="{FF2B5EF4-FFF2-40B4-BE49-F238E27FC236}">
                    <a16:creationId xmlns:a16="http://schemas.microsoft.com/office/drawing/2014/main" id="{075BBD04-60E5-4AF0-84E6-BFCC36D14D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3648" y="2283718"/>
                <a:ext cx="1584176" cy="1584176"/>
              </a:xfrm>
              <a:prstGeom prst="rect">
                <a:avLst/>
              </a:prstGeom>
            </p:spPr>
          </p:pic>
          <p:sp>
            <p:nvSpPr>
              <p:cNvPr id="10" name="TextBox 9">
                <a:extLst>
                  <a:ext uri="{FF2B5EF4-FFF2-40B4-BE49-F238E27FC236}">
                    <a16:creationId xmlns:a16="http://schemas.microsoft.com/office/drawing/2014/main" id="{6E5CFC29-6E90-4364-91D5-1950D32E6037}"/>
                  </a:ext>
                </a:extLst>
              </p:cNvPr>
              <p:cNvSpPr txBox="1"/>
              <p:nvPr/>
            </p:nvSpPr>
            <p:spPr>
              <a:xfrm>
                <a:off x="1907704" y="2881268"/>
                <a:ext cx="576064" cy="338554"/>
              </a:xfrm>
              <a:prstGeom prst="rect">
                <a:avLst/>
              </a:prstGeom>
              <a:noFill/>
            </p:spPr>
            <p:txBody>
              <a:bodyPr wrap="square" rtlCol="0">
                <a:prstTxWarp prst="textCanDown">
                  <a:avLst/>
                </a:prstTxWarp>
                <a:spAutoFit/>
              </a:bodyPr>
              <a:lstStyle/>
              <a:p>
                <a:r>
                  <a:rPr lang="en-US" sz="1600">
                    <a:solidFill>
                      <a:schemeClr val="bg2"/>
                    </a:solidFill>
                  </a:rPr>
                  <a:t>data</a:t>
                </a:r>
              </a:p>
            </p:txBody>
          </p:sp>
        </p:grpSp>
      </p:grpSp>
      <p:pic>
        <p:nvPicPr>
          <p:cNvPr id="16" name="Graphic 15" descr="Programmer female outline">
            <a:extLst>
              <a:ext uri="{FF2B5EF4-FFF2-40B4-BE49-F238E27FC236}">
                <a16:creationId xmlns:a16="http://schemas.microsoft.com/office/drawing/2014/main" id="{9D9A6BC1-6897-47F3-B8C7-B6541DC25C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6851" y="510034"/>
            <a:ext cx="1620000" cy="1620000"/>
          </a:xfrm>
          <a:prstGeom prst="rect">
            <a:avLst/>
          </a:prstGeom>
        </p:spPr>
      </p:pic>
      <p:grpSp>
        <p:nvGrpSpPr>
          <p:cNvPr id="21" name="Group 20">
            <a:extLst>
              <a:ext uri="{FF2B5EF4-FFF2-40B4-BE49-F238E27FC236}">
                <a16:creationId xmlns:a16="http://schemas.microsoft.com/office/drawing/2014/main" id="{1952B1FE-53B6-4C51-9B36-182795760578}"/>
              </a:ext>
            </a:extLst>
          </p:cNvPr>
          <p:cNvGrpSpPr/>
          <p:nvPr/>
        </p:nvGrpSpPr>
        <p:grpSpPr>
          <a:xfrm>
            <a:off x="8243910" y="3971201"/>
            <a:ext cx="2219368" cy="1823805"/>
            <a:chOff x="7835659" y="1365996"/>
            <a:chExt cx="2219368" cy="1823805"/>
          </a:xfrm>
        </p:grpSpPr>
        <p:grpSp>
          <p:nvGrpSpPr>
            <p:cNvPr id="11" name="Group 10">
              <a:extLst>
                <a:ext uri="{FF2B5EF4-FFF2-40B4-BE49-F238E27FC236}">
                  <a16:creationId xmlns:a16="http://schemas.microsoft.com/office/drawing/2014/main" id="{F3EA52D8-77D0-482A-B391-B99B8620E42C}"/>
                </a:ext>
              </a:extLst>
            </p:cNvPr>
            <p:cNvGrpSpPr/>
            <p:nvPr/>
          </p:nvGrpSpPr>
          <p:grpSpPr>
            <a:xfrm>
              <a:off x="7835659" y="1365996"/>
              <a:ext cx="1930152" cy="1624608"/>
              <a:chOff x="5421596" y="2257400"/>
              <a:chExt cx="2966828" cy="2402582"/>
            </a:xfrm>
          </p:grpSpPr>
          <p:pic>
            <p:nvPicPr>
              <p:cNvPr id="12" name="Picture 11">
                <a:extLst>
                  <a:ext uri="{FF2B5EF4-FFF2-40B4-BE49-F238E27FC236}">
                    <a16:creationId xmlns:a16="http://schemas.microsoft.com/office/drawing/2014/main" id="{FBF8EC09-0479-4E0E-9B43-086CB65E63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103208">
                <a:off x="6050260" y="3075806"/>
                <a:ext cx="2338164" cy="1584176"/>
              </a:xfrm>
              <a:prstGeom prst="rect">
                <a:avLst/>
              </a:prstGeom>
            </p:spPr>
          </p:pic>
          <p:pic>
            <p:nvPicPr>
              <p:cNvPr id="13" name="Picture 12">
                <a:extLst>
                  <a:ext uri="{FF2B5EF4-FFF2-40B4-BE49-F238E27FC236}">
                    <a16:creationId xmlns:a16="http://schemas.microsoft.com/office/drawing/2014/main" id="{A6254B52-38C4-46AC-8180-03B442C87C6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310932">
                <a:off x="5421596" y="2283718"/>
                <a:ext cx="1628446" cy="2304256"/>
              </a:xfrm>
              <a:prstGeom prst="rect">
                <a:avLst/>
              </a:prstGeom>
            </p:spPr>
          </p:pic>
          <p:pic>
            <p:nvPicPr>
              <p:cNvPr id="14" name="Picture 13">
                <a:extLst>
                  <a:ext uri="{FF2B5EF4-FFF2-40B4-BE49-F238E27FC236}">
                    <a16:creationId xmlns:a16="http://schemas.microsoft.com/office/drawing/2014/main" id="{A87B9E68-BE98-4A1D-B5EE-6A54D12889C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44208" y="2257400"/>
                <a:ext cx="1425878" cy="1394470"/>
              </a:xfrm>
              <a:prstGeom prst="rect">
                <a:avLst/>
              </a:prstGeom>
            </p:spPr>
          </p:pic>
        </p:grpSp>
        <p:pic>
          <p:nvPicPr>
            <p:cNvPr id="20" name="Picture 19" descr="Icon&#10;&#10;Description automatically generated">
              <a:extLst>
                <a:ext uri="{FF2B5EF4-FFF2-40B4-BE49-F238E27FC236}">
                  <a16:creationId xmlns:a16="http://schemas.microsoft.com/office/drawing/2014/main" id="{88697CCD-6AB5-4B3F-8B91-61DBFF3E8703}"/>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a:ext>
              </a:extLst>
            </a:blip>
            <a:srcRect/>
            <a:stretch/>
          </p:blipFill>
          <p:spPr>
            <a:xfrm>
              <a:off x="9453152" y="2298922"/>
              <a:ext cx="601875" cy="890879"/>
            </a:xfrm>
            <a:prstGeom prst="rect">
              <a:avLst/>
            </a:prstGeom>
          </p:spPr>
        </p:pic>
      </p:grpSp>
      <p:grpSp>
        <p:nvGrpSpPr>
          <p:cNvPr id="24" name="Group 23">
            <a:extLst>
              <a:ext uri="{FF2B5EF4-FFF2-40B4-BE49-F238E27FC236}">
                <a16:creationId xmlns:a16="http://schemas.microsoft.com/office/drawing/2014/main" id="{979D5155-407F-4583-8B3A-5F0725DCC6AA}"/>
              </a:ext>
            </a:extLst>
          </p:cNvPr>
          <p:cNvGrpSpPr/>
          <p:nvPr/>
        </p:nvGrpSpPr>
        <p:grpSpPr>
          <a:xfrm>
            <a:off x="5451920" y="2785756"/>
            <a:ext cx="1749859" cy="1620000"/>
            <a:chOff x="5639594" y="2784629"/>
            <a:chExt cx="1749859" cy="1620000"/>
          </a:xfrm>
        </p:grpSpPr>
        <p:pic>
          <p:nvPicPr>
            <p:cNvPr id="18" name="Graphic 17" descr="Scientist female outline">
              <a:extLst>
                <a:ext uri="{FF2B5EF4-FFF2-40B4-BE49-F238E27FC236}">
                  <a16:creationId xmlns:a16="http://schemas.microsoft.com/office/drawing/2014/main" id="{BD833770-E5C8-4102-B4D8-A157D61C79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9594" y="2784629"/>
              <a:ext cx="1620000" cy="1620000"/>
            </a:xfrm>
            <a:prstGeom prst="rect">
              <a:avLst/>
            </a:prstGeom>
          </p:spPr>
        </p:pic>
        <p:pic>
          <p:nvPicPr>
            <p:cNvPr id="23" name="Picture 22" descr="Icon&#10;&#10;Description automatically generated">
              <a:extLst>
                <a:ext uri="{FF2B5EF4-FFF2-40B4-BE49-F238E27FC236}">
                  <a16:creationId xmlns:a16="http://schemas.microsoft.com/office/drawing/2014/main" id="{E1A3078A-F3B6-4DB2-83DB-D18C8C0267DA}"/>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31384" t="17930" r="37283" b="26366"/>
            <a:stretch/>
          </p:blipFill>
          <p:spPr>
            <a:xfrm>
              <a:off x="6489453" y="3288321"/>
              <a:ext cx="900000" cy="900000"/>
            </a:xfrm>
            <a:prstGeom prst="ellipse">
              <a:avLst/>
            </a:prstGeom>
          </p:spPr>
        </p:pic>
      </p:grpSp>
      <p:sp>
        <p:nvSpPr>
          <p:cNvPr id="26" name="Arrow: Left-Right 25">
            <a:extLst>
              <a:ext uri="{FF2B5EF4-FFF2-40B4-BE49-F238E27FC236}">
                <a16:creationId xmlns:a16="http://schemas.microsoft.com/office/drawing/2014/main" id="{A7FB4785-FB9B-4B62-A8E5-481C753EF874}"/>
              </a:ext>
            </a:extLst>
          </p:cNvPr>
          <p:cNvSpPr/>
          <p:nvPr/>
        </p:nvSpPr>
        <p:spPr>
          <a:xfrm>
            <a:off x="5218072" y="4904127"/>
            <a:ext cx="2233926" cy="286982"/>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27" name="Arrow: Left-Right 26">
            <a:extLst>
              <a:ext uri="{FF2B5EF4-FFF2-40B4-BE49-F238E27FC236}">
                <a16:creationId xmlns:a16="http://schemas.microsoft.com/office/drawing/2014/main" id="{16AAC364-7F18-4813-8E66-D8A0E8998079}"/>
              </a:ext>
            </a:extLst>
          </p:cNvPr>
          <p:cNvSpPr/>
          <p:nvPr/>
        </p:nvSpPr>
        <p:spPr>
          <a:xfrm rot="2273549">
            <a:off x="7054414" y="2670687"/>
            <a:ext cx="2233926" cy="286982"/>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28" name="Arrow: Left-Right 27">
            <a:extLst>
              <a:ext uri="{FF2B5EF4-FFF2-40B4-BE49-F238E27FC236}">
                <a16:creationId xmlns:a16="http://schemas.microsoft.com/office/drawing/2014/main" id="{7CCC7FB8-8EB0-43D7-AAD0-8C011F355DE0}"/>
              </a:ext>
            </a:extLst>
          </p:cNvPr>
          <p:cNvSpPr/>
          <p:nvPr/>
        </p:nvSpPr>
        <p:spPr>
          <a:xfrm rot="19133916">
            <a:off x="3543359" y="2627532"/>
            <a:ext cx="2233926" cy="286982"/>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335032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10" name="Summary Zoom 9">
                <a:extLst>
                  <a:ext uri="{FF2B5EF4-FFF2-40B4-BE49-F238E27FC236}">
                    <a16:creationId xmlns:a16="http://schemas.microsoft.com/office/drawing/2014/main" id="{814132DE-CA0E-46D8-9995-918D78E744EA}"/>
                  </a:ext>
                </a:extLst>
              </p:cNvPr>
              <p:cNvGraphicFramePr>
                <a:graphicFrameLocks noChangeAspect="1"/>
              </p:cNvGraphicFramePr>
              <p:nvPr>
                <p:extLst>
                  <p:ext uri="{D42A27DB-BD31-4B8C-83A1-F6EECF244321}">
                    <p14:modId xmlns:p14="http://schemas.microsoft.com/office/powerpoint/2010/main" val="2060852174"/>
                  </p:ext>
                </p:extLst>
              </p:nvPr>
            </p:nvGraphicFramePr>
            <p:xfrm>
              <a:off x="2032264" y="719314"/>
              <a:ext cx="8129059" cy="5419372"/>
            </p:xfrm>
            <a:graphic>
              <a:graphicData uri="http://schemas.microsoft.com/office/powerpoint/2016/summaryzoom">
                <psuz:summaryZm>
                  <psuz:summaryZmObj sectionId="{1C5AD122-62FC-4782-AD7A-9491049FEBC8}">
                    <psuz:zmPr id="{25822209-2FD8-4174-A9F9-E43BCA67E20C}" transitionDur="1000">
                      <p166:blipFill xmlns:p166="http://schemas.microsoft.com/office/powerpoint/2016/6/main">
                        <a:blip r:embed="rId2"/>
                        <a:stretch>
                          <a:fillRect/>
                        </a:stretch>
                      </p166:blipFill>
                      <p166:spPr xmlns:p166="http://schemas.microsoft.com/office/powerpoint/2016/6/main">
                        <a:xfrm>
                          <a:off x="315014" y="560848"/>
                          <a:ext cx="2438717" cy="1371599"/>
                        </a:xfrm>
                        <a:prstGeom prst="rect">
                          <a:avLst/>
                        </a:prstGeom>
                        <a:ln w="3175">
                          <a:solidFill>
                            <a:prstClr val="ltGray"/>
                          </a:solidFill>
                        </a:ln>
                      </p166:spPr>
                    </psuz:zmPr>
                  </psuz:summaryZmObj>
                  <psuz:summaryZmObj sectionId="{15072755-6A78-4425-813B-9B011B4C4CA1}">
                    <psuz:zmPr id="{BE8CE24B-5E10-49D7-802C-B60F555EFBCE}" transitionDur="1000">
                      <p166:blipFill xmlns:p166="http://schemas.microsoft.com/office/powerpoint/2016/6/main">
                        <a:blip r:embed="rId3"/>
                        <a:stretch>
                          <a:fillRect/>
                        </a:stretch>
                      </p166:blipFill>
                      <p166:spPr xmlns:p166="http://schemas.microsoft.com/office/powerpoint/2016/6/main">
                        <a:xfrm>
                          <a:off x="2845171" y="560848"/>
                          <a:ext cx="2438717" cy="1371599"/>
                        </a:xfrm>
                        <a:prstGeom prst="rect">
                          <a:avLst/>
                        </a:prstGeom>
                        <a:ln w="3175">
                          <a:solidFill>
                            <a:prstClr val="ltGray"/>
                          </a:solidFill>
                        </a:ln>
                      </p166:spPr>
                    </psuz:zmPr>
                  </psuz:summaryZmObj>
                  <psuz:summaryZmObj sectionId="{37D57E11-0C21-450B-ADB9-861FB4EDEBC4}">
                    <psuz:zmPr id="{B006CD75-C763-4989-BCC4-0B3BA27F45D5}" transitionDur="1000">
                      <p166:blipFill xmlns:p166="http://schemas.microsoft.com/office/powerpoint/2016/6/main">
                        <a:blip r:embed="rId4"/>
                        <a:stretch>
                          <a:fillRect/>
                        </a:stretch>
                      </p166:blipFill>
                      <p166:spPr xmlns:p166="http://schemas.microsoft.com/office/powerpoint/2016/6/main">
                        <a:xfrm>
                          <a:off x="5375328" y="560848"/>
                          <a:ext cx="2438717" cy="1371599"/>
                        </a:xfrm>
                        <a:prstGeom prst="rect">
                          <a:avLst/>
                        </a:prstGeom>
                        <a:ln w="3175">
                          <a:solidFill>
                            <a:prstClr val="ltGray"/>
                          </a:solidFill>
                        </a:ln>
                      </p166:spPr>
                    </psuz:zmPr>
                  </psuz:summaryZmObj>
                  <psuz:summaryZmObj sectionId="{6B60D86A-4F03-4103-B793-B8C77CE40D89}">
                    <psuz:zmPr id="{6F96090A-1524-4DAF-85EC-F1FA124D1BC8}" transitionDur="1000">
                      <p166:blipFill xmlns:p166="http://schemas.microsoft.com/office/powerpoint/2016/6/main">
                        <a:blip r:embed="rId5"/>
                        <a:stretch>
                          <a:fillRect/>
                        </a:stretch>
                      </p166:blipFill>
                      <p166:spPr xmlns:p166="http://schemas.microsoft.com/office/powerpoint/2016/6/main">
                        <a:xfrm>
                          <a:off x="315014" y="2023887"/>
                          <a:ext cx="2438717" cy="1371599"/>
                        </a:xfrm>
                        <a:prstGeom prst="rect">
                          <a:avLst/>
                        </a:prstGeom>
                        <a:ln w="3175">
                          <a:solidFill>
                            <a:prstClr val="ltGray"/>
                          </a:solidFill>
                        </a:ln>
                      </p166:spPr>
                    </psuz:zmPr>
                  </psuz:summaryZmObj>
                  <psuz:summaryZmObj sectionId="{9AA8053C-DA3E-4DD4-80FA-0C1DC2B66A07}">
                    <psuz:zmPr id="{09635FBA-B931-4189-AC7F-2F7BCC5D62A4}" transitionDur="1000">
                      <p166:blipFill xmlns:p166="http://schemas.microsoft.com/office/powerpoint/2016/6/main">
                        <a:blip r:embed="rId6"/>
                        <a:stretch>
                          <a:fillRect/>
                        </a:stretch>
                      </p166:blipFill>
                      <p166:spPr xmlns:p166="http://schemas.microsoft.com/office/powerpoint/2016/6/main">
                        <a:xfrm>
                          <a:off x="2845171" y="2023887"/>
                          <a:ext cx="2438717" cy="1371599"/>
                        </a:xfrm>
                        <a:prstGeom prst="rect">
                          <a:avLst/>
                        </a:prstGeom>
                        <a:ln w="3175">
                          <a:solidFill>
                            <a:prstClr val="ltGray"/>
                          </a:solidFill>
                        </a:ln>
                      </p166:spPr>
                    </psuz:zmPr>
                  </psuz:summaryZmObj>
                  <psuz:summaryZmObj sectionId="{C79A8A3C-F698-49CD-B71C-E676419DFDFF}">
                    <psuz:zmPr id="{81835BEE-BF1A-4846-B4E9-A1E3D089D42E}" transitionDur="1000">
                      <p166:blipFill xmlns:p166="http://schemas.microsoft.com/office/powerpoint/2016/6/main">
                        <a:blip r:embed="rId7"/>
                        <a:stretch>
                          <a:fillRect/>
                        </a:stretch>
                      </p166:blipFill>
                      <p166:spPr xmlns:p166="http://schemas.microsoft.com/office/powerpoint/2016/6/main">
                        <a:xfrm>
                          <a:off x="5375328" y="2023887"/>
                          <a:ext cx="2438717" cy="1371599"/>
                        </a:xfrm>
                        <a:prstGeom prst="rect">
                          <a:avLst/>
                        </a:prstGeom>
                        <a:ln w="3175">
                          <a:solidFill>
                            <a:prstClr val="ltGray"/>
                          </a:solidFill>
                        </a:ln>
                      </p166:spPr>
                    </psuz:zmPr>
                  </psuz:summaryZmObj>
                  <psuz:summaryZmObj sectionId="{0653AB1E-B0D0-4C1C-9F60-8DBA94CD6AC3}">
                    <psuz:zmPr id="{7490D92B-993A-4EB8-A5D4-42BDA21CB595}" transitionDur="1000">
                      <p166:blipFill xmlns:p166="http://schemas.microsoft.com/office/powerpoint/2016/6/main">
                        <a:blip r:embed="rId8"/>
                        <a:stretch>
                          <a:fillRect/>
                        </a:stretch>
                      </p166:blipFill>
                      <p166:spPr xmlns:p166="http://schemas.microsoft.com/office/powerpoint/2016/6/main">
                        <a:xfrm>
                          <a:off x="315014" y="3486926"/>
                          <a:ext cx="2438717" cy="1371599"/>
                        </a:xfrm>
                        <a:prstGeom prst="rect">
                          <a:avLst/>
                        </a:prstGeom>
                        <a:ln w="3175">
                          <a:solidFill>
                            <a:prstClr val="ltGray"/>
                          </a:solidFill>
                        </a:ln>
                      </p166:spPr>
                    </psuz:zmPr>
                  </psuz:summaryZmObj>
                  <psuz:gridLayout/>
                </psuz:summaryZm>
              </a:graphicData>
            </a:graphic>
          </p:graphicFrame>
        </mc:Choice>
        <mc:Fallback>
          <p:grpSp>
            <p:nvGrpSpPr>
              <p:cNvPr id="10" name="Summary Zoom 9">
                <a:extLst>
                  <a:ext uri="{FF2B5EF4-FFF2-40B4-BE49-F238E27FC236}">
                    <a16:creationId xmlns:a16="http://schemas.microsoft.com/office/drawing/2014/main" id="{814132DE-CA0E-46D8-9995-918D78E744EA}"/>
                  </a:ext>
                </a:extLst>
              </p:cNvPr>
              <p:cNvGrpSpPr>
                <a:grpSpLocks noGrp="1" noUngrp="1" noRot="1" noChangeAspect="1" noMove="1" noResize="1"/>
              </p:cNvGrpSpPr>
              <p:nvPr/>
            </p:nvGrpSpPr>
            <p:grpSpPr>
              <a:xfrm>
                <a:off x="2032264" y="719314"/>
                <a:ext cx="8129059" cy="5419372"/>
                <a:chOff x="2032264" y="719314"/>
                <a:chExt cx="8129059" cy="5419372"/>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347278" y="1280162"/>
                  <a:ext cx="2438717" cy="1371599"/>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877435" y="1280162"/>
                  <a:ext cx="2438717" cy="1371599"/>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407592" y="1280162"/>
                  <a:ext cx="2438717" cy="1371599"/>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347278" y="2743201"/>
                  <a:ext cx="2438717" cy="1371599"/>
                </a:xfrm>
                <a:prstGeom prst="rect">
                  <a:avLst/>
                </a:prstGeom>
                <a:ln w="3175">
                  <a:solidFill>
                    <a:prstClr val="ltGray"/>
                  </a:solidFill>
                </a:ln>
              </p:spPr>
            </p:pic>
            <p:pic>
              <p:nvPicPr>
                <p:cNvPr id="7" name="Picture 7">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877435" y="2743201"/>
                  <a:ext cx="2438717" cy="1371599"/>
                </a:xfrm>
                <a:prstGeom prst="rect">
                  <a:avLst/>
                </a:prstGeom>
                <a:ln w="3175">
                  <a:solidFill>
                    <a:prstClr val="ltGray"/>
                  </a:solidFill>
                </a:ln>
              </p:spPr>
            </p:pic>
            <p:pic>
              <p:nvPicPr>
                <p:cNvPr id="8" name="Picture 8">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407592" y="2743201"/>
                  <a:ext cx="2438717" cy="1371599"/>
                </a:xfrm>
                <a:prstGeom prst="rect">
                  <a:avLst/>
                </a:prstGeom>
                <a:ln w="3175">
                  <a:solidFill>
                    <a:prstClr val="ltGray"/>
                  </a:solidFill>
                </a:ln>
              </p:spPr>
            </p:pic>
            <p:pic>
              <p:nvPicPr>
                <p:cNvPr id="9" name="Picture 9">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2347278" y="4206240"/>
                  <a:ext cx="2438717" cy="1371599"/>
                </a:xfrm>
                <a:prstGeom prst="rect">
                  <a:avLst/>
                </a:prstGeom>
                <a:ln w="3175">
                  <a:solidFill>
                    <a:prstClr val="ltGray"/>
                  </a:solidFill>
                </a:ln>
              </p:spPr>
            </p:pic>
          </p:grpSp>
        </mc:Fallback>
      </mc:AlternateContent>
      <p:sp>
        <p:nvSpPr>
          <p:cNvPr id="2" name="Slide Number Placeholder 1">
            <a:extLst>
              <a:ext uri="{FF2B5EF4-FFF2-40B4-BE49-F238E27FC236}">
                <a16:creationId xmlns:a16="http://schemas.microsoft.com/office/drawing/2014/main" id="{08D63C1A-671D-4898-B823-E1B7051CE7C7}"/>
              </a:ext>
            </a:extLst>
          </p:cNvPr>
          <p:cNvSpPr>
            <a:spLocks noGrp="1"/>
          </p:cNvSpPr>
          <p:nvPr>
            <p:ph type="sldNum" sz="quarter" idx="17"/>
          </p:nvPr>
        </p:nvSpPr>
        <p:spPr/>
        <p:txBody>
          <a:bodyPr/>
          <a:lstStyle/>
          <a:p>
            <a:pPr algn="l"/>
            <a:fld id="{840C1E0B-154D-844F-9C3C-CB8827A7EAB0}" type="slidenum">
              <a:rPr lang="nl-NL" smtClean="0"/>
              <a:pPr algn="l"/>
              <a:t>2</a:t>
            </a:fld>
            <a:r>
              <a:rPr lang="nl-NL"/>
              <a:t> </a:t>
            </a:r>
          </a:p>
        </p:txBody>
      </p:sp>
    </p:spTree>
    <p:extLst>
      <p:ext uri="{BB962C8B-B14F-4D97-AF65-F5344CB8AC3E}">
        <p14:creationId xmlns:p14="http://schemas.microsoft.com/office/powerpoint/2010/main" val="3554459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0850" y="451166"/>
            <a:ext cx="5938104" cy="782467"/>
          </a:xfrm>
        </p:spPr>
        <p:txBody>
          <a:bodyPr/>
          <a:lstStyle/>
          <a:p>
            <a:r>
              <a:rPr lang="en-US" dirty="0"/>
              <a:t>Linking data and publications: An example</a:t>
            </a:r>
          </a:p>
        </p:txBody>
      </p:sp>
      <p:sp>
        <p:nvSpPr>
          <p:cNvPr id="2" name="Content Placeholder 1"/>
          <p:cNvSpPr>
            <a:spLocks noGrp="1"/>
          </p:cNvSpPr>
          <p:nvPr>
            <p:ph type="body" sz="quarter" idx="13"/>
          </p:nvPr>
        </p:nvSpPr>
        <p:spPr/>
        <p:txBody>
          <a:bodyPr>
            <a:norm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 name="Slide Number Placeholder 6"/>
          <p:cNvSpPr>
            <a:spLocks noGrp="1"/>
          </p:cNvSpPr>
          <p:nvPr>
            <p:ph type="sldNum" sz="quarter" idx="15"/>
          </p:nvPr>
        </p:nvSpPr>
        <p:spPr>
          <a:xfrm>
            <a:off x="443278" y="5958000"/>
            <a:ext cx="784225" cy="900000"/>
          </a:xfrm>
        </p:spPr>
        <p:txBody>
          <a:bodyPr/>
          <a:lstStyle/>
          <a:p>
            <a:pPr algn="l"/>
            <a:fld id="{FE43BE18-6CAB-4553-ACE9-E2BE925123EF}" type="slidenum">
              <a:rPr lang="en-US" smtClean="0"/>
              <a:pPr algn="l"/>
              <a:t>20</a:t>
            </a:fld>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28661119-8A44-4EA5-B7FF-D45A5B2256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5128" y="1301962"/>
            <a:ext cx="7515277" cy="5040000"/>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900B313B-B932-46F0-8915-59C1C369BCE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27620" y="1513539"/>
            <a:ext cx="6678048" cy="2205008"/>
          </a:xfrm>
          <a:prstGeom prst="rect">
            <a:avLst/>
          </a:prstGeom>
          <a:ln w="19050">
            <a:solidFill>
              <a:schemeClr val="accent1"/>
            </a:solidFill>
          </a:ln>
          <a:effectLst>
            <a:outerShdw blurRad="50800" dist="38100" dir="2700000" algn="tl" rotWithShape="0">
              <a:prstClr val="black">
                <a:alpha val="40000"/>
              </a:prstClr>
            </a:outerShdw>
          </a:effectLst>
        </p:spPr>
      </p:pic>
      <p:sp>
        <p:nvSpPr>
          <p:cNvPr id="20" name="Oval 19">
            <a:extLst>
              <a:ext uri="{FF2B5EF4-FFF2-40B4-BE49-F238E27FC236}">
                <a16:creationId xmlns:a16="http://schemas.microsoft.com/office/drawing/2014/main" id="{C722DB55-9817-4EB1-A922-E76FF73C0288}"/>
              </a:ext>
            </a:extLst>
          </p:cNvPr>
          <p:cNvSpPr/>
          <p:nvPr/>
        </p:nvSpPr>
        <p:spPr>
          <a:xfrm>
            <a:off x="5099695" y="2040255"/>
            <a:ext cx="4416491" cy="40929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9" name="Picture 18" descr="Graphical user interface, application&#10;&#10;Description automatically generated">
            <a:extLst>
              <a:ext uri="{FF2B5EF4-FFF2-40B4-BE49-F238E27FC236}">
                <a16:creationId xmlns:a16="http://schemas.microsoft.com/office/drawing/2014/main" id="{869249F8-5C09-4500-A1F1-003E39187BF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37431" y="2577149"/>
            <a:ext cx="5658427" cy="3840427"/>
          </a:xfrm>
          <a:prstGeom prst="rect">
            <a:avLst/>
          </a:prstGeom>
          <a:ln w="19050">
            <a:solidFill>
              <a:schemeClr val="accent1"/>
            </a:solidFill>
          </a:ln>
        </p:spPr>
      </p:pic>
      <p:sp>
        <p:nvSpPr>
          <p:cNvPr id="21" name="Oval 20">
            <a:extLst>
              <a:ext uri="{FF2B5EF4-FFF2-40B4-BE49-F238E27FC236}">
                <a16:creationId xmlns:a16="http://schemas.microsoft.com/office/drawing/2014/main" id="{9BE5AB24-08B6-4FC8-AF81-72723A531BA3}"/>
              </a:ext>
            </a:extLst>
          </p:cNvPr>
          <p:cNvSpPr/>
          <p:nvPr/>
        </p:nvSpPr>
        <p:spPr>
          <a:xfrm>
            <a:off x="5288183" y="3333347"/>
            <a:ext cx="960107" cy="350756"/>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Oval 22">
            <a:extLst>
              <a:ext uri="{FF2B5EF4-FFF2-40B4-BE49-F238E27FC236}">
                <a16:creationId xmlns:a16="http://schemas.microsoft.com/office/drawing/2014/main" id="{A15CB2D4-AF1D-42B0-8B64-D4F528C8C277}"/>
              </a:ext>
            </a:extLst>
          </p:cNvPr>
          <p:cNvSpPr/>
          <p:nvPr/>
        </p:nvSpPr>
        <p:spPr>
          <a:xfrm>
            <a:off x="5312767" y="5897927"/>
            <a:ext cx="1248139" cy="350756"/>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Tree>
    <p:extLst>
      <p:ext uri="{BB962C8B-B14F-4D97-AF65-F5344CB8AC3E}">
        <p14:creationId xmlns:p14="http://schemas.microsoft.com/office/powerpoint/2010/main" val="32858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heel(1)">
                                      <p:cBhvr>
                                        <p:cTn id="15" dur="2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heel(1)">
                                      <p:cBhvr>
                                        <p:cTn id="24" dur="20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heel(1)">
                                      <p:cBhvr>
                                        <p:cTn id="2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55EE6-897B-4ECD-A5DE-52F206C382C0}"/>
              </a:ext>
            </a:extLst>
          </p:cNvPr>
          <p:cNvSpPr>
            <a:spLocks noGrp="1"/>
          </p:cNvSpPr>
          <p:nvPr>
            <p:ph type="title"/>
          </p:nvPr>
        </p:nvSpPr>
        <p:spPr>
          <a:xfrm>
            <a:off x="450850" y="451166"/>
            <a:ext cx="5938104" cy="782467"/>
          </a:xfrm>
        </p:spPr>
        <p:txBody>
          <a:bodyPr/>
          <a:lstStyle/>
          <a:p>
            <a:r>
              <a:rPr lang="en-US" dirty="0"/>
              <a:t>Linking data and publications: An example</a:t>
            </a:r>
            <a:endParaRPr lang="nl-NL" dirty="0"/>
          </a:p>
        </p:txBody>
      </p:sp>
      <p:sp>
        <p:nvSpPr>
          <p:cNvPr id="6" name="Text Placeholder 5">
            <a:extLst>
              <a:ext uri="{FF2B5EF4-FFF2-40B4-BE49-F238E27FC236}">
                <a16:creationId xmlns:a16="http://schemas.microsoft.com/office/drawing/2014/main" id="{7CF72B56-D4B3-49F5-B2A2-9D512C1C2A14}"/>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DCDD91FB-42D0-4A99-8330-F08C6F4DA9A0}"/>
              </a:ext>
            </a:extLst>
          </p:cNvPr>
          <p:cNvSpPr>
            <a:spLocks noGrp="1"/>
          </p:cNvSpPr>
          <p:nvPr>
            <p:ph type="sldNum" sz="quarter" idx="15"/>
          </p:nvPr>
        </p:nvSpPr>
        <p:spPr/>
        <p:txBody>
          <a:bodyPr/>
          <a:lstStyle/>
          <a:p>
            <a:pPr algn="l"/>
            <a:fld id="{FE43BE18-6CAB-4553-ACE9-E2BE925123EF}" type="slidenum">
              <a:rPr lang="en-US" smtClean="0"/>
              <a:pPr algn="l"/>
              <a:t>21</a:t>
            </a:fld>
            <a:endParaRPr lang="en-US" dirty="0"/>
          </a:p>
        </p:txBody>
      </p:sp>
      <p:pic>
        <p:nvPicPr>
          <p:cNvPr id="7" name="Content Placeholder 6" descr="Graphical user interface&#10;&#10;Description automatically generated">
            <a:extLst>
              <a:ext uri="{FF2B5EF4-FFF2-40B4-BE49-F238E27FC236}">
                <a16:creationId xmlns:a16="http://schemas.microsoft.com/office/drawing/2014/main" id="{84C6A755-53FB-4093-AB2C-B74A21E50EF3}"/>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1375507" y="1326356"/>
            <a:ext cx="7453313" cy="4992687"/>
          </a:xfrm>
        </p:spPr>
      </p:pic>
    </p:spTree>
    <p:extLst>
      <p:ext uri="{BB962C8B-B14F-4D97-AF65-F5344CB8AC3E}">
        <p14:creationId xmlns:p14="http://schemas.microsoft.com/office/powerpoint/2010/main" val="24638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55EE6-897B-4ECD-A5DE-52F206C382C0}"/>
              </a:ext>
            </a:extLst>
          </p:cNvPr>
          <p:cNvSpPr>
            <a:spLocks noGrp="1"/>
          </p:cNvSpPr>
          <p:nvPr>
            <p:ph type="title"/>
          </p:nvPr>
        </p:nvSpPr>
        <p:spPr>
          <a:xfrm>
            <a:off x="450850" y="451166"/>
            <a:ext cx="5938104" cy="782467"/>
          </a:xfrm>
        </p:spPr>
        <p:txBody>
          <a:bodyPr/>
          <a:lstStyle/>
          <a:p>
            <a:r>
              <a:rPr lang="en-US" dirty="0"/>
              <a:t>Linking data and publications: An example</a:t>
            </a:r>
            <a:endParaRPr lang="nl-NL" dirty="0"/>
          </a:p>
        </p:txBody>
      </p:sp>
      <p:sp>
        <p:nvSpPr>
          <p:cNvPr id="2" name="Text Placeholder 1">
            <a:extLst>
              <a:ext uri="{FF2B5EF4-FFF2-40B4-BE49-F238E27FC236}">
                <a16:creationId xmlns:a16="http://schemas.microsoft.com/office/drawing/2014/main" id="{C37FD325-215A-4647-A011-C400F2964FB2}"/>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DCDD91FB-42D0-4A99-8330-F08C6F4DA9A0}"/>
              </a:ext>
            </a:extLst>
          </p:cNvPr>
          <p:cNvSpPr>
            <a:spLocks noGrp="1"/>
          </p:cNvSpPr>
          <p:nvPr>
            <p:ph type="sldNum" sz="quarter" idx="15"/>
          </p:nvPr>
        </p:nvSpPr>
        <p:spPr/>
        <p:txBody>
          <a:bodyPr/>
          <a:lstStyle/>
          <a:p>
            <a:pPr algn="l"/>
            <a:fld id="{FE43BE18-6CAB-4553-ACE9-E2BE925123EF}" type="slidenum">
              <a:rPr lang="en-US" smtClean="0"/>
              <a:pPr algn="l"/>
              <a:t>22</a:t>
            </a:fld>
            <a:endParaRPr lang="en-US" dirty="0"/>
          </a:p>
        </p:txBody>
      </p:sp>
      <p:pic>
        <p:nvPicPr>
          <p:cNvPr id="9" name="Content Placeholder 8" descr="Graphical user interface&#10;&#10;Description automatically generated">
            <a:extLst>
              <a:ext uri="{FF2B5EF4-FFF2-40B4-BE49-F238E27FC236}">
                <a16:creationId xmlns:a16="http://schemas.microsoft.com/office/drawing/2014/main" id="{D7659B44-04DF-4ABB-B952-7286F4198679}"/>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1344247" y="1366522"/>
            <a:ext cx="7589838" cy="5040312"/>
          </a:xfrm>
        </p:spPr>
      </p:pic>
    </p:spTree>
    <p:extLst>
      <p:ext uri="{BB962C8B-B14F-4D97-AF65-F5344CB8AC3E}">
        <p14:creationId xmlns:p14="http://schemas.microsoft.com/office/powerpoint/2010/main" val="396972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55EE6-897B-4ECD-A5DE-52F206C382C0}"/>
              </a:ext>
            </a:extLst>
          </p:cNvPr>
          <p:cNvSpPr>
            <a:spLocks noGrp="1"/>
          </p:cNvSpPr>
          <p:nvPr>
            <p:ph type="title"/>
          </p:nvPr>
        </p:nvSpPr>
        <p:spPr>
          <a:xfrm>
            <a:off x="450850" y="451166"/>
            <a:ext cx="5938104" cy="782467"/>
          </a:xfrm>
        </p:spPr>
        <p:txBody>
          <a:bodyPr/>
          <a:lstStyle/>
          <a:p>
            <a:r>
              <a:rPr lang="en-US" dirty="0"/>
              <a:t>Linking data and publications: An example</a:t>
            </a:r>
            <a:endParaRPr lang="nl-NL" dirty="0"/>
          </a:p>
        </p:txBody>
      </p:sp>
      <p:sp>
        <p:nvSpPr>
          <p:cNvPr id="2" name="Text Placeholder 1">
            <a:extLst>
              <a:ext uri="{FF2B5EF4-FFF2-40B4-BE49-F238E27FC236}">
                <a16:creationId xmlns:a16="http://schemas.microsoft.com/office/drawing/2014/main" id="{D338210A-349E-41B4-8F61-ED83253B3026}"/>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DCDD91FB-42D0-4A99-8330-F08C6F4DA9A0}"/>
              </a:ext>
            </a:extLst>
          </p:cNvPr>
          <p:cNvSpPr>
            <a:spLocks noGrp="1"/>
          </p:cNvSpPr>
          <p:nvPr>
            <p:ph type="sldNum" sz="quarter" idx="15"/>
          </p:nvPr>
        </p:nvSpPr>
        <p:spPr/>
        <p:txBody>
          <a:bodyPr/>
          <a:lstStyle/>
          <a:p>
            <a:pPr algn="l"/>
            <a:fld id="{FE43BE18-6CAB-4553-ACE9-E2BE925123EF}" type="slidenum">
              <a:rPr lang="en-US" smtClean="0"/>
              <a:pPr algn="l"/>
              <a:t>23</a:t>
            </a:fld>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B975AD72-9D53-4114-9F85-FA405BA015F9}"/>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1375507" y="1366522"/>
            <a:ext cx="7434263" cy="5040312"/>
          </a:xfrm>
        </p:spPr>
      </p:pic>
    </p:spTree>
    <p:extLst>
      <p:ext uri="{BB962C8B-B14F-4D97-AF65-F5344CB8AC3E}">
        <p14:creationId xmlns:p14="http://schemas.microsoft.com/office/powerpoint/2010/main" val="4130018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255EE6-897B-4ECD-A5DE-52F206C382C0}"/>
              </a:ext>
            </a:extLst>
          </p:cNvPr>
          <p:cNvSpPr>
            <a:spLocks noGrp="1"/>
          </p:cNvSpPr>
          <p:nvPr>
            <p:ph type="title"/>
          </p:nvPr>
        </p:nvSpPr>
        <p:spPr>
          <a:xfrm>
            <a:off x="450850" y="451166"/>
            <a:ext cx="5938104" cy="782467"/>
          </a:xfrm>
        </p:spPr>
        <p:txBody>
          <a:bodyPr/>
          <a:lstStyle/>
          <a:p>
            <a:r>
              <a:rPr lang="en-US" dirty="0"/>
              <a:t>Linking data and publications: An example</a:t>
            </a:r>
            <a:endParaRPr lang="nl-NL" dirty="0"/>
          </a:p>
        </p:txBody>
      </p:sp>
      <p:sp>
        <p:nvSpPr>
          <p:cNvPr id="2" name="Text Placeholder 1">
            <a:extLst>
              <a:ext uri="{FF2B5EF4-FFF2-40B4-BE49-F238E27FC236}">
                <a16:creationId xmlns:a16="http://schemas.microsoft.com/office/drawing/2014/main" id="{E9520957-7544-405D-B5C1-C7962E8572C0}"/>
              </a:ext>
            </a:extLst>
          </p:cNvPr>
          <p:cNvSpPr>
            <a:spLocks noGrp="1"/>
          </p:cNvSpPr>
          <p:nvPr>
            <p:ph type="body" sz="quarter" idx="13"/>
          </p:nvPr>
        </p:nvSpPr>
        <p:spPr/>
        <p:txBody>
          <a:bodyPr/>
          <a:lstStyle/>
          <a:p>
            <a:endParaRPr lang="nl-NL"/>
          </a:p>
        </p:txBody>
      </p:sp>
      <p:sp>
        <p:nvSpPr>
          <p:cNvPr id="4" name="Slide Number Placeholder 3">
            <a:extLst>
              <a:ext uri="{FF2B5EF4-FFF2-40B4-BE49-F238E27FC236}">
                <a16:creationId xmlns:a16="http://schemas.microsoft.com/office/drawing/2014/main" id="{DCDD91FB-42D0-4A99-8330-F08C6F4DA9A0}"/>
              </a:ext>
            </a:extLst>
          </p:cNvPr>
          <p:cNvSpPr>
            <a:spLocks noGrp="1"/>
          </p:cNvSpPr>
          <p:nvPr>
            <p:ph type="sldNum" sz="quarter" idx="15"/>
          </p:nvPr>
        </p:nvSpPr>
        <p:spPr/>
        <p:txBody>
          <a:bodyPr/>
          <a:lstStyle/>
          <a:p>
            <a:pPr algn="l"/>
            <a:fld id="{FE43BE18-6CAB-4553-ACE9-E2BE925123EF}" type="slidenum">
              <a:rPr lang="en-US" smtClean="0"/>
              <a:pPr algn="l"/>
              <a:t>24</a:t>
            </a:fld>
            <a:endParaRPr lang="en-US" dirty="0"/>
          </a:p>
        </p:txBody>
      </p:sp>
      <p:pic>
        <p:nvPicPr>
          <p:cNvPr id="8" name="Content Placeholder 7" descr="Graphical user interface, text, application&#10;&#10;Description automatically generated">
            <a:extLst>
              <a:ext uri="{FF2B5EF4-FFF2-40B4-BE49-F238E27FC236}">
                <a16:creationId xmlns:a16="http://schemas.microsoft.com/office/drawing/2014/main" id="{56947C20-FBE4-4C71-A661-908B7B00F49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1398954" y="1366522"/>
            <a:ext cx="5729288" cy="5040312"/>
          </a:xfrm>
        </p:spPr>
      </p:pic>
    </p:spTree>
    <p:extLst>
      <p:ext uri="{BB962C8B-B14F-4D97-AF65-F5344CB8AC3E}">
        <p14:creationId xmlns:p14="http://schemas.microsoft.com/office/powerpoint/2010/main" val="3719849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E8BE-8663-4ED8-BA58-F93BB49A96B3}"/>
              </a:ext>
            </a:extLst>
          </p:cNvPr>
          <p:cNvSpPr>
            <a:spLocks noGrp="1"/>
          </p:cNvSpPr>
          <p:nvPr>
            <p:ph type="title"/>
          </p:nvPr>
        </p:nvSpPr>
        <p:spPr>
          <a:xfrm>
            <a:off x="442841" y="447567"/>
            <a:ext cx="6304944" cy="782467"/>
          </a:xfrm>
        </p:spPr>
        <p:txBody>
          <a:bodyPr/>
          <a:lstStyle/>
          <a:p>
            <a:r>
              <a:rPr lang="en-US" dirty="0"/>
              <a:t>Linking data and publications: An example</a:t>
            </a:r>
            <a:endParaRPr lang="nl-NL" dirty="0"/>
          </a:p>
        </p:txBody>
      </p:sp>
      <p:sp>
        <p:nvSpPr>
          <p:cNvPr id="5" name="Slide Number Placeholder 4">
            <a:extLst>
              <a:ext uri="{FF2B5EF4-FFF2-40B4-BE49-F238E27FC236}">
                <a16:creationId xmlns:a16="http://schemas.microsoft.com/office/drawing/2014/main" id="{17EC5B6F-1203-479F-9A6B-CC9980E64693}"/>
              </a:ext>
            </a:extLst>
          </p:cNvPr>
          <p:cNvSpPr>
            <a:spLocks noGrp="1"/>
          </p:cNvSpPr>
          <p:nvPr>
            <p:ph type="sldNum" sz="quarter" idx="16"/>
          </p:nvPr>
        </p:nvSpPr>
        <p:spPr/>
        <p:txBody>
          <a:bodyPr/>
          <a:lstStyle/>
          <a:p>
            <a:pPr algn="l"/>
            <a:fld id="{840C1E0B-154D-844F-9C3C-CB8827A7EAB0}" type="slidenum">
              <a:rPr lang="nl-NL" smtClean="0"/>
              <a:pPr algn="l"/>
              <a:t>25</a:t>
            </a:fld>
            <a:r>
              <a:rPr lang="nl-NL"/>
              <a:t> </a:t>
            </a:r>
          </a:p>
        </p:txBody>
      </p:sp>
      <p:pic>
        <p:nvPicPr>
          <p:cNvPr id="7" name="Picture 6" descr="Graphical user interface, text, application, email&#10;&#10;Description automatically generated">
            <a:extLst>
              <a:ext uri="{FF2B5EF4-FFF2-40B4-BE49-F238E27FC236}">
                <a16:creationId xmlns:a16="http://schemas.microsoft.com/office/drawing/2014/main" id="{752E22AC-1E26-4098-9A9B-50F46E2E1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178" y="1363384"/>
            <a:ext cx="5376336" cy="48600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2E6A2D3-20EF-4A18-89D5-503D5E1F7BD0}"/>
              </a:ext>
            </a:extLst>
          </p:cNvPr>
          <p:cNvPicPr>
            <a:picLocks noChangeAspect="1"/>
          </p:cNvPicPr>
          <p:nvPr/>
        </p:nvPicPr>
        <p:blipFill>
          <a:blip r:embed="rId4"/>
          <a:stretch>
            <a:fillRect/>
          </a:stretch>
        </p:blipFill>
        <p:spPr>
          <a:xfrm>
            <a:off x="2273841" y="2870399"/>
            <a:ext cx="7474455" cy="3240000"/>
          </a:xfrm>
          <a:prstGeom prst="rect">
            <a:avLst/>
          </a:prstGeom>
          <a:ln w="28575">
            <a:solidFill>
              <a:schemeClr val="tx2"/>
            </a:solidFill>
          </a:ln>
        </p:spPr>
      </p:pic>
      <p:pic>
        <p:nvPicPr>
          <p:cNvPr id="11" name="Picture 10" descr="Graphical user interface, text, application, email&#10;&#10;Description automatically generated">
            <a:extLst>
              <a:ext uri="{FF2B5EF4-FFF2-40B4-BE49-F238E27FC236}">
                <a16:creationId xmlns:a16="http://schemas.microsoft.com/office/drawing/2014/main" id="{7CB7C516-B824-466C-B57B-72BF83558064}"/>
              </a:ext>
            </a:extLst>
          </p:cNvPr>
          <p:cNvPicPr>
            <a:picLocks noChangeAspect="1"/>
          </p:cNvPicPr>
          <p:nvPr/>
        </p:nvPicPr>
        <p:blipFill>
          <a:blip r:embed="rId5"/>
          <a:stretch>
            <a:fillRect/>
          </a:stretch>
        </p:blipFill>
        <p:spPr>
          <a:xfrm>
            <a:off x="4120045" y="1320692"/>
            <a:ext cx="7630702" cy="4680000"/>
          </a:xfrm>
          <a:prstGeom prst="rect">
            <a:avLst/>
          </a:prstGeom>
          <a:ln w="28575">
            <a:solidFill>
              <a:schemeClr val="tx2"/>
            </a:solidFill>
          </a:ln>
        </p:spPr>
      </p:pic>
      <p:sp>
        <p:nvSpPr>
          <p:cNvPr id="12" name="Oval 11">
            <a:extLst>
              <a:ext uri="{FF2B5EF4-FFF2-40B4-BE49-F238E27FC236}">
                <a16:creationId xmlns:a16="http://schemas.microsoft.com/office/drawing/2014/main" id="{B28D0648-C8AD-4BAF-911D-F8CC9F40B875}"/>
              </a:ext>
            </a:extLst>
          </p:cNvPr>
          <p:cNvSpPr/>
          <p:nvPr/>
        </p:nvSpPr>
        <p:spPr>
          <a:xfrm>
            <a:off x="6096794" y="2438400"/>
            <a:ext cx="1132681" cy="200025"/>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
        <p:nvSpPr>
          <p:cNvPr id="13" name="Oval 12">
            <a:extLst>
              <a:ext uri="{FF2B5EF4-FFF2-40B4-BE49-F238E27FC236}">
                <a16:creationId xmlns:a16="http://schemas.microsoft.com/office/drawing/2014/main" id="{006AB8CD-B81D-4513-8B79-52DDCEFDEE48}"/>
              </a:ext>
            </a:extLst>
          </p:cNvPr>
          <p:cNvSpPr/>
          <p:nvPr/>
        </p:nvSpPr>
        <p:spPr>
          <a:xfrm>
            <a:off x="5784743" y="4815276"/>
            <a:ext cx="5653953" cy="703541"/>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800"/>
          </a:p>
        </p:txBody>
      </p:sp>
    </p:spTree>
    <p:extLst>
      <p:ext uri="{BB962C8B-B14F-4D97-AF65-F5344CB8AC3E}">
        <p14:creationId xmlns:p14="http://schemas.microsoft.com/office/powerpoint/2010/main" val="25138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73B9-9C54-447C-A963-B1BE3753F0EB}"/>
              </a:ext>
            </a:extLst>
          </p:cNvPr>
          <p:cNvSpPr>
            <a:spLocks noGrp="1"/>
          </p:cNvSpPr>
          <p:nvPr>
            <p:ph type="title"/>
          </p:nvPr>
        </p:nvSpPr>
        <p:spPr>
          <a:xfrm>
            <a:off x="442841" y="447567"/>
            <a:ext cx="6327092" cy="782467"/>
          </a:xfrm>
        </p:spPr>
        <p:txBody>
          <a:bodyPr/>
          <a:lstStyle/>
          <a:p>
            <a:r>
              <a:rPr lang="en-US"/>
              <a:t>Linking data and publications: An example</a:t>
            </a:r>
            <a:endParaRPr lang="nl-NL"/>
          </a:p>
        </p:txBody>
      </p:sp>
      <p:sp>
        <p:nvSpPr>
          <p:cNvPr id="5" name="Slide Number Placeholder 4">
            <a:extLst>
              <a:ext uri="{FF2B5EF4-FFF2-40B4-BE49-F238E27FC236}">
                <a16:creationId xmlns:a16="http://schemas.microsoft.com/office/drawing/2014/main" id="{874AEBC9-69FB-4C85-AB9B-EC5C40C7058D}"/>
              </a:ext>
            </a:extLst>
          </p:cNvPr>
          <p:cNvSpPr>
            <a:spLocks noGrp="1"/>
          </p:cNvSpPr>
          <p:nvPr>
            <p:ph type="sldNum" sz="quarter" idx="16"/>
          </p:nvPr>
        </p:nvSpPr>
        <p:spPr/>
        <p:txBody>
          <a:bodyPr/>
          <a:lstStyle/>
          <a:p>
            <a:pPr algn="l"/>
            <a:fld id="{840C1E0B-154D-844F-9C3C-CB8827A7EAB0}" type="slidenum">
              <a:rPr lang="nl-NL" smtClean="0"/>
              <a:pPr algn="l"/>
              <a:t>26</a:t>
            </a:fld>
            <a:r>
              <a:rPr lang="nl-NL"/>
              <a:t> </a:t>
            </a:r>
          </a:p>
        </p:txBody>
      </p:sp>
      <p:pic>
        <p:nvPicPr>
          <p:cNvPr id="7" name="Picture 6" descr="Graphical user interface, text, application, email&#10;&#10;Description automatically generated">
            <a:extLst>
              <a:ext uri="{FF2B5EF4-FFF2-40B4-BE49-F238E27FC236}">
                <a16:creationId xmlns:a16="http://schemas.microsoft.com/office/drawing/2014/main" id="{C284B40F-CDED-4359-9BCD-E632D88531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3747" y="1367999"/>
            <a:ext cx="5153535" cy="5040000"/>
          </a:xfrm>
          <a:prstGeom prst="rect">
            <a:avLst/>
          </a:prstGeom>
        </p:spPr>
      </p:pic>
    </p:spTree>
    <p:extLst>
      <p:ext uri="{BB962C8B-B14F-4D97-AF65-F5344CB8AC3E}">
        <p14:creationId xmlns:p14="http://schemas.microsoft.com/office/powerpoint/2010/main" val="28825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10E7A-5677-45FD-895C-CCBB3FE77CBF}"/>
              </a:ext>
            </a:extLst>
          </p:cNvPr>
          <p:cNvSpPr>
            <a:spLocks noGrp="1"/>
          </p:cNvSpPr>
          <p:nvPr>
            <p:ph type="body" sz="quarter" idx="10"/>
          </p:nvPr>
        </p:nvSpPr>
        <p:spPr/>
        <p:txBody>
          <a:bodyPr/>
          <a:lstStyle/>
          <a:p>
            <a:r>
              <a:rPr lang="en-US"/>
              <a:t>General information</a:t>
            </a:r>
            <a:endParaRPr lang="nl-NL"/>
          </a:p>
        </p:txBody>
      </p:sp>
    </p:spTree>
    <p:extLst>
      <p:ext uri="{BB962C8B-B14F-4D97-AF65-F5344CB8AC3E}">
        <p14:creationId xmlns:p14="http://schemas.microsoft.com/office/powerpoint/2010/main" val="3636575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7DB01-BFDC-4F07-A719-E884416DAFCC}"/>
              </a:ext>
            </a:extLst>
          </p:cNvPr>
          <p:cNvSpPr>
            <a:spLocks noGrp="1"/>
          </p:cNvSpPr>
          <p:nvPr>
            <p:ph type="title"/>
          </p:nvPr>
        </p:nvSpPr>
        <p:spPr>
          <a:xfrm>
            <a:off x="450850" y="451166"/>
            <a:ext cx="4641076" cy="782467"/>
          </a:xfrm>
        </p:spPr>
        <p:txBody>
          <a:bodyPr/>
          <a:lstStyle/>
          <a:p>
            <a:r>
              <a:rPr lang="en-US"/>
              <a:t>Information about your project</a:t>
            </a:r>
            <a:endParaRPr lang="nl-NL"/>
          </a:p>
        </p:txBody>
      </p:sp>
      <p:sp>
        <p:nvSpPr>
          <p:cNvPr id="3" name="Text Placeholder 2">
            <a:extLst>
              <a:ext uri="{FF2B5EF4-FFF2-40B4-BE49-F238E27FC236}">
                <a16:creationId xmlns:a16="http://schemas.microsoft.com/office/drawing/2014/main" id="{B1995AB6-F830-4274-B5A0-2282E50486A3}"/>
              </a:ext>
            </a:extLst>
          </p:cNvPr>
          <p:cNvSpPr>
            <a:spLocks noGrp="1"/>
          </p:cNvSpPr>
          <p:nvPr>
            <p:ph type="body" sz="quarter" idx="13"/>
          </p:nvPr>
        </p:nvSpPr>
        <p:spPr/>
        <p:txBody>
          <a:bodyPr/>
          <a:lstStyle/>
          <a:p>
            <a:pPr lvl="1"/>
            <a:r>
              <a:rPr lang="en-US"/>
              <a:t>Most of this section is pretty straightforward</a:t>
            </a:r>
          </a:p>
          <a:p>
            <a:pPr lvl="1"/>
            <a:endParaRPr lang="en-US"/>
          </a:p>
          <a:p>
            <a:pPr lvl="1"/>
            <a:r>
              <a:rPr lang="nl-NL" err="1"/>
              <a:t>Two</a:t>
            </a:r>
            <a:r>
              <a:rPr lang="nl-NL"/>
              <a:t> important </a:t>
            </a:r>
            <a:r>
              <a:rPr lang="nl-NL" err="1"/>
              <a:t>aspects</a:t>
            </a:r>
            <a:r>
              <a:rPr lang="nl-NL"/>
              <a:t> </a:t>
            </a:r>
            <a:r>
              <a:rPr lang="nl-NL" err="1"/>
              <a:t>to</a:t>
            </a:r>
            <a:r>
              <a:rPr lang="nl-NL"/>
              <a:t> </a:t>
            </a:r>
            <a:r>
              <a:rPr lang="nl-NL" err="1"/>
              <a:t>pay</a:t>
            </a:r>
            <a:r>
              <a:rPr lang="nl-NL"/>
              <a:t> attention </a:t>
            </a:r>
            <a:r>
              <a:rPr lang="nl-NL" err="1"/>
              <a:t>to</a:t>
            </a:r>
            <a:r>
              <a:rPr lang="nl-NL"/>
              <a:t>:</a:t>
            </a:r>
          </a:p>
          <a:p>
            <a:pPr lvl="2"/>
            <a:r>
              <a:rPr lang="nl-NL" err="1"/>
              <a:t>Include</a:t>
            </a:r>
            <a:r>
              <a:rPr lang="nl-NL"/>
              <a:t> </a:t>
            </a:r>
            <a:r>
              <a:rPr lang="nl-NL" err="1"/>
              <a:t>your</a:t>
            </a:r>
            <a:r>
              <a:rPr lang="nl-NL"/>
              <a:t> </a:t>
            </a:r>
            <a:r>
              <a:rPr lang="nl-NL" err="1">
                <a:solidFill>
                  <a:schemeClr val="tx2"/>
                </a:solidFill>
              </a:rPr>
              <a:t>ORCiD</a:t>
            </a:r>
            <a:r>
              <a:rPr lang="nl-NL"/>
              <a:t> – register </a:t>
            </a:r>
            <a:r>
              <a:rPr lang="nl-NL" err="1"/>
              <a:t>for</a:t>
            </a:r>
            <a:r>
              <a:rPr lang="nl-NL"/>
              <a:t> </a:t>
            </a:r>
            <a:r>
              <a:rPr lang="nl-NL" err="1"/>
              <a:t>an</a:t>
            </a:r>
            <a:r>
              <a:rPr lang="nl-NL"/>
              <a:t> </a:t>
            </a:r>
            <a:r>
              <a:rPr lang="nl-NL" err="1"/>
              <a:t>ORCiD</a:t>
            </a:r>
            <a:r>
              <a:rPr lang="nl-NL"/>
              <a:t> </a:t>
            </a:r>
            <a:r>
              <a:rPr lang="nl-NL" err="1"/>
              <a:t>if</a:t>
            </a:r>
            <a:r>
              <a:rPr lang="nl-NL"/>
              <a:t> </a:t>
            </a:r>
            <a:r>
              <a:rPr lang="nl-NL" err="1"/>
              <a:t>you</a:t>
            </a:r>
            <a:r>
              <a:rPr lang="nl-NL"/>
              <a:t> </a:t>
            </a:r>
            <a:r>
              <a:rPr lang="nl-NL" err="1"/>
              <a:t>don’t</a:t>
            </a:r>
            <a:r>
              <a:rPr lang="nl-NL"/>
              <a:t> have </a:t>
            </a:r>
            <a:r>
              <a:rPr lang="nl-NL" err="1"/>
              <a:t>one</a:t>
            </a:r>
            <a:r>
              <a:rPr lang="nl-NL"/>
              <a:t> </a:t>
            </a:r>
            <a:r>
              <a:rPr lang="nl-NL" err="1"/>
              <a:t>yet</a:t>
            </a:r>
            <a:endParaRPr lang="nl-NL"/>
          </a:p>
          <a:p>
            <a:pPr lvl="2"/>
            <a:r>
              <a:rPr lang="nl-NL" err="1"/>
              <a:t>Other</a:t>
            </a:r>
            <a:r>
              <a:rPr lang="nl-NL"/>
              <a:t> </a:t>
            </a:r>
            <a:r>
              <a:rPr lang="nl-NL" err="1"/>
              <a:t>people</a:t>
            </a:r>
            <a:r>
              <a:rPr lang="nl-NL"/>
              <a:t> </a:t>
            </a:r>
            <a:r>
              <a:rPr lang="nl-NL" err="1"/>
              <a:t>involved</a:t>
            </a:r>
            <a:r>
              <a:rPr lang="nl-NL"/>
              <a:t> in </a:t>
            </a:r>
            <a:r>
              <a:rPr lang="nl-NL" err="1"/>
              <a:t>the</a:t>
            </a:r>
            <a:r>
              <a:rPr lang="nl-NL"/>
              <a:t> project</a:t>
            </a:r>
          </a:p>
          <a:p>
            <a:pPr lvl="3"/>
            <a:r>
              <a:rPr lang="nl-NL"/>
              <a:t>Supervisors, direct </a:t>
            </a:r>
            <a:r>
              <a:rPr lang="nl-NL" err="1"/>
              <a:t>colleagues</a:t>
            </a:r>
            <a:r>
              <a:rPr lang="nl-NL"/>
              <a:t> </a:t>
            </a:r>
            <a:r>
              <a:rPr lang="nl-NL">
                <a:sym typeface="Wingdings" panose="05000000000000000000" pitchFamily="2" charset="2"/>
              </a:rPr>
              <a:t> important </a:t>
            </a:r>
            <a:r>
              <a:rPr lang="nl-NL" err="1">
                <a:sym typeface="Wingdings" panose="05000000000000000000" pitchFamily="2" charset="2"/>
              </a:rPr>
              <a:t>for</a:t>
            </a:r>
            <a:r>
              <a:rPr lang="nl-NL">
                <a:sym typeface="Wingdings" panose="05000000000000000000" pitchFamily="2" charset="2"/>
              </a:rPr>
              <a:t> </a:t>
            </a:r>
            <a:r>
              <a:rPr lang="nl-NL" err="1">
                <a:sym typeface="Wingdings" panose="05000000000000000000" pitchFamily="2" charset="2"/>
              </a:rPr>
              <a:t>responsibilities</a:t>
            </a:r>
            <a:endParaRPr lang="nl-NL"/>
          </a:p>
          <a:p>
            <a:pPr lvl="3"/>
            <a:r>
              <a:rPr lang="nl-NL"/>
              <a:t>Partner </a:t>
            </a:r>
            <a:r>
              <a:rPr lang="nl-NL" err="1"/>
              <a:t>organisations</a:t>
            </a:r>
            <a:r>
              <a:rPr lang="nl-NL"/>
              <a:t> (</a:t>
            </a:r>
            <a:r>
              <a:rPr lang="nl-NL" err="1"/>
              <a:t>universities</a:t>
            </a:r>
            <a:r>
              <a:rPr lang="nl-NL"/>
              <a:t>, </a:t>
            </a:r>
            <a:r>
              <a:rPr lang="nl-NL" err="1"/>
              <a:t>medical</a:t>
            </a:r>
            <a:r>
              <a:rPr lang="nl-NL"/>
              <a:t> centers, companies) </a:t>
            </a:r>
            <a:r>
              <a:rPr lang="nl-NL">
                <a:sym typeface="Wingdings" panose="05000000000000000000" pitchFamily="2" charset="2"/>
              </a:rPr>
              <a:t> </a:t>
            </a:r>
            <a:r>
              <a:rPr lang="nl-NL"/>
              <a:t>important </a:t>
            </a:r>
            <a:r>
              <a:rPr lang="nl-NL" err="1"/>
              <a:t>for</a:t>
            </a:r>
            <a:r>
              <a:rPr lang="nl-NL"/>
              <a:t> </a:t>
            </a:r>
            <a:r>
              <a:rPr lang="nl-NL" err="1"/>
              <a:t>authorship</a:t>
            </a:r>
            <a:r>
              <a:rPr lang="nl-NL"/>
              <a:t>, </a:t>
            </a:r>
            <a:r>
              <a:rPr lang="nl-NL" err="1"/>
              <a:t>intellectual</a:t>
            </a:r>
            <a:r>
              <a:rPr lang="nl-NL"/>
              <a:t> property, </a:t>
            </a:r>
            <a:r>
              <a:rPr lang="nl-NL" err="1"/>
              <a:t>responsibilities</a:t>
            </a:r>
            <a:endParaRPr lang="nl-NL"/>
          </a:p>
          <a:p>
            <a:pPr lvl="2"/>
            <a:endParaRPr lang="nl-NL"/>
          </a:p>
        </p:txBody>
      </p:sp>
      <p:sp>
        <p:nvSpPr>
          <p:cNvPr id="5" name="Slide Number Placeholder 4">
            <a:extLst>
              <a:ext uri="{FF2B5EF4-FFF2-40B4-BE49-F238E27FC236}">
                <a16:creationId xmlns:a16="http://schemas.microsoft.com/office/drawing/2014/main" id="{2E7BEE2C-8463-4650-92FA-51867855750A}"/>
              </a:ext>
            </a:extLst>
          </p:cNvPr>
          <p:cNvSpPr>
            <a:spLocks noGrp="1"/>
          </p:cNvSpPr>
          <p:nvPr>
            <p:ph type="sldNum" sz="quarter" idx="15"/>
          </p:nvPr>
        </p:nvSpPr>
        <p:spPr/>
        <p:txBody>
          <a:bodyPr/>
          <a:lstStyle/>
          <a:p>
            <a:pPr algn="l"/>
            <a:fld id="{840C1E0B-154D-844F-9C3C-CB8827A7EAB0}" type="slidenum">
              <a:rPr lang="nl-NL" smtClean="0"/>
              <a:pPr algn="l"/>
              <a:t>28</a:t>
            </a:fld>
            <a:r>
              <a:rPr lang="nl-NL"/>
              <a:t> </a:t>
            </a:r>
          </a:p>
        </p:txBody>
      </p:sp>
      <p:pic>
        <p:nvPicPr>
          <p:cNvPr id="8" name="Picture 7" descr="Icon&#10;&#10;Description automatically generated">
            <a:extLst>
              <a:ext uri="{FF2B5EF4-FFF2-40B4-BE49-F238E27FC236}">
                <a16:creationId xmlns:a16="http://schemas.microsoft.com/office/drawing/2014/main" id="{BD89E929-D130-4D8C-8E5C-A4AC1444B2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1384" t="17930" r="37283" b="26366"/>
          <a:stretch/>
        </p:blipFill>
        <p:spPr>
          <a:xfrm>
            <a:off x="8355171" y="2379746"/>
            <a:ext cx="900000" cy="900000"/>
          </a:xfrm>
          <a:prstGeom prst="ellipse">
            <a:avLst/>
          </a:prstGeom>
        </p:spPr>
      </p:pic>
      <p:sp>
        <p:nvSpPr>
          <p:cNvPr id="9" name="TextBox 8">
            <a:extLst>
              <a:ext uri="{FF2B5EF4-FFF2-40B4-BE49-F238E27FC236}">
                <a16:creationId xmlns:a16="http://schemas.microsoft.com/office/drawing/2014/main" id="{95CAF679-24F5-4EBC-83B5-799598C7212B}"/>
              </a:ext>
            </a:extLst>
          </p:cNvPr>
          <p:cNvSpPr txBox="1"/>
          <p:nvPr/>
        </p:nvSpPr>
        <p:spPr>
          <a:xfrm>
            <a:off x="9556885" y="2379746"/>
            <a:ext cx="2403429" cy="1182604"/>
          </a:xfrm>
          <a:prstGeom prst="rect">
            <a:avLst/>
          </a:prstGeom>
          <a:noFill/>
          <a:ln w="28575">
            <a:solidFill>
              <a:schemeClr val="tx2"/>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sz="2000">
                <a:solidFill>
                  <a:srgbClr val="005CA9"/>
                </a:solidFill>
              </a:rPr>
              <a:t>Establish your researcher identity with </a:t>
            </a:r>
            <a:r>
              <a:rPr lang="en-US" sz="2000" err="1">
                <a:solidFill>
                  <a:srgbClr val="005CA9"/>
                </a:solidFill>
                <a:hlinkClick r:id="rId3"/>
              </a:rPr>
              <a:t>ORCiD</a:t>
            </a:r>
            <a:endParaRPr lang="nl-NL" sz="2000">
              <a:solidFill>
                <a:srgbClr val="005CA9"/>
              </a:solidFill>
            </a:endParaRPr>
          </a:p>
        </p:txBody>
      </p:sp>
      <p:pic>
        <p:nvPicPr>
          <p:cNvPr id="11" name="Graphic 10" descr="Remote work outline">
            <a:extLst>
              <a:ext uri="{FF2B5EF4-FFF2-40B4-BE49-F238E27FC236}">
                <a16:creationId xmlns:a16="http://schemas.microsoft.com/office/drawing/2014/main" id="{9BB031BF-77BD-4A26-88C3-E98ECCE62C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5171" y="3470134"/>
            <a:ext cx="914400" cy="914400"/>
          </a:xfrm>
          <a:prstGeom prst="rect">
            <a:avLst/>
          </a:prstGeom>
        </p:spPr>
      </p:pic>
    </p:spTree>
    <p:extLst>
      <p:ext uri="{BB962C8B-B14F-4D97-AF65-F5344CB8AC3E}">
        <p14:creationId xmlns:p14="http://schemas.microsoft.com/office/powerpoint/2010/main" val="21752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7AF777-1DB8-4380-AD49-748E3E23E33D}"/>
              </a:ext>
            </a:extLst>
          </p:cNvPr>
          <p:cNvSpPr>
            <a:spLocks noGrp="1"/>
          </p:cNvSpPr>
          <p:nvPr>
            <p:ph type="body" sz="quarter" idx="10"/>
          </p:nvPr>
        </p:nvSpPr>
        <p:spPr/>
        <p:txBody>
          <a:bodyPr/>
          <a:lstStyle/>
          <a:p>
            <a:r>
              <a:rPr lang="en-US"/>
              <a:t>Data description</a:t>
            </a:r>
            <a:endParaRPr lang="nl-NL"/>
          </a:p>
        </p:txBody>
      </p:sp>
    </p:spTree>
    <p:extLst>
      <p:ext uri="{BB962C8B-B14F-4D97-AF65-F5344CB8AC3E}">
        <p14:creationId xmlns:p14="http://schemas.microsoft.com/office/powerpoint/2010/main" val="321904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6A44C5-1AF1-45F3-AD3F-8B68294D8612}"/>
              </a:ext>
            </a:extLst>
          </p:cNvPr>
          <p:cNvSpPr>
            <a:spLocks noGrp="1"/>
          </p:cNvSpPr>
          <p:nvPr>
            <p:ph type="body" sz="quarter" idx="10"/>
          </p:nvPr>
        </p:nvSpPr>
        <p:spPr/>
        <p:txBody>
          <a:bodyPr/>
          <a:lstStyle/>
          <a:p>
            <a:r>
              <a:rPr lang="en-US"/>
              <a:t>Introduction</a:t>
            </a:r>
            <a:endParaRPr lang="nl-NL"/>
          </a:p>
        </p:txBody>
      </p:sp>
    </p:spTree>
    <p:extLst>
      <p:ext uri="{BB962C8B-B14F-4D97-AF65-F5344CB8AC3E}">
        <p14:creationId xmlns:p14="http://schemas.microsoft.com/office/powerpoint/2010/main" val="3666877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17DF-BAC0-4F55-B0CD-55F595A2F82F}"/>
              </a:ext>
            </a:extLst>
          </p:cNvPr>
          <p:cNvSpPr>
            <a:spLocks noGrp="1"/>
          </p:cNvSpPr>
          <p:nvPr>
            <p:ph type="title"/>
          </p:nvPr>
        </p:nvSpPr>
        <p:spPr>
          <a:xfrm>
            <a:off x="450850" y="451166"/>
            <a:ext cx="3008179" cy="782467"/>
          </a:xfrm>
        </p:spPr>
        <p:txBody>
          <a:bodyPr/>
          <a:lstStyle/>
          <a:p>
            <a:r>
              <a:rPr lang="en-US"/>
              <a:t>Origin of your data</a:t>
            </a:r>
            <a:endParaRPr lang="nl-NL"/>
          </a:p>
        </p:txBody>
      </p:sp>
      <p:sp>
        <p:nvSpPr>
          <p:cNvPr id="3" name="Text Placeholder 2">
            <a:extLst>
              <a:ext uri="{FF2B5EF4-FFF2-40B4-BE49-F238E27FC236}">
                <a16:creationId xmlns:a16="http://schemas.microsoft.com/office/drawing/2014/main" id="{34478D50-EA50-4331-BFB0-150CE4E02944}"/>
              </a:ext>
            </a:extLst>
          </p:cNvPr>
          <p:cNvSpPr>
            <a:spLocks noGrp="1"/>
          </p:cNvSpPr>
          <p:nvPr>
            <p:ph type="body" sz="quarter" idx="13"/>
          </p:nvPr>
        </p:nvSpPr>
        <p:spPr/>
        <p:txBody>
          <a:bodyPr/>
          <a:lstStyle/>
          <a:p>
            <a:pPr lvl="1"/>
            <a:r>
              <a:rPr lang="en-US"/>
              <a:t>Provide information about the data that you will be working with</a:t>
            </a:r>
          </a:p>
          <a:p>
            <a:pPr lvl="2"/>
            <a:r>
              <a:rPr lang="en-US"/>
              <a:t>Indicate whether you will work with </a:t>
            </a:r>
            <a:r>
              <a:rPr lang="en-US">
                <a:solidFill>
                  <a:schemeClr val="tx2"/>
                </a:solidFill>
              </a:rPr>
              <a:t>personal data</a:t>
            </a:r>
            <a:r>
              <a:rPr lang="en-US"/>
              <a:t> – the answer to this question defines which questions will be asked in the remainder of the DMP template</a:t>
            </a:r>
          </a:p>
          <a:p>
            <a:pPr lvl="2"/>
            <a:r>
              <a:rPr lang="en-US">
                <a:solidFill>
                  <a:schemeClr val="tx2"/>
                </a:solidFill>
              </a:rPr>
              <a:t>Reuse of existing data</a:t>
            </a:r>
          </a:p>
          <a:p>
            <a:pPr lvl="3"/>
            <a:r>
              <a:rPr lang="en-US"/>
              <a:t>Specify the source</a:t>
            </a:r>
          </a:p>
          <a:p>
            <a:pPr lvl="3"/>
            <a:r>
              <a:rPr lang="en-US"/>
              <a:t>Describe how you will get access to the data </a:t>
            </a:r>
          </a:p>
          <a:p>
            <a:pPr lvl="3"/>
            <a:r>
              <a:rPr lang="en-US"/>
              <a:t>Explain if there are any conditions for reuse</a:t>
            </a:r>
          </a:p>
          <a:p>
            <a:pPr lvl="2"/>
            <a:r>
              <a:rPr lang="en-US">
                <a:solidFill>
                  <a:schemeClr val="tx2"/>
                </a:solidFill>
              </a:rPr>
              <a:t>Collecting new data</a:t>
            </a:r>
          </a:p>
          <a:p>
            <a:pPr lvl="3"/>
            <a:r>
              <a:rPr lang="en-US"/>
              <a:t>Describe the methods of data collection</a:t>
            </a:r>
          </a:p>
          <a:p>
            <a:pPr lvl="3"/>
            <a:r>
              <a:rPr lang="en-US"/>
              <a:t>Describe data collection tool/measurement device/app</a:t>
            </a:r>
          </a:p>
          <a:p>
            <a:pPr lvl="3"/>
            <a:r>
              <a:rPr lang="en-US"/>
              <a:t>Describe standards and/or protocols used to collect and </a:t>
            </a:r>
            <a:r>
              <a:rPr lang="en-US" err="1"/>
              <a:t>analyse</a:t>
            </a:r>
            <a:r>
              <a:rPr lang="en-US"/>
              <a:t> your data, including how calibration of measurement device will be documented</a:t>
            </a:r>
            <a:endParaRPr lang="nl-NL"/>
          </a:p>
        </p:txBody>
      </p:sp>
      <p:sp>
        <p:nvSpPr>
          <p:cNvPr id="5" name="Slide Number Placeholder 4">
            <a:extLst>
              <a:ext uri="{FF2B5EF4-FFF2-40B4-BE49-F238E27FC236}">
                <a16:creationId xmlns:a16="http://schemas.microsoft.com/office/drawing/2014/main" id="{F18DBF71-F7A2-4B04-A51C-1C4A66FD9DDC}"/>
              </a:ext>
            </a:extLst>
          </p:cNvPr>
          <p:cNvSpPr>
            <a:spLocks noGrp="1"/>
          </p:cNvSpPr>
          <p:nvPr>
            <p:ph type="sldNum" sz="quarter" idx="15"/>
          </p:nvPr>
        </p:nvSpPr>
        <p:spPr/>
        <p:txBody>
          <a:bodyPr/>
          <a:lstStyle/>
          <a:p>
            <a:pPr algn="l"/>
            <a:fld id="{840C1E0B-154D-844F-9C3C-CB8827A7EAB0}" type="slidenum">
              <a:rPr lang="nl-NL" smtClean="0"/>
              <a:pPr algn="l"/>
              <a:t>30</a:t>
            </a:fld>
            <a:r>
              <a:rPr lang="nl-NL"/>
              <a:t> </a:t>
            </a:r>
          </a:p>
        </p:txBody>
      </p:sp>
      <p:pic>
        <p:nvPicPr>
          <p:cNvPr id="7" name="Graphic 6" descr="Repeat outline">
            <a:extLst>
              <a:ext uri="{FF2B5EF4-FFF2-40B4-BE49-F238E27FC236}">
                <a16:creationId xmlns:a16="http://schemas.microsoft.com/office/drawing/2014/main" id="{994EE55B-8017-4460-ADF1-80B10BFCDB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22039" y="3260725"/>
            <a:ext cx="914400" cy="914400"/>
          </a:xfrm>
          <a:prstGeom prst="rect">
            <a:avLst/>
          </a:prstGeom>
        </p:spPr>
      </p:pic>
      <p:pic>
        <p:nvPicPr>
          <p:cNvPr id="9" name="Graphic 8" descr="Microscope outline">
            <a:extLst>
              <a:ext uri="{FF2B5EF4-FFF2-40B4-BE49-F238E27FC236}">
                <a16:creationId xmlns:a16="http://schemas.microsoft.com/office/drawing/2014/main" id="{21BD1C28-92EA-4A39-B346-CF4426C909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2039" y="4562475"/>
            <a:ext cx="914400" cy="914400"/>
          </a:xfrm>
          <a:prstGeom prst="rect">
            <a:avLst/>
          </a:prstGeom>
        </p:spPr>
      </p:pic>
      <p:pic>
        <p:nvPicPr>
          <p:cNvPr id="11" name="Graphic 10" descr="User outline">
            <a:extLst>
              <a:ext uri="{FF2B5EF4-FFF2-40B4-BE49-F238E27FC236}">
                <a16:creationId xmlns:a16="http://schemas.microsoft.com/office/drawing/2014/main" id="{0EAFB3C0-FC31-4342-A55C-199F49AA92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2039" y="1836738"/>
            <a:ext cx="914400" cy="914400"/>
          </a:xfrm>
          <a:prstGeom prst="rect">
            <a:avLst/>
          </a:prstGeom>
        </p:spPr>
      </p:pic>
    </p:spTree>
    <p:extLst>
      <p:ext uri="{BB962C8B-B14F-4D97-AF65-F5344CB8AC3E}">
        <p14:creationId xmlns:p14="http://schemas.microsoft.com/office/powerpoint/2010/main" val="3897950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E43B-CA34-46E3-BD50-F757CA640B4F}"/>
              </a:ext>
            </a:extLst>
          </p:cNvPr>
          <p:cNvSpPr>
            <a:spLocks noGrp="1"/>
          </p:cNvSpPr>
          <p:nvPr>
            <p:ph type="title"/>
          </p:nvPr>
        </p:nvSpPr>
        <p:spPr>
          <a:xfrm>
            <a:off x="450850" y="451166"/>
            <a:ext cx="4015040" cy="782467"/>
          </a:xfrm>
        </p:spPr>
        <p:txBody>
          <a:bodyPr/>
          <a:lstStyle/>
          <a:p>
            <a:r>
              <a:rPr lang="en-US"/>
              <a:t>Describe your data assets</a:t>
            </a:r>
            <a:endParaRPr lang="nl-NL"/>
          </a:p>
        </p:txBody>
      </p:sp>
      <p:sp>
        <p:nvSpPr>
          <p:cNvPr id="3" name="Text Placeholder 2">
            <a:extLst>
              <a:ext uri="{FF2B5EF4-FFF2-40B4-BE49-F238E27FC236}">
                <a16:creationId xmlns:a16="http://schemas.microsoft.com/office/drawing/2014/main" id="{DB798F00-0572-40EB-8443-4B3917B0D3DF}"/>
              </a:ext>
            </a:extLst>
          </p:cNvPr>
          <p:cNvSpPr>
            <a:spLocks noGrp="1"/>
          </p:cNvSpPr>
          <p:nvPr>
            <p:ph type="body" sz="quarter" idx="13"/>
          </p:nvPr>
        </p:nvSpPr>
        <p:spPr>
          <a:xfrm>
            <a:off x="1685925" y="1685925"/>
            <a:ext cx="5114925" cy="4273550"/>
          </a:xfrm>
        </p:spPr>
        <p:txBody>
          <a:bodyPr/>
          <a:lstStyle/>
          <a:p>
            <a:r>
              <a:rPr lang="en-US" err="1"/>
              <a:t>Conceptualise</a:t>
            </a:r>
            <a:r>
              <a:rPr lang="en-US"/>
              <a:t> the parts of your dataset as entities to be managed and preserved</a:t>
            </a:r>
          </a:p>
          <a:p>
            <a:pPr lvl="1"/>
            <a:endParaRPr lang="en-US"/>
          </a:p>
          <a:p>
            <a:pPr lvl="1"/>
            <a:r>
              <a:rPr lang="en-US"/>
              <a:t>Possible way to organize your data assets:</a:t>
            </a:r>
          </a:p>
          <a:p>
            <a:pPr lvl="2"/>
            <a:r>
              <a:rPr lang="en-US"/>
              <a:t>Raw data</a:t>
            </a:r>
          </a:p>
          <a:p>
            <a:pPr lvl="2"/>
            <a:r>
              <a:rPr lang="en-US"/>
              <a:t>Processed data</a:t>
            </a:r>
          </a:p>
          <a:p>
            <a:pPr lvl="2"/>
            <a:r>
              <a:rPr lang="en-US" err="1"/>
              <a:t>Analysed</a:t>
            </a:r>
            <a:r>
              <a:rPr lang="en-US"/>
              <a:t> data</a:t>
            </a:r>
          </a:p>
          <a:p>
            <a:pPr lvl="2"/>
            <a:r>
              <a:rPr lang="en-US"/>
              <a:t>Other (e.g. administrative, documentation)</a:t>
            </a:r>
            <a:endParaRPr lang="nl-NL"/>
          </a:p>
        </p:txBody>
      </p:sp>
      <p:sp>
        <p:nvSpPr>
          <p:cNvPr id="5" name="Slide Number Placeholder 4">
            <a:extLst>
              <a:ext uri="{FF2B5EF4-FFF2-40B4-BE49-F238E27FC236}">
                <a16:creationId xmlns:a16="http://schemas.microsoft.com/office/drawing/2014/main" id="{916F6E8D-3F7F-449E-B4AB-5AD67C11ABC5}"/>
              </a:ext>
            </a:extLst>
          </p:cNvPr>
          <p:cNvSpPr>
            <a:spLocks noGrp="1"/>
          </p:cNvSpPr>
          <p:nvPr>
            <p:ph type="sldNum" sz="quarter" idx="15"/>
          </p:nvPr>
        </p:nvSpPr>
        <p:spPr/>
        <p:txBody>
          <a:bodyPr/>
          <a:lstStyle/>
          <a:p>
            <a:pPr algn="l"/>
            <a:fld id="{840C1E0B-154D-844F-9C3C-CB8827A7EAB0}" type="slidenum">
              <a:rPr lang="nl-NL" smtClean="0"/>
              <a:pPr algn="l"/>
              <a:t>31</a:t>
            </a:fld>
            <a:r>
              <a:rPr lang="nl-NL"/>
              <a:t> </a:t>
            </a:r>
          </a:p>
        </p:txBody>
      </p:sp>
      <p:grpSp>
        <p:nvGrpSpPr>
          <p:cNvPr id="9" name="Group 8">
            <a:extLst>
              <a:ext uri="{FF2B5EF4-FFF2-40B4-BE49-F238E27FC236}">
                <a16:creationId xmlns:a16="http://schemas.microsoft.com/office/drawing/2014/main" id="{7111D775-3FFA-4288-9F53-8031EC92BA8E}"/>
              </a:ext>
            </a:extLst>
          </p:cNvPr>
          <p:cNvGrpSpPr/>
          <p:nvPr/>
        </p:nvGrpSpPr>
        <p:grpSpPr>
          <a:xfrm>
            <a:off x="7118546" y="1841962"/>
            <a:ext cx="3960000" cy="4217525"/>
            <a:chOff x="7118546" y="1841962"/>
            <a:chExt cx="3960000" cy="4217525"/>
          </a:xfrm>
        </p:grpSpPr>
        <p:pic>
          <p:nvPicPr>
            <p:cNvPr id="7" name="Picture 6" descr="A picture containing diagram&#10;&#10;Description automatically generated">
              <a:extLst>
                <a:ext uri="{FF2B5EF4-FFF2-40B4-BE49-F238E27FC236}">
                  <a16:creationId xmlns:a16="http://schemas.microsoft.com/office/drawing/2014/main" id="{C564363B-94EC-4AAB-A166-028D520A2982}"/>
                </a:ext>
              </a:extLst>
            </p:cNvPr>
            <p:cNvPicPr>
              <a:picLocks noChangeAspect="1"/>
            </p:cNvPicPr>
            <p:nvPr/>
          </p:nvPicPr>
          <p:blipFill>
            <a:blip r:embed="rId2"/>
            <a:stretch>
              <a:fillRect/>
            </a:stretch>
          </p:blipFill>
          <p:spPr>
            <a:xfrm>
              <a:off x="7118546" y="1841962"/>
              <a:ext cx="3960000" cy="3960000"/>
            </a:xfrm>
            <a:prstGeom prst="rect">
              <a:avLst/>
            </a:prstGeom>
          </p:spPr>
        </p:pic>
        <p:sp>
          <p:nvSpPr>
            <p:cNvPr id="8" name="TextBox 7">
              <a:extLst>
                <a:ext uri="{FF2B5EF4-FFF2-40B4-BE49-F238E27FC236}">
                  <a16:creationId xmlns:a16="http://schemas.microsoft.com/office/drawing/2014/main" id="{06C02586-EAA7-4557-8B45-C53B305C3F90}"/>
                </a:ext>
              </a:extLst>
            </p:cNvPr>
            <p:cNvSpPr txBox="1"/>
            <p:nvPr/>
          </p:nvSpPr>
          <p:spPr>
            <a:xfrm>
              <a:off x="7118546" y="5802312"/>
              <a:ext cx="3960000" cy="257175"/>
            </a:xfrm>
            <a:prstGeom prst="rect">
              <a:avLst/>
            </a:prstGeom>
            <a:noFill/>
            <a:effectLst>
              <a:outerShdw blurRad="254000" dist="127000" dir="2700000" algn="ctr" rotWithShape="0">
                <a:schemeClr val="tx1">
                  <a:alpha val="5000"/>
                </a:schemeClr>
              </a:outerShdw>
            </a:effectLst>
          </p:spPr>
          <p:txBody>
            <a:bodyPr wrap="square" lIns="0" tIns="0" rIns="0" bIns="0" rtlCol="0">
              <a:noAutofit/>
            </a:bodyPr>
            <a:lstStyle/>
            <a:p>
              <a:pPr algn="l"/>
              <a:r>
                <a:rPr lang="nl-NL" sz="1200"/>
                <a:t>Source: </a:t>
              </a:r>
              <a:r>
                <a:rPr lang="nl-NL" sz="1200">
                  <a:hlinkClick r:id="rId3"/>
                </a:rPr>
                <a:t>https://xkcd.com/2582</a:t>
              </a:r>
              <a:endParaRPr lang="nl-NL" sz="1200"/>
            </a:p>
          </p:txBody>
        </p:sp>
      </p:grpSp>
    </p:spTree>
    <p:extLst>
      <p:ext uri="{BB962C8B-B14F-4D97-AF65-F5344CB8AC3E}">
        <p14:creationId xmlns:p14="http://schemas.microsoft.com/office/powerpoint/2010/main" val="3868400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F6CB-2A6A-4A59-8556-D8F5C78AAC56}"/>
              </a:ext>
            </a:extLst>
          </p:cNvPr>
          <p:cNvSpPr>
            <a:spLocks noGrp="1"/>
          </p:cNvSpPr>
          <p:nvPr>
            <p:ph type="title"/>
          </p:nvPr>
        </p:nvSpPr>
        <p:spPr>
          <a:xfrm>
            <a:off x="450850" y="451166"/>
            <a:ext cx="4228250" cy="782467"/>
          </a:xfrm>
        </p:spPr>
        <p:txBody>
          <a:bodyPr/>
          <a:lstStyle/>
          <a:p>
            <a:r>
              <a:rPr lang="en-US"/>
              <a:t>Data description | Example</a:t>
            </a:r>
            <a:endParaRPr lang="nl-NL"/>
          </a:p>
        </p:txBody>
      </p:sp>
      <p:sp>
        <p:nvSpPr>
          <p:cNvPr id="3" name="Text Placeholder 2">
            <a:extLst>
              <a:ext uri="{FF2B5EF4-FFF2-40B4-BE49-F238E27FC236}">
                <a16:creationId xmlns:a16="http://schemas.microsoft.com/office/drawing/2014/main" id="{D52E7357-7ABD-46B4-AE2D-A73FF95C23E2}"/>
              </a:ext>
            </a:extLst>
          </p:cNvPr>
          <p:cNvSpPr>
            <a:spLocks noGrp="1"/>
          </p:cNvSpPr>
          <p:nvPr>
            <p:ph type="body" sz="quarter" idx="13"/>
          </p:nvPr>
        </p:nvSpPr>
        <p:spPr>
          <a:xfrm>
            <a:off x="1685924" y="1685925"/>
            <a:ext cx="5029199" cy="4273550"/>
          </a:xfrm>
        </p:spPr>
        <p:txBody>
          <a:bodyPr/>
          <a:lstStyle/>
          <a:p>
            <a:pPr lvl="1"/>
            <a:r>
              <a:rPr lang="nl-NL" sz="1400" dirty="0" err="1">
                <a:solidFill>
                  <a:schemeClr val="tx2"/>
                </a:solidFill>
              </a:rPr>
              <a:t>Raw</a:t>
            </a:r>
            <a:r>
              <a:rPr lang="nl-NL" sz="1400" dirty="0">
                <a:solidFill>
                  <a:schemeClr val="tx2"/>
                </a:solidFill>
              </a:rPr>
              <a:t> data</a:t>
            </a:r>
          </a:p>
          <a:p>
            <a:pPr lvl="1"/>
            <a:r>
              <a:rPr lang="nl-NL" sz="1400" dirty="0"/>
              <a:t>Data asset: interview </a:t>
            </a:r>
            <a:r>
              <a:rPr lang="nl-NL" sz="1400" dirty="0" err="1"/>
              <a:t>recordings</a:t>
            </a:r>
            <a:endParaRPr lang="nl-NL" sz="1400" dirty="0"/>
          </a:p>
          <a:p>
            <a:pPr lvl="1"/>
            <a:r>
              <a:rPr lang="nl-NL" sz="1400" dirty="0" err="1"/>
              <a:t>Description</a:t>
            </a:r>
            <a:r>
              <a:rPr lang="nl-NL" sz="1400" dirty="0"/>
              <a:t>: </a:t>
            </a:r>
            <a:r>
              <a:rPr lang="nl-NL" sz="1400" dirty="0" err="1"/>
              <a:t>structured</a:t>
            </a:r>
            <a:r>
              <a:rPr lang="nl-NL" sz="1400" dirty="0"/>
              <a:t> interviews </a:t>
            </a:r>
            <a:r>
              <a:rPr lang="nl-NL" sz="1400" dirty="0" err="1"/>
              <a:t>recorded</a:t>
            </a:r>
            <a:r>
              <a:rPr lang="nl-NL" sz="1400" dirty="0"/>
              <a:t> on audio</a:t>
            </a:r>
          </a:p>
          <a:p>
            <a:pPr lvl="1"/>
            <a:r>
              <a:rPr lang="nl-NL" sz="1400" dirty="0"/>
              <a:t>Format: .mp3</a:t>
            </a:r>
          </a:p>
          <a:p>
            <a:pPr lvl="1"/>
            <a:endParaRPr lang="nl-NL" sz="1400" dirty="0"/>
          </a:p>
          <a:p>
            <a:pPr lvl="1"/>
            <a:r>
              <a:rPr lang="nl-NL" sz="1400" dirty="0" err="1">
                <a:solidFill>
                  <a:schemeClr val="tx2"/>
                </a:solidFill>
              </a:rPr>
              <a:t>Processed</a:t>
            </a:r>
            <a:r>
              <a:rPr lang="nl-NL" sz="1400" dirty="0">
                <a:solidFill>
                  <a:schemeClr val="tx2"/>
                </a:solidFill>
              </a:rPr>
              <a:t> data</a:t>
            </a:r>
          </a:p>
          <a:p>
            <a:pPr lvl="1"/>
            <a:r>
              <a:rPr lang="nl-NL" sz="1400" dirty="0"/>
              <a:t>Data asset: interview </a:t>
            </a:r>
            <a:r>
              <a:rPr lang="nl-NL" sz="1400" dirty="0" err="1"/>
              <a:t>transcriptions</a:t>
            </a:r>
            <a:endParaRPr lang="nl-NL" sz="1400" dirty="0"/>
          </a:p>
          <a:p>
            <a:pPr lvl="1"/>
            <a:r>
              <a:rPr lang="nl-NL" sz="1400" dirty="0" err="1"/>
              <a:t>Description</a:t>
            </a:r>
            <a:r>
              <a:rPr lang="nl-NL" sz="1400" dirty="0"/>
              <a:t>: </a:t>
            </a:r>
            <a:r>
              <a:rPr lang="nl-NL" sz="1400" dirty="0" err="1"/>
              <a:t>automatically</a:t>
            </a:r>
            <a:r>
              <a:rPr lang="nl-NL" sz="1400" dirty="0"/>
              <a:t> </a:t>
            </a:r>
            <a:r>
              <a:rPr lang="nl-NL" sz="1400" dirty="0" err="1"/>
              <a:t>transcribed</a:t>
            </a:r>
            <a:r>
              <a:rPr lang="nl-NL" sz="1400" dirty="0"/>
              <a:t> </a:t>
            </a:r>
            <a:r>
              <a:rPr lang="nl-NL" sz="1400" dirty="0" err="1"/>
              <a:t>recordings</a:t>
            </a:r>
            <a:endParaRPr lang="nl-NL" sz="1400" dirty="0"/>
          </a:p>
          <a:p>
            <a:pPr lvl="1"/>
            <a:r>
              <a:rPr lang="nl-NL" sz="1400" dirty="0"/>
              <a:t>Format: .</a:t>
            </a:r>
            <a:r>
              <a:rPr lang="nl-NL" sz="1400" dirty="0" err="1"/>
              <a:t>txt</a:t>
            </a:r>
            <a:endParaRPr lang="nl-NL" sz="1400" dirty="0"/>
          </a:p>
          <a:p>
            <a:pPr lvl="1"/>
            <a:endParaRPr lang="nl-NL" sz="1400" dirty="0"/>
          </a:p>
          <a:p>
            <a:pPr lvl="1"/>
            <a:r>
              <a:rPr lang="nl-NL" sz="1400" dirty="0"/>
              <a:t>Data asset: </a:t>
            </a:r>
            <a:r>
              <a:rPr lang="nl-NL" sz="1400" dirty="0" err="1"/>
              <a:t>anonymised</a:t>
            </a:r>
            <a:r>
              <a:rPr lang="nl-NL" sz="1400" dirty="0"/>
              <a:t> interview </a:t>
            </a:r>
            <a:r>
              <a:rPr lang="nl-NL" sz="1400" dirty="0" err="1"/>
              <a:t>transcriptions</a:t>
            </a:r>
            <a:endParaRPr lang="nl-NL" sz="1400" dirty="0"/>
          </a:p>
          <a:p>
            <a:pPr lvl="1"/>
            <a:r>
              <a:rPr lang="nl-NL" sz="1400" dirty="0" err="1"/>
              <a:t>Description</a:t>
            </a:r>
            <a:r>
              <a:rPr lang="nl-NL" sz="1400" dirty="0"/>
              <a:t>: </a:t>
            </a:r>
            <a:r>
              <a:rPr lang="nl-NL" sz="1400" dirty="0" err="1"/>
              <a:t>transcriptions</a:t>
            </a:r>
            <a:r>
              <a:rPr lang="nl-NL" sz="1400" dirty="0"/>
              <a:t> in </a:t>
            </a:r>
            <a:r>
              <a:rPr lang="nl-NL" sz="1400" dirty="0" err="1"/>
              <a:t>which</a:t>
            </a:r>
            <a:r>
              <a:rPr lang="nl-NL" sz="1400" dirty="0"/>
              <a:t> </a:t>
            </a:r>
            <a:r>
              <a:rPr lang="nl-NL" sz="1400" dirty="0" err="1"/>
              <a:t>identifying</a:t>
            </a:r>
            <a:r>
              <a:rPr lang="nl-NL" sz="1400" dirty="0"/>
              <a:t> information has been </a:t>
            </a:r>
            <a:r>
              <a:rPr lang="nl-NL" sz="1400" dirty="0" err="1"/>
              <a:t>replaced</a:t>
            </a:r>
            <a:r>
              <a:rPr lang="nl-NL" sz="1400" dirty="0"/>
              <a:t> or </a:t>
            </a:r>
            <a:r>
              <a:rPr lang="nl-NL" sz="1400" dirty="0" err="1"/>
              <a:t>removed</a:t>
            </a:r>
            <a:endParaRPr lang="nl-NL" sz="1400" dirty="0"/>
          </a:p>
          <a:p>
            <a:pPr lvl="1"/>
            <a:r>
              <a:rPr lang="nl-NL" sz="1400" dirty="0"/>
              <a:t>Format: .</a:t>
            </a:r>
            <a:r>
              <a:rPr lang="nl-NL" sz="1400" dirty="0" err="1"/>
              <a:t>txt</a:t>
            </a:r>
            <a:endParaRPr lang="nl-NL" sz="1400" dirty="0"/>
          </a:p>
          <a:p>
            <a:pPr lvl="1"/>
            <a:endParaRPr lang="nl-NL" sz="1400" dirty="0"/>
          </a:p>
          <a:p>
            <a:pPr lvl="1"/>
            <a:r>
              <a:rPr lang="nl-NL" sz="1400" dirty="0" err="1">
                <a:solidFill>
                  <a:schemeClr val="tx2"/>
                </a:solidFill>
              </a:rPr>
              <a:t>Analysed</a:t>
            </a:r>
            <a:r>
              <a:rPr lang="nl-NL" sz="1400" dirty="0">
                <a:solidFill>
                  <a:schemeClr val="tx2"/>
                </a:solidFill>
              </a:rPr>
              <a:t> data</a:t>
            </a:r>
            <a:endParaRPr lang="nl-NL" sz="1400" dirty="0"/>
          </a:p>
          <a:p>
            <a:pPr lvl="1"/>
            <a:r>
              <a:rPr lang="nl-NL" sz="1400" dirty="0"/>
              <a:t>Data asset: scores on relevant variables</a:t>
            </a:r>
          </a:p>
          <a:p>
            <a:pPr lvl="1"/>
            <a:r>
              <a:rPr lang="nl-NL" sz="1400" dirty="0" err="1"/>
              <a:t>Description</a:t>
            </a:r>
            <a:r>
              <a:rPr lang="nl-NL" sz="1400" dirty="0"/>
              <a:t>: spreadsheet </a:t>
            </a:r>
            <a:r>
              <a:rPr lang="nl-NL" sz="1400" dirty="0" err="1"/>
              <a:t>with</a:t>
            </a:r>
            <a:r>
              <a:rPr lang="nl-NL" sz="1400" dirty="0"/>
              <a:t> scores on variables </a:t>
            </a:r>
            <a:r>
              <a:rPr lang="nl-NL" sz="1400" dirty="0" err="1"/>
              <a:t>that</a:t>
            </a:r>
            <a:r>
              <a:rPr lang="nl-NL" sz="1400" dirty="0"/>
              <a:t> </a:t>
            </a:r>
            <a:r>
              <a:rPr lang="nl-NL" sz="1400" dirty="0" err="1"/>
              <a:t>we’re</a:t>
            </a:r>
            <a:r>
              <a:rPr lang="nl-NL" sz="1400" dirty="0"/>
              <a:t> </a:t>
            </a:r>
            <a:r>
              <a:rPr lang="nl-NL" sz="1400" dirty="0" err="1"/>
              <a:t>studying</a:t>
            </a:r>
            <a:endParaRPr lang="nl-NL" sz="1400" dirty="0"/>
          </a:p>
          <a:p>
            <a:pPr lvl="1"/>
            <a:r>
              <a:rPr lang="nl-NL" sz="1400" dirty="0"/>
              <a:t>Format: .</a:t>
            </a:r>
            <a:r>
              <a:rPr lang="nl-NL" sz="1400" dirty="0" err="1"/>
              <a:t>csv</a:t>
            </a:r>
            <a:endParaRPr lang="nl-NL" sz="1400" dirty="0"/>
          </a:p>
          <a:p>
            <a:pPr lvl="1"/>
            <a:endParaRPr lang="nl-NL" sz="1400" dirty="0"/>
          </a:p>
        </p:txBody>
      </p:sp>
      <p:sp>
        <p:nvSpPr>
          <p:cNvPr id="5" name="Slide Number Placeholder 4">
            <a:extLst>
              <a:ext uri="{FF2B5EF4-FFF2-40B4-BE49-F238E27FC236}">
                <a16:creationId xmlns:a16="http://schemas.microsoft.com/office/drawing/2014/main" id="{4267287A-6B3D-4047-B416-625AAB6EAD0C}"/>
              </a:ext>
            </a:extLst>
          </p:cNvPr>
          <p:cNvSpPr>
            <a:spLocks noGrp="1"/>
          </p:cNvSpPr>
          <p:nvPr>
            <p:ph type="sldNum" sz="quarter" idx="15"/>
          </p:nvPr>
        </p:nvSpPr>
        <p:spPr/>
        <p:txBody>
          <a:bodyPr/>
          <a:lstStyle/>
          <a:p>
            <a:pPr algn="l"/>
            <a:fld id="{840C1E0B-154D-844F-9C3C-CB8827A7EAB0}" type="slidenum">
              <a:rPr lang="nl-NL" smtClean="0"/>
              <a:pPr algn="l"/>
              <a:t>32</a:t>
            </a:fld>
            <a:r>
              <a:rPr lang="nl-NL"/>
              <a:t> </a:t>
            </a:r>
          </a:p>
        </p:txBody>
      </p:sp>
      <p:sp>
        <p:nvSpPr>
          <p:cNvPr id="6" name="Text Placeholder 2">
            <a:extLst>
              <a:ext uri="{FF2B5EF4-FFF2-40B4-BE49-F238E27FC236}">
                <a16:creationId xmlns:a16="http://schemas.microsoft.com/office/drawing/2014/main" id="{7E565980-C039-4E15-9915-F3812CA0D80E}"/>
              </a:ext>
            </a:extLst>
          </p:cNvPr>
          <p:cNvSpPr txBox="1">
            <a:spLocks/>
          </p:cNvSpPr>
          <p:nvPr/>
        </p:nvSpPr>
        <p:spPr>
          <a:xfrm>
            <a:off x="7038975" y="1684449"/>
            <a:ext cx="5029199" cy="427355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nl-NL" sz="1400" dirty="0"/>
              <a:t>Data asset: quotes</a:t>
            </a:r>
          </a:p>
          <a:p>
            <a:pPr lvl="1"/>
            <a:r>
              <a:rPr lang="nl-NL" sz="1400" dirty="0" err="1"/>
              <a:t>Description</a:t>
            </a:r>
            <a:r>
              <a:rPr lang="nl-NL" sz="1400" dirty="0"/>
              <a:t>: quotes </a:t>
            </a:r>
            <a:r>
              <a:rPr lang="nl-NL" sz="1400" dirty="0" err="1"/>
              <a:t>from</a:t>
            </a:r>
            <a:r>
              <a:rPr lang="nl-NL" sz="1400" dirty="0"/>
              <a:t> interviews </a:t>
            </a:r>
            <a:r>
              <a:rPr lang="nl-NL" sz="1400" dirty="0" err="1"/>
              <a:t>that</a:t>
            </a:r>
            <a:r>
              <a:rPr lang="nl-NL" sz="1400" dirty="0"/>
              <a:t> are </a:t>
            </a:r>
            <a:r>
              <a:rPr lang="nl-NL" sz="1400" dirty="0" err="1"/>
              <a:t>used</a:t>
            </a:r>
            <a:r>
              <a:rPr lang="nl-NL" sz="1400" dirty="0"/>
              <a:t> </a:t>
            </a:r>
            <a:r>
              <a:rPr lang="nl-NL" sz="1400" dirty="0" err="1"/>
              <a:t>to</a:t>
            </a:r>
            <a:r>
              <a:rPr lang="nl-NL" sz="1400" dirty="0"/>
              <a:t> </a:t>
            </a:r>
            <a:r>
              <a:rPr lang="nl-NL" sz="1400" dirty="0" err="1"/>
              <a:t>underpin</a:t>
            </a:r>
            <a:r>
              <a:rPr lang="nl-NL" sz="1400" dirty="0"/>
              <a:t> </a:t>
            </a:r>
            <a:r>
              <a:rPr lang="nl-NL" sz="1400" dirty="0" err="1"/>
              <a:t>the</a:t>
            </a:r>
            <a:r>
              <a:rPr lang="nl-NL" sz="1400" dirty="0"/>
              <a:t> analysis</a:t>
            </a:r>
          </a:p>
          <a:p>
            <a:pPr lvl="1"/>
            <a:r>
              <a:rPr lang="nl-NL" sz="1400" dirty="0"/>
              <a:t>Format: .</a:t>
            </a:r>
            <a:r>
              <a:rPr lang="nl-NL" sz="1400" dirty="0" err="1"/>
              <a:t>png</a:t>
            </a:r>
            <a:endParaRPr lang="nl-NL" sz="1400" dirty="0"/>
          </a:p>
          <a:p>
            <a:pPr lvl="1"/>
            <a:endParaRPr lang="nl-NL" sz="1400" dirty="0"/>
          </a:p>
          <a:p>
            <a:pPr lvl="1"/>
            <a:r>
              <a:rPr lang="nl-NL" sz="1400" dirty="0" err="1">
                <a:solidFill>
                  <a:schemeClr val="tx2"/>
                </a:solidFill>
              </a:rPr>
              <a:t>Other</a:t>
            </a:r>
            <a:endParaRPr lang="nl-NL" sz="1400" dirty="0">
              <a:solidFill>
                <a:schemeClr val="tx2"/>
              </a:solidFill>
            </a:endParaRPr>
          </a:p>
          <a:p>
            <a:pPr lvl="1"/>
            <a:r>
              <a:rPr lang="nl-NL" sz="1400" dirty="0"/>
              <a:t>Data asset: interview protocol</a:t>
            </a:r>
          </a:p>
          <a:p>
            <a:pPr lvl="1"/>
            <a:r>
              <a:rPr lang="nl-NL" sz="1400" dirty="0" err="1"/>
              <a:t>Description</a:t>
            </a:r>
            <a:r>
              <a:rPr lang="nl-NL" sz="1400" dirty="0"/>
              <a:t>: </a:t>
            </a:r>
            <a:r>
              <a:rPr lang="nl-NL" sz="1400" dirty="0" err="1"/>
              <a:t>description</a:t>
            </a:r>
            <a:r>
              <a:rPr lang="nl-NL" sz="1400" dirty="0"/>
              <a:t> of </a:t>
            </a:r>
            <a:r>
              <a:rPr lang="nl-NL" sz="1400" dirty="0" err="1"/>
              <a:t>how</a:t>
            </a:r>
            <a:r>
              <a:rPr lang="nl-NL" sz="1400" dirty="0"/>
              <a:t> interviews are </a:t>
            </a:r>
            <a:r>
              <a:rPr lang="nl-NL" sz="1400" dirty="0" err="1"/>
              <a:t>carried</a:t>
            </a:r>
            <a:r>
              <a:rPr lang="nl-NL" sz="1400" dirty="0"/>
              <a:t> out</a:t>
            </a:r>
          </a:p>
          <a:p>
            <a:pPr lvl="1"/>
            <a:r>
              <a:rPr lang="nl-NL" sz="1400" dirty="0"/>
              <a:t>Format: .</a:t>
            </a:r>
            <a:r>
              <a:rPr lang="nl-NL" sz="1400" dirty="0" err="1"/>
              <a:t>txt</a:t>
            </a:r>
            <a:endParaRPr lang="nl-NL" sz="1400" dirty="0"/>
          </a:p>
          <a:p>
            <a:pPr lvl="1"/>
            <a:endParaRPr lang="nl-NL" sz="1400" dirty="0"/>
          </a:p>
          <a:p>
            <a:pPr lvl="1"/>
            <a:r>
              <a:rPr lang="nl-NL" sz="1400" dirty="0"/>
              <a:t>Data asset: </a:t>
            </a:r>
            <a:r>
              <a:rPr lang="nl-NL" sz="1400" dirty="0" err="1"/>
              <a:t>informed</a:t>
            </a:r>
            <a:r>
              <a:rPr lang="nl-NL" sz="1400" dirty="0"/>
              <a:t> consent </a:t>
            </a:r>
            <a:r>
              <a:rPr lang="nl-NL" sz="1400" dirty="0" err="1"/>
              <a:t>forms</a:t>
            </a:r>
            <a:endParaRPr lang="nl-NL" sz="1400" dirty="0"/>
          </a:p>
          <a:p>
            <a:pPr lvl="1"/>
            <a:r>
              <a:rPr lang="nl-NL" sz="1400" dirty="0" err="1"/>
              <a:t>Description</a:t>
            </a:r>
            <a:r>
              <a:rPr lang="nl-NL" sz="1400" dirty="0"/>
              <a:t>: </a:t>
            </a:r>
            <a:r>
              <a:rPr lang="nl-NL" sz="1400" dirty="0" err="1"/>
              <a:t>physical</a:t>
            </a:r>
            <a:r>
              <a:rPr lang="nl-NL" sz="1400" dirty="0"/>
              <a:t> </a:t>
            </a:r>
            <a:r>
              <a:rPr lang="nl-NL" sz="1400" dirty="0" err="1"/>
              <a:t>forms</a:t>
            </a:r>
            <a:r>
              <a:rPr lang="nl-NL" sz="1400" dirty="0"/>
              <a:t> </a:t>
            </a:r>
            <a:r>
              <a:rPr lang="nl-NL" sz="1400" dirty="0" err="1"/>
              <a:t>signed</a:t>
            </a:r>
            <a:r>
              <a:rPr lang="nl-NL" sz="1400" dirty="0"/>
              <a:t> </a:t>
            </a:r>
            <a:r>
              <a:rPr lang="nl-NL" sz="1400" dirty="0" err="1"/>
              <a:t>by</a:t>
            </a:r>
            <a:r>
              <a:rPr lang="nl-NL" sz="1400" dirty="0"/>
              <a:t> </a:t>
            </a:r>
            <a:r>
              <a:rPr lang="nl-NL" sz="1400" dirty="0" err="1"/>
              <a:t>participants</a:t>
            </a:r>
            <a:endParaRPr lang="nl-NL" sz="1400" dirty="0"/>
          </a:p>
          <a:p>
            <a:pPr lvl="1"/>
            <a:r>
              <a:rPr lang="nl-NL" sz="1400" dirty="0"/>
              <a:t>Format: </a:t>
            </a:r>
            <a:r>
              <a:rPr lang="nl-NL" sz="1400" dirty="0" err="1"/>
              <a:t>physical</a:t>
            </a:r>
            <a:endParaRPr lang="nl-NL" sz="1400" dirty="0"/>
          </a:p>
          <a:p>
            <a:pPr lvl="1"/>
            <a:endParaRPr lang="nl-NL" sz="1400" dirty="0"/>
          </a:p>
          <a:p>
            <a:pPr lvl="1"/>
            <a:r>
              <a:rPr lang="nl-NL" sz="1400" dirty="0"/>
              <a:t>Data asset: code</a:t>
            </a:r>
          </a:p>
          <a:p>
            <a:pPr lvl="1"/>
            <a:r>
              <a:rPr lang="nl-NL" sz="1400" dirty="0" err="1"/>
              <a:t>Description</a:t>
            </a:r>
            <a:r>
              <a:rPr lang="nl-NL" sz="1400" dirty="0"/>
              <a:t>: R </a:t>
            </a:r>
            <a:r>
              <a:rPr lang="nl-NL" sz="1400" dirty="0" err="1"/>
              <a:t>syntaxes</a:t>
            </a:r>
            <a:r>
              <a:rPr lang="nl-NL" sz="1400" dirty="0"/>
              <a:t> </a:t>
            </a:r>
            <a:r>
              <a:rPr lang="nl-NL" sz="1400" dirty="0" err="1"/>
              <a:t>used</a:t>
            </a:r>
            <a:r>
              <a:rPr lang="nl-NL" sz="1400" dirty="0"/>
              <a:t> </a:t>
            </a:r>
            <a:r>
              <a:rPr lang="nl-NL" sz="1400" dirty="0" err="1"/>
              <a:t>to</a:t>
            </a:r>
            <a:r>
              <a:rPr lang="nl-NL" sz="1400" dirty="0"/>
              <a:t> clean </a:t>
            </a:r>
            <a:r>
              <a:rPr lang="nl-NL" sz="1400" dirty="0" err="1"/>
              <a:t>and</a:t>
            </a:r>
            <a:r>
              <a:rPr lang="nl-NL" sz="1400" dirty="0"/>
              <a:t> analyse </a:t>
            </a:r>
            <a:r>
              <a:rPr lang="nl-NL" sz="1400" dirty="0" err="1"/>
              <a:t>the</a:t>
            </a:r>
            <a:r>
              <a:rPr lang="nl-NL" sz="1400" dirty="0"/>
              <a:t> scores on relevant variables, </a:t>
            </a:r>
            <a:r>
              <a:rPr lang="nl-NL" sz="1400" dirty="0" err="1"/>
              <a:t>including</a:t>
            </a:r>
            <a:r>
              <a:rPr lang="nl-NL" sz="1400" dirty="0"/>
              <a:t> </a:t>
            </a:r>
            <a:r>
              <a:rPr lang="nl-NL" sz="1400" dirty="0" err="1"/>
              <a:t>documentation</a:t>
            </a:r>
            <a:r>
              <a:rPr lang="nl-NL" sz="1400" dirty="0"/>
              <a:t> on </a:t>
            </a:r>
            <a:r>
              <a:rPr lang="nl-NL" sz="1400" dirty="0" err="1"/>
              <a:t>what</a:t>
            </a:r>
            <a:r>
              <a:rPr lang="nl-NL" sz="1400" dirty="0"/>
              <a:t> </a:t>
            </a:r>
            <a:r>
              <a:rPr lang="nl-NL" sz="1400" dirty="0" err="1"/>
              <a:t>the</a:t>
            </a:r>
            <a:r>
              <a:rPr lang="nl-NL" sz="1400" dirty="0"/>
              <a:t> </a:t>
            </a:r>
            <a:r>
              <a:rPr lang="nl-NL" sz="1400" dirty="0" err="1"/>
              <a:t>syntaxes</a:t>
            </a:r>
            <a:r>
              <a:rPr lang="nl-NL" sz="1400" dirty="0"/>
              <a:t> do</a:t>
            </a:r>
          </a:p>
          <a:p>
            <a:pPr lvl="1"/>
            <a:r>
              <a:rPr lang="nl-NL" sz="1400" dirty="0"/>
              <a:t>Format: .</a:t>
            </a:r>
            <a:r>
              <a:rPr lang="nl-NL" sz="1400" dirty="0" err="1"/>
              <a:t>txt</a:t>
            </a:r>
            <a:endParaRPr lang="nl-NL" sz="1400" dirty="0"/>
          </a:p>
        </p:txBody>
      </p:sp>
    </p:spTree>
    <p:extLst>
      <p:ext uri="{BB962C8B-B14F-4D97-AF65-F5344CB8AC3E}">
        <p14:creationId xmlns:p14="http://schemas.microsoft.com/office/powerpoint/2010/main" val="4261213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E301-DC2C-4A27-B90D-17E3CEF1C858}"/>
              </a:ext>
            </a:extLst>
          </p:cNvPr>
          <p:cNvSpPr>
            <a:spLocks noGrp="1"/>
          </p:cNvSpPr>
          <p:nvPr>
            <p:ph type="title"/>
          </p:nvPr>
        </p:nvSpPr>
        <p:spPr>
          <a:xfrm>
            <a:off x="450850" y="451166"/>
            <a:ext cx="4196496" cy="782467"/>
          </a:xfrm>
        </p:spPr>
        <p:txBody>
          <a:bodyPr/>
          <a:lstStyle/>
          <a:p>
            <a:r>
              <a:rPr lang="en-US"/>
              <a:t>Data description | Example</a:t>
            </a:r>
            <a:endParaRPr lang="nl-NL"/>
          </a:p>
        </p:txBody>
      </p:sp>
      <p:graphicFrame>
        <p:nvGraphicFramePr>
          <p:cNvPr id="6" name="Table 6">
            <a:extLst>
              <a:ext uri="{FF2B5EF4-FFF2-40B4-BE49-F238E27FC236}">
                <a16:creationId xmlns:a16="http://schemas.microsoft.com/office/drawing/2014/main" id="{30F42604-5EED-44F0-9218-394B86096883}"/>
              </a:ext>
            </a:extLst>
          </p:cNvPr>
          <p:cNvGraphicFramePr>
            <a:graphicFrameLocks noGrp="1"/>
          </p:cNvGraphicFramePr>
          <p:nvPr>
            <p:ph type="tbl" sz="quarter" idx="12"/>
            <p:extLst>
              <p:ext uri="{D42A27DB-BD31-4B8C-83A1-F6EECF244321}">
                <p14:modId xmlns:p14="http://schemas.microsoft.com/office/powerpoint/2010/main" val="2725884337"/>
              </p:ext>
            </p:extLst>
          </p:nvPr>
        </p:nvGraphicFramePr>
        <p:xfrm>
          <a:off x="1509713" y="1685925"/>
          <a:ext cx="10239369" cy="4335780"/>
        </p:xfrm>
        <a:graphic>
          <a:graphicData uri="http://schemas.openxmlformats.org/drawingml/2006/table">
            <a:tbl>
              <a:tblPr firstRow="1" bandRow="1">
                <a:tableStyleId>{7BEBEF05-B2D3-47B2-9E27-61AD2477CBAF}</a:tableStyleId>
              </a:tblPr>
              <a:tblGrid>
                <a:gridCol w="1462767">
                  <a:extLst>
                    <a:ext uri="{9D8B030D-6E8A-4147-A177-3AD203B41FA5}">
                      <a16:colId xmlns:a16="http://schemas.microsoft.com/office/drawing/2014/main" val="958896584"/>
                    </a:ext>
                  </a:extLst>
                </a:gridCol>
                <a:gridCol w="1462767">
                  <a:extLst>
                    <a:ext uri="{9D8B030D-6E8A-4147-A177-3AD203B41FA5}">
                      <a16:colId xmlns:a16="http://schemas.microsoft.com/office/drawing/2014/main" val="3664269201"/>
                    </a:ext>
                  </a:extLst>
                </a:gridCol>
                <a:gridCol w="1462767">
                  <a:extLst>
                    <a:ext uri="{9D8B030D-6E8A-4147-A177-3AD203B41FA5}">
                      <a16:colId xmlns:a16="http://schemas.microsoft.com/office/drawing/2014/main" val="3765503075"/>
                    </a:ext>
                  </a:extLst>
                </a:gridCol>
                <a:gridCol w="1462767">
                  <a:extLst>
                    <a:ext uri="{9D8B030D-6E8A-4147-A177-3AD203B41FA5}">
                      <a16:colId xmlns:a16="http://schemas.microsoft.com/office/drawing/2014/main" val="1669230940"/>
                    </a:ext>
                  </a:extLst>
                </a:gridCol>
                <a:gridCol w="1462767">
                  <a:extLst>
                    <a:ext uri="{9D8B030D-6E8A-4147-A177-3AD203B41FA5}">
                      <a16:colId xmlns:a16="http://schemas.microsoft.com/office/drawing/2014/main" val="3832211791"/>
                    </a:ext>
                  </a:extLst>
                </a:gridCol>
                <a:gridCol w="1462767">
                  <a:extLst>
                    <a:ext uri="{9D8B030D-6E8A-4147-A177-3AD203B41FA5}">
                      <a16:colId xmlns:a16="http://schemas.microsoft.com/office/drawing/2014/main" val="1227826496"/>
                    </a:ext>
                  </a:extLst>
                </a:gridCol>
                <a:gridCol w="1462767">
                  <a:extLst>
                    <a:ext uri="{9D8B030D-6E8A-4147-A177-3AD203B41FA5}">
                      <a16:colId xmlns:a16="http://schemas.microsoft.com/office/drawing/2014/main" val="4014022550"/>
                    </a:ext>
                  </a:extLst>
                </a:gridCol>
              </a:tblGrid>
              <a:tr h="370840">
                <a:tc>
                  <a:txBody>
                    <a:bodyPr/>
                    <a:lstStyle/>
                    <a:p>
                      <a:r>
                        <a:rPr lang="en-US"/>
                        <a:t>Description</a:t>
                      </a:r>
                      <a:endParaRPr lang="nl-NL"/>
                    </a:p>
                  </a:txBody>
                  <a:tcPr/>
                </a:tc>
                <a:tc>
                  <a:txBody>
                    <a:bodyPr/>
                    <a:lstStyle/>
                    <a:p>
                      <a:r>
                        <a:rPr lang="en-US"/>
                        <a:t>Type</a:t>
                      </a:r>
                      <a:endParaRPr lang="nl-NL"/>
                    </a:p>
                  </a:txBody>
                  <a:tcPr/>
                </a:tc>
                <a:tc>
                  <a:txBody>
                    <a:bodyPr/>
                    <a:lstStyle/>
                    <a:p>
                      <a:r>
                        <a:rPr lang="en-US"/>
                        <a:t>Format</a:t>
                      </a:r>
                      <a:endParaRPr lang="nl-NL"/>
                    </a:p>
                  </a:txBody>
                  <a:tcPr/>
                </a:tc>
                <a:tc>
                  <a:txBody>
                    <a:bodyPr/>
                    <a:lstStyle/>
                    <a:p>
                      <a:r>
                        <a:rPr lang="en-US"/>
                        <a:t>Size estimate</a:t>
                      </a:r>
                      <a:endParaRPr lang="nl-NL"/>
                    </a:p>
                  </a:txBody>
                  <a:tcPr/>
                </a:tc>
                <a:tc>
                  <a:txBody>
                    <a:bodyPr/>
                    <a:lstStyle/>
                    <a:p>
                      <a:r>
                        <a:rPr lang="en-US"/>
                        <a:t>Sensitivity</a:t>
                      </a:r>
                      <a:endParaRPr lang="nl-NL"/>
                    </a:p>
                  </a:txBody>
                  <a:tcPr/>
                </a:tc>
                <a:tc>
                  <a:txBody>
                    <a:bodyPr/>
                    <a:lstStyle/>
                    <a:p>
                      <a:r>
                        <a:rPr lang="en-US"/>
                        <a:t>Storage</a:t>
                      </a:r>
                      <a:endParaRPr lang="nl-NL"/>
                    </a:p>
                  </a:txBody>
                  <a:tcPr/>
                </a:tc>
                <a:tc>
                  <a:txBody>
                    <a:bodyPr/>
                    <a:lstStyle/>
                    <a:p>
                      <a:r>
                        <a:rPr lang="en-US"/>
                        <a:t>Archiving</a:t>
                      </a:r>
                      <a:endParaRPr lang="nl-NL"/>
                    </a:p>
                  </a:txBody>
                  <a:tcPr/>
                </a:tc>
                <a:extLst>
                  <a:ext uri="{0D108BD9-81ED-4DB2-BD59-A6C34878D82A}">
                    <a16:rowId xmlns:a16="http://schemas.microsoft.com/office/drawing/2014/main" val="1198264767"/>
                  </a:ext>
                </a:extLst>
              </a:tr>
              <a:tr h="370840">
                <a:tc>
                  <a:txBody>
                    <a:bodyPr/>
                    <a:lstStyle/>
                    <a:p>
                      <a:r>
                        <a:rPr lang="en-US"/>
                        <a:t>Interview recordings</a:t>
                      </a:r>
                      <a:endParaRPr lang="nl-NL"/>
                    </a:p>
                  </a:txBody>
                  <a:tcPr/>
                </a:tc>
                <a:tc>
                  <a:txBody>
                    <a:bodyPr/>
                    <a:lstStyle/>
                    <a:p>
                      <a:r>
                        <a:rPr lang="en-US"/>
                        <a:t>Audio</a:t>
                      </a:r>
                      <a:endParaRPr lang="nl-NL"/>
                    </a:p>
                  </a:txBody>
                  <a:tcPr/>
                </a:tc>
                <a:tc>
                  <a:txBody>
                    <a:bodyPr/>
                    <a:lstStyle/>
                    <a:p>
                      <a:r>
                        <a:rPr lang="en-US"/>
                        <a:t>mp3</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2738824239"/>
                  </a:ext>
                </a:extLst>
              </a:tr>
              <a:tr h="370840">
                <a:tc>
                  <a:txBody>
                    <a:bodyPr/>
                    <a:lstStyle/>
                    <a:p>
                      <a:r>
                        <a:rPr lang="en-US"/>
                        <a:t>Interview transcriptions</a:t>
                      </a:r>
                      <a:endParaRPr lang="nl-NL"/>
                    </a:p>
                  </a:txBody>
                  <a:tcPr/>
                </a:tc>
                <a:tc>
                  <a:txBody>
                    <a:bodyPr/>
                    <a:lstStyle/>
                    <a:p>
                      <a:r>
                        <a:rPr lang="en-US"/>
                        <a:t>Text</a:t>
                      </a:r>
                      <a:endParaRPr lang="nl-NL"/>
                    </a:p>
                  </a:txBody>
                  <a:tcPr/>
                </a:tc>
                <a:tc>
                  <a:txBody>
                    <a:bodyPr/>
                    <a:lstStyle/>
                    <a:p>
                      <a:r>
                        <a:rPr lang="en-US"/>
                        <a:t>txt</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309574786"/>
                  </a:ext>
                </a:extLst>
              </a:tr>
              <a:tr h="370840">
                <a:tc>
                  <a:txBody>
                    <a:bodyPr/>
                    <a:lstStyle/>
                    <a:p>
                      <a:r>
                        <a:rPr lang="en-US" dirty="0" err="1"/>
                        <a:t>Anonymised</a:t>
                      </a:r>
                      <a:r>
                        <a:rPr lang="en-US" dirty="0"/>
                        <a:t> interview transcriptions</a:t>
                      </a:r>
                      <a:endParaRPr lang="nl-NL" dirty="0"/>
                    </a:p>
                  </a:txBody>
                  <a:tcPr/>
                </a:tc>
                <a:tc>
                  <a:txBody>
                    <a:bodyPr/>
                    <a:lstStyle/>
                    <a:p>
                      <a:r>
                        <a:rPr lang="en-US"/>
                        <a:t>Text</a:t>
                      </a:r>
                      <a:endParaRPr lang="nl-NL"/>
                    </a:p>
                  </a:txBody>
                  <a:tcPr/>
                </a:tc>
                <a:tc>
                  <a:txBody>
                    <a:bodyPr/>
                    <a:lstStyle/>
                    <a:p>
                      <a:r>
                        <a:rPr lang="en-US"/>
                        <a:t>txt</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450871812"/>
                  </a:ext>
                </a:extLst>
              </a:tr>
              <a:tr h="370840">
                <a:tc>
                  <a:txBody>
                    <a:bodyPr/>
                    <a:lstStyle/>
                    <a:p>
                      <a:r>
                        <a:rPr lang="en-US"/>
                        <a:t>Scores on relevant variables</a:t>
                      </a:r>
                      <a:endParaRPr lang="nl-NL"/>
                    </a:p>
                  </a:txBody>
                  <a:tcPr/>
                </a:tc>
                <a:tc>
                  <a:txBody>
                    <a:bodyPr/>
                    <a:lstStyle/>
                    <a:p>
                      <a:r>
                        <a:rPr lang="en-US"/>
                        <a:t>Spreadsheet</a:t>
                      </a:r>
                      <a:endParaRPr lang="nl-NL"/>
                    </a:p>
                  </a:txBody>
                  <a:tcPr/>
                </a:tc>
                <a:tc>
                  <a:txBody>
                    <a:bodyPr/>
                    <a:lstStyle/>
                    <a:p>
                      <a:r>
                        <a:rPr lang="en-US"/>
                        <a:t>csv</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598526974"/>
                  </a:ext>
                </a:extLst>
              </a:tr>
              <a:tr h="370840">
                <a:tc>
                  <a:txBody>
                    <a:bodyPr/>
                    <a:lstStyle/>
                    <a:p>
                      <a:r>
                        <a:rPr lang="en-US" dirty="0"/>
                        <a:t>Quotes</a:t>
                      </a:r>
                      <a:endParaRPr lang="nl-NL" dirty="0"/>
                    </a:p>
                  </a:txBody>
                  <a:tcPr/>
                </a:tc>
                <a:tc>
                  <a:txBody>
                    <a:bodyPr/>
                    <a:lstStyle/>
                    <a:p>
                      <a:r>
                        <a:rPr lang="en-US" dirty="0"/>
                        <a:t>Text</a:t>
                      </a:r>
                      <a:endParaRPr lang="nl-NL" dirty="0"/>
                    </a:p>
                  </a:txBody>
                  <a:tcPr/>
                </a:tc>
                <a:tc>
                  <a:txBody>
                    <a:bodyPr/>
                    <a:lstStyle/>
                    <a:p>
                      <a:r>
                        <a:rPr lang="en-US" dirty="0"/>
                        <a:t>txt</a:t>
                      </a:r>
                      <a:endParaRPr lang="nl-NL" dirty="0"/>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241977992"/>
                  </a:ext>
                </a:extLst>
              </a:tr>
              <a:tr h="370840">
                <a:tc>
                  <a:txBody>
                    <a:bodyPr/>
                    <a:lstStyle/>
                    <a:p>
                      <a:r>
                        <a:rPr lang="en-US" dirty="0"/>
                        <a:t>Interview protocol</a:t>
                      </a:r>
                      <a:endParaRPr lang="nl-NL" dirty="0"/>
                    </a:p>
                  </a:txBody>
                  <a:tcPr/>
                </a:tc>
                <a:tc>
                  <a:txBody>
                    <a:bodyPr/>
                    <a:lstStyle/>
                    <a:p>
                      <a:r>
                        <a:rPr lang="en-US"/>
                        <a:t>Text</a:t>
                      </a:r>
                      <a:endParaRPr lang="nl-NL"/>
                    </a:p>
                  </a:txBody>
                  <a:tcPr/>
                </a:tc>
                <a:tc>
                  <a:txBody>
                    <a:bodyPr/>
                    <a:lstStyle/>
                    <a:p>
                      <a:r>
                        <a:rPr lang="en-US"/>
                        <a:t>txt</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1216730524"/>
                  </a:ext>
                </a:extLst>
              </a:tr>
              <a:tr h="370840">
                <a:tc>
                  <a:txBody>
                    <a:bodyPr/>
                    <a:lstStyle/>
                    <a:p>
                      <a:r>
                        <a:rPr lang="en-US" dirty="0"/>
                        <a:t>Informed consent forms</a:t>
                      </a:r>
                      <a:endParaRPr lang="nl-NL" dirty="0"/>
                    </a:p>
                  </a:txBody>
                  <a:tcPr/>
                </a:tc>
                <a:tc>
                  <a:txBody>
                    <a:bodyPr/>
                    <a:lstStyle/>
                    <a:p>
                      <a:r>
                        <a:rPr lang="en-US" dirty="0"/>
                        <a:t>Text</a:t>
                      </a:r>
                      <a:endParaRPr lang="nl-NL" dirty="0"/>
                    </a:p>
                  </a:txBody>
                  <a:tcPr/>
                </a:tc>
                <a:tc>
                  <a:txBody>
                    <a:bodyPr/>
                    <a:lstStyle/>
                    <a:p>
                      <a:r>
                        <a:rPr lang="en-US" dirty="0"/>
                        <a:t>Physical paper</a:t>
                      </a:r>
                      <a:endParaRPr lang="nl-NL" dirty="0"/>
                    </a:p>
                  </a:txBody>
                  <a:tcPr/>
                </a:tc>
                <a:tc>
                  <a:txBody>
                    <a:bodyPr/>
                    <a:lstStyle/>
                    <a:p>
                      <a:endParaRPr lang="nl-NL" dirty="0"/>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3969575339"/>
                  </a:ext>
                </a:extLst>
              </a:tr>
              <a:tr h="370840">
                <a:tc>
                  <a:txBody>
                    <a:bodyPr/>
                    <a:lstStyle/>
                    <a:p>
                      <a:r>
                        <a:rPr lang="en-US" dirty="0"/>
                        <a:t>Code</a:t>
                      </a:r>
                      <a:endParaRPr lang="nl-NL" dirty="0"/>
                    </a:p>
                  </a:txBody>
                  <a:tcPr/>
                </a:tc>
                <a:tc>
                  <a:txBody>
                    <a:bodyPr/>
                    <a:lstStyle/>
                    <a:p>
                      <a:r>
                        <a:rPr lang="en-US" dirty="0"/>
                        <a:t>Syntaxes</a:t>
                      </a:r>
                      <a:endParaRPr lang="nl-NL" dirty="0"/>
                    </a:p>
                  </a:txBody>
                  <a:tcPr/>
                </a:tc>
                <a:tc>
                  <a:txBody>
                    <a:bodyPr/>
                    <a:lstStyle/>
                    <a:p>
                      <a:r>
                        <a:rPr lang="en-US" dirty="0"/>
                        <a:t>txt</a:t>
                      </a:r>
                      <a:endParaRPr lang="nl-NL" dirty="0"/>
                    </a:p>
                  </a:txBody>
                  <a:tcPr/>
                </a:tc>
                <a:tc>
                  <a:txBody>
                    <a:bodyPr/>
                    <a:lstStyle/>
                    <a:p>
                      <a:endParaRPr lang="nl-NL" dirty="0"/>
                    </a:p>
                  </a:txBody>
                  <a:tcPr/>
                </a:tc>
                <a:tc>
                  <a:txBody>
                    <a:bodyPr/>
                    <a:lstStyle/>
                    <a:p>
                      <a:endParaRPr lang="nl-NL"/>
                    </a:p>
                  </a:txBody>
                  <a:tcPr/>
                </a:tc>
                <a:tc>
                  <a:txBody>
                    <a:bodyPr/>
                    <a:lstStyle/>
                    <a:p>
                      <a:endParaRPr lang="nl-NL"/>
                    </a:p>
                  </a:txBody>
                  <a:tcPr/>
                </a:tc>
                <a:tc>
                  <a:txBody>
                    <a:bodyPr/>
                    <a:lstStyle/>
                    <a:p>
                      <a:endParaRPr lang="nl-NL" dirty="0"/>
                    </a:p>
                  </a:txBody>
                  <a:tcPr/>
                </a:tc>
                <a:extLst>
                  <a:ext uri="{0D108BD9-81ED-4DB2-BD59-A6C34878D82A}">
                    <a16:rowId xmlns:a16="http://schemas.microsoft.com/office/drawing/2014/main" val="3116128521"/>
                  </a:ext>
                </a:extLst>
              </a:tr>
            </a:tbl>
          </a:graphicData>
        </a:graphic>
      </p:graphicFrame>
      <p:sp>
        <p:nvSpPr>
          <p:cNvPr id="5" name="Slide Number Placeholder 4">
            <a:extLst>
              <a:ext uri="{FF2B5EF4-FFF2-40B4-BE49-F238E27FC236}">
                <a16:creationId xmlns:a16="http://schemas.microsoft.com/office/drawing/2014/main" id="{5CD1398B-2080-4DFA-817C-E22F777E623D}"/>
              </a:ext>
            </a:extLst>
          </p:cNvPr>
          <p:cNvSpPr>
            <a:spLocks noGrp="1"/>
          </p:cNvSpPr>
          <p:nvPr>
            <p:ph type="sldNum" sz="quarter" idx="14"/>
          </p:nvPr>
        </p:nvSpPr>
        <p:spPr/>
        <p:txBody>
          <a:bodyPr/>
          <a:lstStyle/>
          <a:p>
            <a:pPr algn="l"/>
            <a:fld id="{840C1E0B-154D-844F-9C3C-CB8827A7EAB0}" type="slidenum">
              <a:rPr lang="nl-NL" smtClean="0"/>
              <a:pPr algn="l"/>
              <a:t>33</a:t>
            </a:fld>
            <a:r>
              <a:rPr lang="nl-NL"/>
              <a:t> </a:t>
            </a:r>
          </a:p>
        </p:txBody>
      </p:sp>
    </p:spTree>
    <p:extLst>
      <p:ext uri="{BB962C8B-B14F-4D97-AF65-F5344CB8AC3E}">
        <p14:creationId xmlns:p14="http://schemas.microsoft.com/office/powerpoint/2010/main" val="384031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F6CB-2A6A-4A59-8556-D8F5C78AAC56}"/>
              </a:ext>
            </a:extLst>
          </p:cNvPr>
          <p:cNvSpPr>
            <a:spLocks noGrp="1"/>
          </p:cNvSpPr>
          <p:nvPr>
            <p:ph type="title"/>
          </p:nvPr>
        </p:nvSpPr>
        <p:spPr>
          <a:xfrm>
            <a:off x="450850" y="451166"/>
            <a:ext cx="4204435" cy="782467"/>
          </a:xfrm>
        </p:spPr>
        <p:txBody>
          <a:bodyPr/>
          <a:lstStyle/>
          <a:p>
            <a:r>
              <a:rPr lang="en-US"/>
              <a:t>Data description | Example</a:t>
            </a:r>
            <a:endParaRPr lang="nl-NL"/>
          </a:p>
        </p:txBody>
      </p:sp>
      <p:sp>
        <p:nvSpPr>
          <p:cNvPr id="3" name="Text Placeholder 2">
            <a:extLst>
              <a:ext uri="{FF2B5EF4-FFF2-40B4-BE49-F238E27FC236}">
                <a16:creationId xmlns:a16="http://schemas.microsoft.com/office/drawing/2014/main" id="{D52E7357-7ABD-46B4-AE2D-A73FF95C23E2}"/>
              </a:ext>
            </a:extLst>
          </p:cNvPr>
          <p:cNvSpPr>
            <a:spLocks noGrp="1"/>
          </p:cNvSpPr>
          <p:nvPr>
            <p:ph type="body" sz="quarter" idx="13"/>
          </p:nvPr>
        </p:nvSpPr>
        <p:spPr>
          <a:xfrm>
            <a:off x="1685924" y="1685925"/>
            <a:ext cx="5029199" cy="4273550"/>
          </a:xfrm>
        </p:spPr>
        <p:txBody>
          <a:bodyPr/>
          <a:lstStyle/>
          <a:p>
            <a:pPr lvl="1"/>
            <a:r>
              <a:rPr lang="nl-NL" sz="1400" err="1">
                <a:solidFill>
                  <a:schemeClr val="tx2"/>
                </a:solidFill>
              </a:rPr>
              <a:t>Raw</a:t>
            </a:r>
            <a:r>
              <a:rPr lang="nl-NL" sz="1400">
                <a:solidFill>
                  <a:schemeClr val="tx2"/>
                </a:solidFill>
              </a:rPr>
              <a:t> data</a:t>
            </a:r>
          </a:p>
          <a:p>
            <a:pPr lvl="1"/>
            <a:r>
              <a:rPr lang="nl-NL" sz="1400"/>
              <a:t>Data asset: samples</a:t>
            </a:r>
          </a:p>
          <a:p>
            <a:pPr lvl="1"/>
            <a:r>
              <a:rPr lang="nl-NL" sz="1400" err="1"/>
              <a:t>Description</a:t>
            </a:r>
            <a:r>
              <a:rPr lang="nl-NL" sz="1400"/>
              <a:t>: </a:t>
            </a:r>
            <a:r>
              <a:rPr lang="nl-NL" sz="1400" err="1"/>
              <a:t>physical</a:t>
            </a:r>
            <a:r>
              <a:rPr lang="nl-NL" sz="1400"/>
              <a:t> samples of </a:t>
            </a:r>
            <a:r>
              <a:rPr lang="nl-NL" sz="1400" err="1"/>
              <a:t>soil</a:t>
            </a:r>
            <a:r>
              <a:rPr lang="nl-NL" sz="1400"/>
              <a:t>/water/</a:t>
            </a:r>
            <a:r>
              <a:rPr lang="nl-NL" sz="1400" err="1"/>
              <a:t>organism</a:t>
            </a:r>
            <a:endParaRPr lang="nl-NL" sz="1400"/>
          </a:p>
          <a:p>
            <a:pPr lvl="1"/>
            <a:r>
              <a:rPr lang="nl-NL" sz="1400"/>
              <a:t>Format: </a:t>
            </a:r>
            <a:r>
              <a:rPr lang="nl-NL" sz="1400" err="1"/>
              <a:t>physical</a:t>
            </a:r>
            <a:endParaRPr lang="nl-NL" sz="1400"/>
          </a:p>
          <a:p>
            <a:pPr lvl="1"/>
            <a:endParaRPr lang="nl-NL" sz="1400"/>
          </a:p>
          <a:p>
            <a:pPr lvl="1"/>
            <a:r>
              <a:rPr lang="nl-NL" sz="1400" err="1">
                <a:solidFill>
                  <a:schemeClr val="tx2"/>
                </a:solidFill>
              </a:rPr>
              <a:t>Processed</a:t>
            </a:r>
            <a:r>
              <a:rPr lang="nl-NL" sz="1400">
                <a:solidFill>
                  <a:schemeClr val="tx2"/>
                </a:solidFill>
              </a:rPr>
              <a:t> data</a:t>
            </a:r>
          </a:p>
          <a:p>
            <a:pPr lvl="1"/>
            <a:r>
              <a:rPr lang="nl-NL" sz="1400"/>
              <a:t>Data asset: </a:t>
            </a:r>
            <a:r>
              <a:rPr lang="nl-NL" sz="1400" err="1"/>
              <a:t>chromatograms</a:t>
            </a:r>
            <a:r>
              <a:rPr lang="nl-NL" sz="1400"/>
              <a:t> of samples</a:t>
            </a:r>
          </a:p>
          <a:p>
            <a:pPr lvl="1"/>
            <a:r>
              <a:rPr lang="nl-NL" sz="1400" err="1"/>
              <a:t>Description</a:t>
            </a:r>
            <a:r>
              <a:rPr lang="nl-NL" sz="1400"/>
              <a:t>: </a:t>
            </a:r>
            <a:r>
              <a:rPr lang="nl-NL" sz="1400" err="1"/>
              <a:t>retention</a:t>
            </a:r>
            <a:r>
              <a:rPr lang="nl-NL" sz="1400"/>
              <a:t> time of </a:t>
            </a:r>
            <a:r>
              <a:rPr lang="nl-NL" sz="1400" err="1"/>
              <a:t>the</a:t>
            </a:r>
            <a:r>
              <a:rPr lang="nl-NL" sz="1400"/>
              <a:t> samples content</a:t>
            </a:r>
          </a:p>
          <a:p>
            <a:pPr lvl="1"/>
            <a:r>
              <a:rPr lang="nl-NL" sz="1400"/>
              <a:t>Format: .jpg</a:t>
            </a:r>
          </a:p>
          <a:p>
            <a:pPr lvl="1"/>
            <a:endParaRPr lang="nl-NL" sz="1400"/>
          </a:p>
          <a:p>
            <a:pPr lvl="1"/>
            <a:r>
              <a:rPr lang="nl-NL" sz="1400"/>
              <a:t>Data asset: spectra of samples</a:t>
            </a:r>
          </a:p>
          <a:p>
            <a:pPr lvl="1"/>
            <a:r>
              <a:rPr lang="nl-NL" sz="1400" err="1"/>
              <a:t>Description</a:t>
            </a:r>
            <a:r>
              <a:rPr lang="nl-NL" sz="1400"/>
              <a:t>: </a:t>
            </a:r>
            <a:r>
              <a:rPr lang="nl-NL" sz="1400" err="1"/>
              <a:t>nominal</a:t>
            </a:r>
            <a:r>
              <a:rPr lang="nl-NL" sz="1400"/>
              <a:t> </a:t>
            </a:r>
            <a:r>
              <a:rPr lang="nl-NL" sz="1400" err="1"/>
              <a:t>masses</a:t>
            </a:r>
            <a:r>
              <a:rPr lang="nl-NL" sz="1400"/>
              <a:t> of </a:t>
            </a:r>
            <a:r>
              <a:rPr lang="nl-NL" sz="1400" err="1"/>
              <a:t>the</a:t>
            </a:r>
            <a:r>
              <a:rPr lang="nl-NL" sz="1400"/>
              <a:t> </a:t>
            </a:r>
            <a:r>
              <a:rPr lang="nl-NL" sz="1400" err="1"/>
              <a:t>fractions</a:t>
            </a:r>
            <a:r>
              <a:rPr lang="nl-NL" sz="1400"/>
              <a:t> of </a:t>
            </a:r>
            <a:r>
              <a:rPr lang="nl-NL" sz="1400" err="1"/>
              <a:t>the</a:t>
            </a:r>
            <a:r>
              <a:rPr lang="nl-NL" sz="1400"/>
              <a:t> </a:t>
            </a:r>
            <a:r>
              <a:rPr lang="nl-NL" sz="1400" err="1"/>
              <a:t>compounds</a:t>
            </a:r>
            <a:endParaRPr lang="nl-NL" sz="1400"/>
          </a:p>
          <a:p>
            <a:pPr lvl="1"/>
            <a:r>
              <a:rPr lang="nl-NL" sz="1400"/>
              <a:t>Format: .jpg</a:t>
            </a:r>
          </a:p>
        </p:txBody>
      </p:sp>
      <p:sp>
        <p:nvSpPr>
          <p:cNvPr id="5" name="Slide Number Placeholder 4">
            <a:extLst>
              <a:ext uri="{FF2B5EF4-FFF2-40B4-BE49-F238E27FC236}">
                <a16:creationId xmlns:a16="http://schemas.microsoft.com/office/drawing/2014/main" id="{4267287A-6B3D-4047-B416-625AAB6EAD0C}"/>
              </a:ext>
            </a:extLst>
          </p:cNvPr>
          <p:cNvSpPr>
            <a:spLocks noGrp="1"/>
          </p:cNvSpPr>
          <p:nvPr>
            <p:ph type="sldNum" sz="quarter" idx="15"/>
          </p:nvPr>
        </p:nvSpPr>
        <p:spPr/>
        <p:txBody>
          <a:bodyPr/>
          <a:lstStyle/>
          <a:p>
            <a:pPr algn="l"/>
            <a:fld id="{840C1E0B-154D-844F-9C3C-CB8827A7EAB0}" type="slidenum">
              <a:rPr lang="nl-NL" smtClean="0"/>
              <a:pPr algn="l"/>
              <a:t>34</a:t>
            </a:fld>
            <a:r>
              <a:rPr lang="nl-NL"/>
              <a:t> </a:t>
            </a:r>
          </a:p>
        </p:txBody>
      </p:sp>
      <p:sp>
        <p:nvSpPr>
          <p:cNvPr id="6" name="Text Placeholder 2">
            <a:extLst>
              <a:ext uri="{FF2B5EF4-FFF2-40B4-BE49-F238E27FC236}">
                <a16:creationId xmlns:a16="http://schemas.microsoft.com/office/drawing/2014/main" id="{7E565980-C039-4E15-9915-F3812CA0D80E}"/>
              </a:ext>
            </a:extLst>
          </p:cNvPr>
          <p:cNvSpPr txBox="1">
            <a:spLocks/>
          </p:cNvSpPr>
          <p:nvPr/>
        </p:nvSpPr>
        <p:spPr>
          <a:xfrm>
            <a:off x="7038975" y="1684449"/>
            <a:ext cx="5029199" cy="427355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nl-NL" sz="1400" err="1">
                <a:solidFill>
                  <a:schemeClr val="tx2"/>
                </a:solidFill>
              </a:rPr>
              <a:t>Analysed</a:t>
            </a:r>
            <a:r>
              <a:rPr lang="nl-NL" sz="1400">
                <a:solidFill>
                  <a:schemeClr val="tx2"/>
                </a:solidFill>
              </a:rPr>
              <a:t> data</a:t>
            </a:r>
          </a:p>
          <a:p>
            <a:pPr lvl="1"/>
            <a:r>
              <a:rPr lang="nl-NL" sz="1400"/>
              <a:t>Data asset: </a:t>
            </a:r>
            <a:r>
              <a:rPr lang="nl-NL" sz="1400" err="1"/>
              <a:t>structures</a:t>
            </a:r>
            <a:r>
              <a:rPr lang="nl-NL" sz="1400"/>
              <a:t> of </a:t>
            </a:r>
            <a:r>
              <a:rPr lang="nl-NL" sz="1400" err="1"/>
              <a:t>compounds</a:t>
            </a:r>
            <a:endParaRPr lang="nl-NL" sz="1400"/>
          </a:p>
          <a:p>
            <a:pPr lvl="1"/>
            <a:r>
              <a:rPr lang="nl-NL" sz="1400" err="1"/>
              <a:t>Description</a:t>
            </a:r>
            <a:r>
              <a:rPr lang="nl-NL" sz="1400"/>
              <a:t>: </a:t>
            </a:r>
            <a:r>
              <a:rPr lang="nl-NL" sz="1400" err="1"/>
              <a:t>characterization</a:t>
            </a:r>
            <a:r>
              <a:rPr lang="nl-NL" sz="1400"/>
              <a:t> of </a:t>
            </a:r>
            <a:r>
              <a:rPr lang="nl-NL" sz="1400" err="1"/>
              <a:t>the</a:t>
            </a:r>
            <a:r>
              <a:rPr lang="nl-NL" sz="1400"/>
              <a:t> </a:t>
            </a:r>
            <a:r>
              <a:rPr lang="nl-NL" sz="1400" err="1"/>
              <a:t>structures</a:t>
            </a:r>
            <a:r>
              <a:rPr lang="nl-NL" sz="1400"/>
              <a:t> in </a:t>
            </a:r>
            <a:r>
              <a:rPr lang="nl-NL" sz="1400" err="1"/>
              <a:t>the</a:t>
            </a:r>
            <a:r>
              <a:rPr lang="nl-NL" sz="1400"/>
              <a:t> </a:t>
            </a:r>
            <a:r>
              <a:rPr lang="nl-NL" sz="1400" err="1"/>
              <a:t>compounds</a:t>
            </a:r>
            <a:endParaRPr lang="nl-NL" sz="1400"/>
          </a:p>
          <a:p>
            <a:pPr lvl="1"/>
            <a:r>
              <a:rPr lang="nl-NL" sz="1400"/>
              <a:t>Format: .jpg, .pdf</a:t>
            </a:r>
          </a:p>
          <a:p>
            <a:pPr lvl="1"/>
            <a:endParaRPr lang="nl-NL" sz="1400"/>
          </a:p>
          <a:p>
            <a:pPr lvl="1"/>
            <a:r>
              <a:rPr lang="nl-NL" sz="1400" err="1">
                <a:solidFill>
                  <a:schemeClr val="tx2"/>
                </a:solidFill>
              </a:rPr>
              <a:t>Other</a:t>
            </a:r>
            <a:endParaRPr lang="nl-NL" sz="1400">
              <a:solidFill>
                <a:schemeClr val="tx2"/>
              </a:solidFill>
            </a:endParaRPr>
          </a:p>
          <a:p>
            <a:pPr lvl="1"/>
            <a:r>
              <a:rPr lang="nl-NL" sz="1400"/>
              <a:t>Data asset: lab </a:t>
            </a:r>
            <a:r>
              <a:rPr lang="nl-NL" sz="1400" err="1"/>
              <a:t>journal</a:t>
            </a:r>
            <a:endParaRPr lang="nl-NL" sz="1400"/>
          </a:p>
          <a:p>
            <a:pPr lvl="1"/>
            <a:r>
              <a:rPr lang="nl-NL" sz="1400" err="1"/>
              <a:t>Description</a:t>
            </a:r>
            <a:r>
              <a:rPr lang="nl-NL" sz="1400"/>
              <a:t>: </a:t>
            </a:r>
            <a:r>
              <a:rPr lang="nl-NL" sz="1400" err="1"/>
              <a:t>description</a:t>
            </a:r>
            <a:r>
              <a:rPr lang="nl-NL" sz="1400"/>
              <a:t> of lab </a:t>
            </a:r>
            <a:r>
              <a:rPr lang="nl-NL" sz="1400" err="1"/>
              <a:t>work</a:t>
            </a:r>
            <a:r>
              <a:rPr lang="nl-NL" sz="1400"/>
              <a:t>, </a:t>
            </a:r>
            <a:r>
              <a:rPr lang="nl-NL" sz="1400" err="1"/>
              <a:t>including</a:t>
            </a:r>
            <a:r>
              <a:rPr lang="nl-NL" sz="1400"/>
              <a:t> </a:t>
            </a:r>
            <a:r>
              <a:rPr lang="nl-NL" sz="1400" err="1"/>
              <a:t>conditions</a:t>
            </a:r>
            <a:r>
              <a:rPr lang="nl-NL" sz="1400"/>
              <a:t>, </a:t>
            </a:r>
            <a:r>
              <a:rPr lang="nl-NL" sz="1400" err="1"/>
              <a:t>reaction</a:t>
            </a:r>
            <a:r>
              <a:rPr lang="nl-NL" sz="1400"/>
              <a:t> </a:t>
            </a:r>
            <a:r>
              <a:rPr lang="nl-NL" sz="1400" err="1"/>
              <a:t>schemes</a:t>
            </a:r>
            <a:endParaRPr lang="nl-NL" sz="1400"/>
          </a:p>
          <a:p>
            <a:pPr lvl="1"/>
            <a:r>
              <a:rPr lang="nl-NL" sz="1400"/>
              <a:t>Format: </a:t>
            </a:r>
            <a:r>
              <a:rPr lang="nl-NL" sz="1400" err="1"/>
              <a:t>physical</a:t>
            </a:r>
            <a:endParaRPr lang="nl-NL" sz="1400"/>
          </a:p>
        </p:txBody>
      </p:sp>
    </p:spTree>
    <p:extLst>
      <p:ext uri="{BB962C8B-B14F-4D97-AF65-F5344CB8AC3E}">
        <p14:creationId xmlns:p14="http://schemas.microsoft.com/office/powerpoint/2010/main" val="312299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E301-DC2C-4A27-B90D-17E3CEF1C858}"/>
              </a:ext>
            </a:extLst>
          </p:cNvPr>
          <p:cNvSpPr>
            <a:spLocks noGrp="1"/>
          </p:cNvSpPr>
          <p:nvPr>
            <p:ph type="title"/>
          </p:nvPr>
        </p:nvSpPr>
        <p:spPr>
          <a:xfrm>
            <a:off x="450850" y="451166"/>
            <a:ext cx="4212373" cy="782467"/>
          </a:xfrm>
        </p:spPr>
        <p:txBody>
          <a:bodyPr/>
          <a:lstStyle/>
          <a:p>
            <a:r>
              <a:rPr lang="en-US"/>
              <a:t>Data description | Example</a:t>
            </a:r>
            <a:endParaRPr lang="nl-NL"/>
          </a:p>
        </p:txBody>
      </p:sp>
      <p:graphicFrame>
        <p:nvGraphicFramePr>
          <p:cNvPr id="6" name="Table 6">
            <a:extLst>
              <a:ext uri="{FF2B5EF4-FFF2-40B4-BE49-F238E27FC236}">
                <a16:creationId xmlns:a16="http://schemas.microsoft.com/office/drawing/2014/main" id="{30F42604-5EED-44F0-9218-394B86096883}"/>
              </a:ext>
            </a:extLst>
          </p:cNvPr>
          <p:cNvGraphicFramePr>
            <a:graphicFrameLocks noGrp="1"/>
          </p:cNvGraphicFramePr>
          <p:nvPr>
            <p:ph type="tbl" sz="quarter" idx="12"/>
            <p:extLst>
              <p:ext uri="{D42A27DB-BD31-4B8C-83A1-F6EECF244321}">
                <p14:modId xmlns:p14="http://schemas.microsoft.com/office/powerpoint/2010/main" val="1191152466"/>
              </p:ext>
            </p:extLst>
          </p:nvPr>
        </p:nvGraphicFramePr>
        <p:xfrm>
          <a:off x="1509713" y="1685925"/>
          <a:ext cx="10239369" cy="3622040"/>
        </p:xfrm>
        <a:graphic>
          <a:graphicData uri="http://schemas.openxmlformats.org/drawingml/2006/table">
            <a:tbl>
              <a:tblPr firstRow="1" bandRow="1">
                <a:tableStyleId>{7BEBEF05-B2D3-47B2-9E27-61AD2477CBAF}</a:tableStyleId>
              </a:tblPr>
              <a:tblGrid>
                <a:gridCol w="1462767">
                  <a:extLst>
                    <a:ext uri="{9D8B030D-6E8A-4147-A177-3AD203B41FA5}">
                      <a16:colId xmlns:a16="http://schemas.microsoft.com/office/drawing/2014/main" val="958896584"/>
                    </a:ext>
                  </a:extLst>
                </a:gridCol>
                <a:gridCol w="1462767">
                  <a:extLst>
                    <a:ext uri="{9D8B030D-6E8A-4147-A177-3AD203B41FA5}">
                      <a16:colId xmlns:a16="http://schemas.microsoft.com/office/drawing/2014/main" val="3664269201"/>
                    </a:ext>
                  </a:extLst>
                </a:gridCol>
                <a:gridCol w="1462767">
                  <a:extLst>
                    <a:ext uri="{9D8B030D-6E8A-4147-A177-3AD203B41FA5}">
                      <a16:colId xmlns:a16="http://schemas.microsoft.com/office/drawing/2014/main" val="3765503075"/>
                    </a:ext>
                  </a:extLst>
                </a:gridCol>
                <a:gridCol w="1462767">
                  <a:extLst>
                    <a:ext uri="{9D8B030D-6E8A-4147-A177-3AD203B41FA5}">
                      <a16:colId xmlns:a16="http://schemas.microsoft.com/office/drawing/2014/main" val="1669230940"/>
                    </a:ext>
                  </a:extLst>
                </a:gridCol>
                <a:gridCol w="1462767">
                  <a:extLst>
                    <a:ext uri="{9D8B030D-6E8A-4147-A177-3AD203B41FA5}">
                      <a16:colId xmlns:a16="http://schemas.microsoft.com/office/drawing/2014/main" val="3832211791"/>
                    </a:ext>
                  </a:extLst>
                </a:gridCol>
                <a:gridCol w="1462767">
                  <a:extLst>
                    <a:ext uri="{9D8B030D-6E8A-4147-A177-3AD203B41FA5}">
                      <a16:colId xmlns:a16="http://schemas.microsoft.com/office/drawing/2014/main" val="1227826496"/>
                    </a:ext>
                  </a:extLst>
                </a:gridCol>
                <a:gridCol w="1462767">
                  <a:extLst>
                    <a:ext uri="{9D8B030D-6E8A-4147-A177-3AD203B41FA5}">
                      <a16:colId xmlns:a16="http://schemas.microsoft.com/office/drawing/2014/main" val="4014022550"/>
                    </a:ext>
                  </a:extLst>
                </a:gridCol>
              </a:tblGrid>
              <a:tr h="370840">
                <a:tc>
                  <a:txBody>
                    <a:bodyPr/>
                    <a:lstStyle/>
                    <a:p>
                      <a:r>
                        <a:rPr lang="en-US"/>
                        <a:t>Description</a:t>
                      </a:r>
                      <a:endParaRPr lang="nl-NL"/>
                    </a:p>
                  </a:txBody>
                  <a:tcPr/>
                </a:tc>
                <a:tc>
                  <a:txBody>
                    <a:bodyPr/>
                    <a:lstStyle/>
                    <a:p>
                      <a:r>
                        <a:rPr lang="en-US"/>
                        <a:t>Type</a:t>
                      </a:r>
                      <a:endParaRPr lang="nl-NL"/>
                    </a:p>
                  </a:txBody>
                  <a:tcPr/>
                </a:tc>
                <a:tc>
                  <a:txBody>
                    <a:bodyPr/>
                    <a:lstStyle/>
                    <a:p>
                      <a:r>
                        <a:rPr lang="en-US"/>
                        <a:t>Format</a:t>
                      </a:r>
                      <a:endParaRPr lang="nl-NL"/>
                    </a:p>
                  </a:txBody>
                  <a:tcPr/>
                </a:tc>
                <a:tc>
                  <a:txBody>
                    <a:bodyPr/>
                    <a:lstStyle/>
                    <a:p>
                      <a:r>
                        <a:rPr lang="en-US"/>
                        <a:t>Size estimate</a:t>
                      </a:r>
                      <a:endParaRPr lang="nl-NL"/>
                    </a:p>
                  </a:txBody>
                  <a:tcPr/>
                </a:tc>
                <a:tc>
                  <a:txBody>
                    <a:bodyPr/>
                    <a:lstStyle/>
                    <a:p>
                      <a:r>
                        <a:rPr lang="en-US"/>
                        <a:t>Sensitivity</a:t>
                      </a:r>
                      <a:endParaRPr lang="nl-NL"/>
                    </a:p>
                  </a:txBody>
                  <a:tcPr/>
                </a:tc>
                <a:tc>
                  <a:txBody>
                    <a:bodyPr/>
                    <a:lstStyle/>
                    <a:p>
                      <a:r>
                        <a:rPr lang="en-US"/>
                        <a:t>Storage</a:t>
                      </a:r>
                      <a:endParaRPr lang="nl-NL"/>
                    </a:p>
                  </a:txBody>
                  <a:tcPr/>
                </a:tc>
                <a:tc>
                  <a:txBody>
                    <a:bodyPr/>
                    <a:lstStyle/>
                    <a:p>
                      <a:r>
                        <a:rPr lang="en-US"/>
                        <a:t>Archiving</a:t>
                      </a:r>
                      <a:endParaRPr lang="nl-NL"/>
                    </a:p>
                  </a:txBody>
                  <a:tcPr/>
                </a:tc>
                <a:extLst>
                  <a:ext uri="{0D108BD9-81ED-4DB2-BD59-A6C34878D82A}">
                    <a16:rowId xmlns:a16="http://schemas.microsoft.com/office/drawing/2014/main" val="1198264767"/>
                  </a:ext>
                </a:extLst>
              </a:tr>
              <a:tr h="370840">
                <a:tc>
                  <a:txBody>
                    <a:bodyPr/>
                    <a:lstStyle/>
                    <a:p>
                      <a:r>
                        <a:rPr lang="en-US"/>
                        <a:t>Samples</a:t>
                      </a:r>
                      <a:endParaRPr lang="nl-NL"/>
                    </a:p>
                  </a:txBody>
                  <a:tcPr/>
                </a:tc>
                <a:tc>
                  <a:txBody>
                    <a:bodyPr/>
                    <a:lstStyle/>
                    <a:p>
                      <a:r>
                        <a:rPr lang="en-US"/>
                        <a:t>Soil/water/ organism</a:t>
                      </a:r>
                      <a:endParaRPr lang="nl-NL"/>
                    </a:p>
                  </a:txBody>
                  <a:tcPr/>
                </a:tc>
                <a:tc>
                  <a:txBody>
                    <a:bodyPr/>
                    <a:lstStyle/>
                    <a:p>
                      <a:r>
                        <a:rPr lang="en-US"/>
                        <a:t>physical</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2738824239"/>
                  </a:ext>
                </a:extLst>
              </a:tr>
              <a:tr h="370840">
                <a:tc>
                  <a:txBody>
                    <a:bodyPr/>
                    <a:lstStyle/>
                    <a:p>
                      <a:r>
                        <a:rPr lang="en-US"/>
                        <a:t>Chromatograms</a:t>
                      </a:r>
                      <a:endParaRPr lang="nl-NL"/>
                    </a:p>
                  </a:txBody>
                  <a:tcPr/>
                </a:tc>
                <a:tc>
                  <a:txBody>
                    <a:bodyPr/>
                    <a:lstStyle/>
                    <a:p>
                      <a:r>
                        <a:rPr lang="en-US"/>
                        <a:t>Visualization of retention time of samples</a:t>
                      </a:r>
                      <a:endParaRPr lang="nl-NL"/>
                    </a:p>
                  </a:txBody>
                  <a:tcPr/>
                </a:tc>
                <a:tc>
                  <a:txBody>
                    <a:bodyPr/>
                    <a:lstStyle/>
                    <a:p>
                      <a:r>
                        <a:rPr lang="en-US"/>
                        <a:t>jpg</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309574786"/>
                  </a:ext>
                </a:extLst>
              </a:tr>
              <a:tr h="370840">
                <a:tc>
                  <a:txBody>
                    <a:bodyPr/>
                    <a:lstStyle/>
                    <a:p>
                      <a:r>
                        <a:rPr lang="en-US"/>
                        <a:t>Spectra</a:t>
                      </a:r>
                      <a:endParaRPr lang="nl-NL"/>
                    </a:p>
                  </a:txBody>
                  <a:tcPr/>
                </a:tc>
                <a:tc>
                  <a:txBody>
                    <a:bodyPr/>
                    <a:lstStyle/>
                    <a:p>
                      <a:r>
                        <a:rPr lang="en-US"/>
                        <a:t>Visualization of </a:t>
                      </a:r>
                      <a:r>
                        <a:rPr lang="nl-NL" sz="1200" err="1"/>
                        <a:t>nominal</a:t>
                      </a:r>
                      <a:r>
                        <a:rPr lang="nl-NL" sz="1200"/>
                        <a:t> </a:t>
                      </a:r>
                      <a:r>
                        <a:rPr lang="nl-NL" sz="1200" err="1"/>
                        <a:t>masses</a:t>
                      </a:r>
                      <a:r>
                        <a:rPr lang="nl-NL" sz="1200"/>
                        <a:t> of </a:t>
                      </a:r>
                      <a:r>
                        <a:rPr lang="nl-NL" sz="1200" err="1"/>
                        <a:t>the</a:t>
                      </a:r>
                      <a:r>
                        <a:rPr lang="nl-NL" sz="1200"/>
                        <a:t> </a:t>
                      </a:r>
                      <a:r>
                        <a:rPr lang="nl-NL" sz="1200" err="1"/>
                        <a:t>fractions</a:t>
                      </a:r>
                      <a:r>
                        <a:rPr lang="nl-NL" sz="1200"/>
                        <a:t> of </a:t>
                      </a:r>
                      <a:r>
                        <a:rPr lang="nl-NL" sz="1200" err="1"/>
                        <a:t>the</a:t>
                      </a:r>
                      <a:r>
                        <a:rPr lang="nl-NL" sz="1200"/>
                        <a:t> </a:t>
                      </a:r>
                      <a:r>
                        <a:rPr lang="nl-NL" sz="1200" err="1"/>
                        <a:t>compounds</a:t>
                      </a:r>
                      <a:endParaRPr lang="nl-NL"/>
                    </a:p>
                  </a:txBody>
                  <a:tcPr/>
                </a:tc>
                <a:tc>
                  <a:txBody>
                    <a:bodyPr/>
                    <a:lstStyle/>
                    <a:p>
                      <a:r>
                        <a:rPr lang="en-US"/>
                        <a:t>jpg</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450871812"/>
                  </a:ext>
                </a:extLst>
              </a:tr>
              <a:tr h="370840">
                <a:tc>
                  <a:txBody>
                    <a:bodyPr/>
                    <a:lstStyle/>
                    <a:p>
                      <a:r>
                        <a:rPr lang="en-US"/>
                        <a:t>Structures of compounds</a:t>
                      </a:r>
                      <a:endParaRPr lang="nl-NL"/>
                    </a:p>
                  </a:txBody>
                  <a:tcPr/>
                </a:tc>
                <a:tc>
                  <a:txBody>
                    <a:bodyPr/>
                    <a:lstStyle/>
                    <a:p>
                      <a:r>
                        <a:rPr lang="nl-NL" sz="1200"/>
                        <a:t>Visual </a:t>
                      </a:r>
                      <a:r>
                        <a:rPr lang="nl-NL" sz="1200" err="1"/>
                        <a:t>characterization</a:t>
                      </a:r>
                      <a:r>
                        <a:rPr lang="nl-NL" sz="1200"/>
                        <a:t> of </a:t>
                      </a:r>
                      <a:r>
                        <a:rPr lang="nl-NL" sz="1200" err="1"/>
                        <a:t>the</a:t>
                      </a:r>
                      <a:r>
                        <a:rPr lang="nl-NL" sz="1200"/>
                        <a:t> </a:t>
                      </a:r>
                      <a:r>
                        <a:rPr lang="nl-NL" sz="1200" err="1"/>
                        <a:t>structures</a:t>
                      </a:r>
                      <a:r>
                        <a:rPr lang="nl-NL" sz="1200"/>
                        <a:t> in </a:t>
                      </a:r>
                      <a:r>
                        <a:rPr lang="nl-NL" sz="1200" err="1"/>
                        <a:t>the</a:t>
                      </a:r>
                      <a:r>
                        <a:rPr lang="nl-NL" sz="1200"/>
                        <a:t> </a:t>
                      </a:r>
                      <a:r>
                        <a:rPr lang="nl-NL" sz="1200" err="1"/>
                        <a:t>compounds</a:t>
                      </a:r>
                      <a:endParaRPr lang="nl-NL"/>
                    </a:p>
                  </a:txBody>
                  <a:tcPr/>
                </a:tc>
                <a:tc>
                  <a:txBody>
                    <a:bodyPr/>
                    <a:lstStyle/>
                    <a:p>
                      <a:r>
                        <a:rPr lang="en-US"/>
                        <a:t>jpg/pdf</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3598526974"/>
                  </a:ext>
                </a:extLst>
              </a:tr>
              <a:tr h="370840">
                <a:tc>
                  <a:txBody>
                    <a:bodyPr/>
                    <a:lstStyle/>
                    <a:p>
                      <a:r>
                        <a:rPr lang="en-US"/>
                        <a:t>Lab journal</a:t>
                      </a:r>
                      <a:endParaRPr lang="nl-NL"/>
                    </a:p>
                  </a:txBody>
                  <a:tcPr/>
                </a:tc>
                <a:tc>
                  <a:txBody>
                    <a:bodyPr/>
                    <a:lstStyle/>
                    <a:p>
                      <a:r>
                        <a:rPr lang="en-US"/>
                        <a:t>Text and pictures</a:t>
                      </a:r>
                      <a:endParaRPr lang="nl-NL"/>
                    </a:p>
                  </a:txBody>
                  <a:tcPr/>
                </a:tc>
                <a:tc>
                  <a:txBody>
                    <a:bodyPr/>
                    <a:lstStyle/>
                    <a:p>
                      <a:r>
                        <a:rPr lang="en-US"/>
                        <a:t>physical</a:t>
                      </a:r>
                      <a:endParaRPr lang="nl-NL"/>
                    </a:p>
                  </a:txBody>
                  <a:tcPr/>
                </a:tc>
                <a:tc>
                  <a:txBody>
                    <a:bodyPr/>
                    <a:lstStyle/>
                    <a:p>
                      <a:endParaRPr lang="nl-NL"/>
                    </a:p>
                  </a:txBody>
                  <a:tcPr/>
                </a:tc>
                <a:tc>
                  <a:txBody>
                    <a:bodyPr/>
                    <a:lstStyle/>
                    <a:p>
                      <a:endParaRPr lang="nl-NL"/>
                    </a:p>
                  </a:txBody>
                  <a:tcPr/>
                </a:tc>
                <a:tc>
                  <a:txBody>
                    <a:bodyPr/>
                    <a:lstStyle/>
                    <a:p>
                      <a:endParaRPr lang="nl-NL"/>
                    </a:p>
                  </a:txBody>
                  <a:tcPr/>
                </a:tc>
                <a:tc>
                  <a:txBody>
                    <a:bodyPr/>
                    <a:lstStyle/>
                    <a:p>
                      <a:endParaRPr lang="nl-NL"/>
                    </a:p>
                  </a:txBody>
                  <a:tcPr/>
                </a:tc>
                <a:extLst>
                  <a:ext uri="{0D108BD9-81ED-4DB2-BD59-A6C34878D82A}">
                    <a16:rowId xmlns:a16="http://schemas.microsoft.com/office/drawing/2014/main" val="1241977992"/>
                  </a:ext>
                </a:extLst>
              </a:tr>
            </a:tbl>
          </a:graphicData>
        </a:graphic>
      </p:graphicFrame>
      <p:sp>
        <p:nvSpPr>
          <p:cNvPr id="5" name="Slide Number Placeholder 4">
            <a:extLst>
              <a:ext uri="{FF2B5EF4-FFF2-40B4-BE49-F238E27FC236}">
                <a16:creationId xmlns:a16="http://schemas.microsoft.com/office/drawing/2014/main" id="{5CD1398B-2080-4DFA-817C-E22F777E623D}"/>
              </a:ext>
            </a:extLst>
          </p:cNvPr>
          <p:cNvSpPr>
            <a:spLocks noGrp="1"/>
          </p:cNvSpPr>
          <p:nvPr>
            <p:ph type="sldNum" sz="quarter" idx="14"/>
          </p:nvPr>
        </p:nvSpPr>
        <p:spPr/>
        <p:txBody>
          <a:bodyPr/>
          <a:lstStyle/>
          <a:p>
            <a:pPr algn="l"/>
            <a:fld id="{840C1E0B-154D-844F-9C3C-CB8827A7EAB0}" type="slidenum">
              <a:rPr lang="nl-NL" smtClean="0"/>
              <a:pPr algn="l"/>
              <a:t>35</a:t>
            </a:fld>
            <a:r>
              <a:rPr lang="nl-NL"/>
              <a:t> </a:t>
            </a:r>
          </a:p>
        </p:txBody>
      </p:sp>
    </p:spTree>
    <p:extLst>
      <p:ext uri="{BB962C8B-B14F-4D97-AF65-F5344CB8AC3E}">
        <p14:creationId xmlns:p14="http://schemas.microsoft.com/office/powerpoint/2010/main" val="2902679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D3E270-DEDD-4DC4-A333-A41578C4D354}"/>
              </a:ext>
            </a:extLst>
          </p:cNvPr>
          <p:cNvSpPr>
            <a:spLocks noGrp="1"/>
          </p:cNvSpPr>
          <p:nvPr>
            <p:ph type="title"/>
          </p:nvPr>
        </p:nvSpPr>
        <p:spPr>
          <a:xfrm>
            <a:off x="450850" y="451166"/>
            <a:ext cx="4154433" cy="782467"/>
          </a:xfrm>
        </p:spPr>
        <p:txBody>
          <a:bodyPr/>
          <a:lstStyle/>
          <a:p>
            <a:r>
              <a:rPr lang="en-US"/>
              <a:t>Recommended file formats</a:t>
            </a:r>
            <a:endParaRPr lang="nl-NL"/>
          </a:p>
        </p:txBody>
      </p:sp>
      <p:sp>
        <p:nvSpPr>
          <p:cNvPr id="8" name="Text Placeholder 7">
            <a:extLst>
              <a:ext uri="{FF2B5EF4-FFF2-40B4-BE49-F238E27FC236}">
                <a16:creationId xmlns:a16="http://schemas.microsoft.com/office/drawing/2014/main" id="{D71A3C3D-2D83-4D1B-9B07-1EB543BC9D37}"/>
              </a:ext>
            </a:extLst>
          </p:cNvPr>
          <p:cNvSpPr>
            <a:spLocks noGrp="1"/>
          </p:cNvSpPr>
          <p:nvPr>
            <p:ph type="body" sz="quarter" idx="13"/>
          </p:nvPr>
        </p:nvSpPr>
        <p:spPr/>
        <p:txBody>
          <a:bodyPr vert="horz" lIns="0" tIns="0" rIns="0" bIns="0" rtlCol="0" anchor="t">
            <a:noAutofit/>
          </a:bodyPr>
          <a:lstStyle/>
          <a:p>
            <a:pPr lvl="1"/>
            <a:r>
              <a:rPr lang="en-US"/>
              <a:t>For the long term, some formats are more suitable than others</a:t>
            </a:r>
          </a:p>
          <a:p>
            <a:pPr lvl="1"/>
            <a:endParaRPr lang="en-US"/>
          </a:p>
          <a:p>
            <a:pPr lvl="1"/>
            <a:r>
              <a:rPr lang="en-US"/>
              <a:t>Ideally, file formats (see </a:t>
            </a:r>
            <a:r>
              <a:rPr lang="en-US">
                <a:hlinkClick r:id="rId2"/>
              </a:rPr>
              <a:t>https://dans.knaw.nl/en/file-formats/</a:t>
            </a:r>
            <a:r>
              <a:rPr lang="en-US"/>
              <a:t>)</a:t>
            </a:r>
          </a:p>
          <a:p>
            <a:pPr lvl="2" indent="-277495"/>
            <a:r>
              <a:rPr lang="en-US">
                <a:latin typeface="DINPro"/>
                <a:cs typeface="Calibri Light"/>
              </a:rPr>
              <a:t>Are f</a:t>
            </a:r>
            <a:r>
              <a:rPr lang="en-US" dirty="0">
                <a:latin typeface="DINPro"/>
                <a:cs typeface="Calibri Light"/>
              </a:rPr>
              <a:t>requently used</a:t>
            </a:r>
          </a:p>
          <a:p>
            <a:pPr lvl="2"/>
            <a:r>
              <a:rPr lang="en-US"/>
              <a:t>Have open specifications</a:t>
            </a:r>
          </a:p>
          <a:p>
            <a:pPr lvl="2"/>
            <a:r>
              <a:rPr lang="en-US"/>
              <a:t>Are independent of specific software, developers or vendors</a:t>
            </a:r>
          </a:p>
          <a:p>
            <a:pPr lvl="1"/>
            <a:endParaRPr lang="en-US"/>
          </a:p>
          <a:p>
            <a:pPr lvl="1"/>
            <a:r>
              <a:rPr lang="en-US"/>
              <a:t>Choosing a suitable format from the beginning (where possible), saves the trouble of converting files when you’re going to archive/publish your data</a:t>
            </a:r>
          </a:p>
          <a:p>
            <a:pPr lvl="1"/>
            <a:endParaRPr lang="en-US"/>
          </a:p>
          <a:p>
            <a:pPr lvl="1"/>
            <a:r>
              <a:rPr lang="en-US"/>
              <a:t>See </a:t>
            </a:r>
            <a:r>
              <a:rPr lang="en-US">
                <a:hlinkClick r:id="rId2"/>
              </a:rPr>
              <a:t>DANS</a:t>
            </a:r>
            <a:r>
              <a:rPr lang="en-US"/>
              <a:t> or </a:t>
            </a:r>
            <a:r>
              <a:rPr lang="en-US">
                <a:hlinkClick r:id="rId3"/>
              </a:rPr>
              <a:t>UK Data Service</a:t>
            </a:r>
            <a:r>
              <a:rPr lang="en-US"/>
              <a:t> for overviews</a:t>
            </a:r>
          </a:p>
          <a:p>
            <a:pPr lvl="2"/>
            <a:endParaRPr lang="nl-NL"/>
          </a:p>
        </p:txBody>
      </p:sp>
      <p:sp>
        <p:nvSpPr>
          <p:cNvPr id="6" name="Slide Number Placeholder 5">
            <a:extLst>
              <a:ext uri="{FF2B5EF4-FFF2-40B4-BE49-F238E27FC236}">
                <a16:creationId xmlns:a16="http://schemas.microsoft.com/office/drawing/2014/main" id="{EB4C45B1-2DC5-45E1-BFBF-CBE9B400E3C5}"/>
              </a:ext>
            </a:extLst>
          </p:cNvPr>
          <p:cNvSpPr>
            <a:spLocks noGrp="1"/>
          </p:cNvSpPr>
          <p:nvPr>
            <p:ph type="sldNum" sz="quarter" idx="15"/>
          </p:nvPr>
        </p:nvSpPr>
        <p:spPr/>
        <p:txBody>
          <a:bodyPr/>
          <a:lstStyle/>
          <a:p>
            <a:pPr algn="l"/>
            <a:fld id="{840C1E0B-154D-844F-9C3C-CB8827A7EAB0}" type="slidenum">
              <a:rPr lang="nl-NL" smtClean="0"/>
              <a:pPr algn="l"/>
              <a:t>36</a:t>
            </a:fld>
            <a:r>
              <a:rPr lang="nl-NL"/>
              <a:t> </a:t>
            </a:r>
          </a:p>
        </p:txBody>
      </p:sp>
    </p:spTree>
    <p:extLst>
      <p:ext uri="{BB962C8B-B14F-4D97-AF65-F5344CB8AC3E}">
        <p14:creationId xmlns:p14="http://schemas.microsoft.com/office/powerpoint/2010/main" val="3845268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3874-A476-4746-87B0-D2E0FC98967A}"/>
              </a:ext>
            </a:extLst>
          </p:cNvPr>
          <p:cNvSpPr>
            <a:spLocks noGrp="1"/>
          </p:cNvSpPr>
          <p:nvPr>
            <p:ph type="title"/>
          </p:nvPr>
        </p:nvSpPr>
        <p:spPr>
          <a:xfrm>
            <a:off x="450850" y="451166"/>
            <a:ext cx="7136065" cy="782467"/>
          </a:xfrm>
        </p:spPr>
        <p:txBody>
          <a:bodyPr/>
          <a:lstStyle/>
          <a:p>
            <a:r>
              <a:rPr lang="en-US"/>
              <a:t>Assignment | Data description part 1 (5 minutes)</a:t>
            </a:r>
            <a:endParaRPr lang="nl-NL"/>
          </a:p>
        </p:txBody>
      </p:sp>
      <p:sp>
        <p:nvSpPr>
          <p:cNvPr id="3" name="Text Placeholder 2">
            <a:extLst>
              <a:ext uri="{FF2B5EF4-FFF2-40B4-BE49-F238E27FC236}">
                <a16:creationId xmlns:a16="http://schemas.microsoft.com/office/drawing/2014/main" id="{047FF316-66BD-4633-9F25-7EEA84B955B8}"/>
              </a:ext>
            </a:extLst>
          </p:cNvPr>
          <p:cNvSpPr>
            <a:spLocks noGrp="1"/>
          </p:cNvSpPr>
          <p:nvPr>
            <p:ph type="body" sz="quarter" idx="13"/>
          </p:nvPr>
        </p:nvSpPr>
        <p:spPr/>
        <p:txBody>
          <a:bodyPr/>
          <a:lstStyle/>
          <a:p>
            <a:pPr lvl="2"/>
            <a:r>
              <a:rPr lang="en-US"/>
              <a:t>Think about the data that you will collect for your research project</a:t>
            </a:r>
          </a:p>
          <a:p>
            <a:pPr lvl="2"/>
            <a:r>
              <a:rPr lang="en-US"/>
              <a:t>Write them down and categorize them as you see fit</a:t>
            </a:r>
          </a:p>
          <a:p>
            <a:endParaRPr lang="nl-NL"/>
          </a:p>
        </p:txBody>
      </p:sp>
      <p:sp>
        <p:nvSpPr>
          <p:cNvPr id="5" name="Slide Number Placeholder 4">
            <a:extLst>
              <a:ext uri="{FF2B5EF4-FFF2-40B4-BE49-F238E27FC236}">
                <a16:creationId xmlns:a16="http://schemas.microsoft.com/office/drawing/2014/main" id="{735ED294-EE85-4827-A310-647FE6652CD0}"/>
              </a:ext>
            </a:extLst>
          </p:cNvPr>
          <p:cNvSpPr>
            <a:spLocks noGrp="1"/>
          </p:cNvSpPr>
          <p:nvPr>
            <p:ph type="sldNum" sz="quarter" idx="15"/>
          </p:nvPr>
        </p:nvSpPr>
        <p:spPr/>
        <p:txBody>
          <a:bodyPr/>
          <a:lstStyle/>
          <a:p>
            <a:pPr algn="l"/>
            <a:fld id="{840C1E0B-154D-844F-9C3C-CB8827A7EAB0}" type="slidenum">
              <a:rPr lang="nl-NL" smtClean="0"/>
              <a:pPr algn="l"/>
              <a:t>37</a:t>
            </a:fld>
            <a:r>
              <a:rPr lang="nl-NL"/>
              <a:t> </a:t>
            </a:r>
          </a:p>
        </p:txBody>
      </p:sp>
    </p:spTree>
    <p:extLst>
      <p:ext uri="{BB962C8B-B14F-4D97-AF65-F5344CB8AC3E}">
        <p14:creationId xmlns:p14="http://schemas.microsoft.com/office/powerpoint/2010/main" val="4167491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8119-1D6E-43E2-B84C-5056CD763C6F}"/>
              </a:ext>
            </a:extLst>
          </p:cNvPr>
          <p:cNvSpPr>
            <a:spLocks noGrp="1"/>
          </p:cNvSpPr>
          <p:nvPr>
            <p:ph type="title"/>
          </p:nvPr>
        </p:nvSpPr>
        <p:spPr>
          <a:xfrm>
            <a:off x="450850" y="451166"/>
            <a:ext cx="7353539" cy="782467"/>
          </a:xfrm>
        </p:spPr>
        <p:txBody>
          <a:bodyPr/>
          <a:lstStyle/>
          <a:p>
            <a:r>
              <a:rPr lang="en-US"/>
              <a:t>Assignment | Data description part 2 (10 minutes)</a:t>
            </a:r>
            <a:endParaRPr lang="nl-NL"/>
          </a:p>
        </p:txBody>
      </p:sp>
      <p:sp>
        <p:nvSpPr>
          <p:cNvPr id="3" name="Text Placeholder 2">
            <a:extLst>
              <a:ext uri="{FF2B5EF4-FFF2-40B4-BE49-F238E27FC236}">
                <a16:creationId xmlns:a16="http://schemas.microsoft.com/office/drawing/2014/main" id="{F7ED6BE3-3746-4D6E-A108-259BCFD7778C}"/>
              </a:ext>
            </a:extLst>
          </p:cNvPr>
          <p:cNvSpPr>
            <a:spLocks noGrp="1"/>
          </p:cNvSpPr>
          <p:nvPr>
            <p:ph type="body" sz="quarter" idx="13"/>
          </p:nvPr>
        </p:nvSpPr>
        <p:spPr/>
        <p:txBody>
          <a:bodyPr/>
          <a:lstStyle/>
          <a:p>
            <a:pPr lvl="1"/>
            <a:r>
              <a:rPr lang="en-US" dirty="0"/>
              <a:t>Discuss your data description with your </a:t>
            </a:r>
            <a:r>
              <a:rPr lang="en-US" dirty="0" err="1"/>
              <a:t>neighbour</a:t>
            </a:r>
            <a:endParaRPr lang="en-US" dirty="0"/>
          </a:p>
          <a:p>
            <a:pPr lvl="2"/>
            <a:r>
              <a:rPr lang="en-US" dirty="0"/>
              <a:t>Revise where necessary</a:t>
            </a:r>
          </a:p>
          <a:p>
            <a:pPr lvl="2"/>
            <a:r>
              <a:rPr lang="en-US" dirty="0"/>
              <a:t>Try to add information about data type, file format, size</a:t>
            </a:r>
          </a:p>
          <a:p>
            <a:endParaRPr lang="nl-NL" dirty="0"/>
          </a:p>
        </p:txBody>
      </p:sp>
      <p:sp>
        <p:nvSpPr>
          <p:cNvPr id="5" name="Slide Number Placeholder 4">
            <a:extLst>
              <a:ext uri="{FF2B5EF4-FFF2-40B4-BE49-F238E27FC236}">
                <a16:creationId xmlns:a16="http://schemas.microsoft.com/office/drawing/2014/main" id="{C9F559B0-14B4-473C-841A-266D6FEB9C36}"/>
              </a:ext>
            </a:extLst>
          </p:cNvPr>
          <p:cNvSpPr>
            <a:spLocks noGrp="1"/>
          </p:cNvSpPr>
          <p:nvPr>
            <p:ph type="sldNum" sz="quarter" idx="15"/>
          </p:nvPr>
        </p:nvSpPr>
        <p:spPr/>
        <p:txBody>
          <a:bodyPr/>
          <a:lstStyle/>
          <a:p>
            <a:pPr algn="l"/>
            <a:fld id="{840C1E0B-154D-844F-9C3C-CB8827A7EAB0}" type="slidenum">
              <a:rPr lang="nl-NL" smtClean="0"/>
              <a:pPr algn="l"/>
              <a:t>38</a:t>
            </a:fld>
            <a:r>
              <a:rPr lang="nl-NL"/>
              <a:t> </a:t>
            </a:r>
          </a:p>
        </p:txBody>
      </p:sp>
    </p:spTree>
    <p:extLst>
      <p:ext uri="{BB962C8B-B14F-4D97-AF65-F5344CB8AC3E}">
        <p14:creationId xmlns:p14="http://schemas.microsoft.com/office/powerpoint/2010/main" val="3182788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ECC1F-02F9-4950-9441-F7013267FDB9}"/>
              </a:ext>
            </a:extLst>
          </p:cNvPr>
          <p:cNvSpPr>
            <a:spLocks noGrp="1"/>
          </p:cNvSpPr>
          <p:nvPr>
            <p:ph type="body" sz="quarter" idx="10"/>
          </p:nvPr>
        </p:nvSpPr>
        <p:spPr/>
        <p:txBody>
          <a:bodyPr/>
          <a:lstStyle/>
          <a:p>
            <a:r>
              <a:rPr lang="en-US"/>
              <a:t>Legal and ethical requirements, codes of conduct</a:t>
            </a:r>
            <a:endParaRPr lang="nl-NL"/>
          </a:p>
        </p:txBody>
      </p:sp>
    </p:spTree>
    <p:extLst>
      <p:ext uri="{BB962C8B-B14F-4D97-AF65-F5344CB8AC3E}">
        <p14:creationId xmlns:p14="http://schemas.microsoft.com/office/powerpoint/2010/main" val="85565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93306C-D695-4E04-8601-46ED43BACBCE}"/>
              </a:ext>
            </a:extLst>
          </p:cNvPr>
          <p:cNvSpPr>
            <a:spLocks noGrp="1"/>
          </p:cNvSpPr>
          <p:nvPr>
            <p:ph type="pic" sz="quarter" idx="10"/>
          </p:nvPr>
        </p:nvSpPr>
        <p:spPr/>
      </p:sp>
      <p:sp>
        <p:nvSpPr>
          <p:cNvPr id="3" name="Text Placeholder 2">
            <a:extLst>
              <a:ext uri="{FF2B5EF4-FFF2-40B4-BE49-F238E27FC236}">
                <a16:creationId xmlns:a16="http://schemas.microsoft.com/office/drawing/2014/main" id="{19624850-5A5B-4B7B-9C3A-3BF9E90DC92A}"/>
              </a:ext>
            </a:extLst>
          </p:cNvPr>
          <p:cNvSpPr>
            <a:spLocks noGrp="1"/>
          </p:cNvSpPr>
          <p:nvPr>
            <p:ph type="body" sz="quarter" idx="11"/>
          </p:nvPr>
        </p:nvSpPr>
        <p:spPr>
          <a:xfrm>
            <a:off x="450849" y="450850"/>
            <a:ext cx="3611599" cy="877672"/>
          </a:xfrm>
        </p:spPr>
        <p:txBody>
          <a:bodyPr/>
          <a:lstStyle/>
          <a:p>
            <a:r>
              <a:rPr lang="en-US"/>
              <a:t>RDM Support Desk</a:t>
            </a:r>
            <a:endParaRPr lang="nl-NL"/>
          </a:p>
        </p:txBody>
      </p:sp>
      <p:pic>
        <p:nvPicPr>
          <p:cNvPr id="4" name="Picture 3" descr="A close-up of a person smiling&#10;&#10;Description automatically generated">
            <a:extLst>
              <a:ext uri="{FF2B5EF4-FFF2-40B4-BE49-F238E27FC236}">
                <a16:creationId xmlns:a16="http://schemas.microsoft.com/office/drawing/2014/main" id="{BBD747A2-3202-4D7B-BAAC-647FEFFFA7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96769" y="4607150"/>
            <a:ext cx="1800000" cy="1800000"/>
          </a:xfrm>
          <a:prstGeom prst="ellipse">
            <a:avLst/>
          </a:prstGeom>
        </p:spPr>
      </p:pic>
      <p:pic>
        <p:nvPicPr>
          <p:cNvPr id="7" name="Picture 6">
            <a:extLst>
              <a:ext uri="{FF2B5EF4-FFF2-40B4-BE49-F238E27FC236}">
                <a16:creationId xmlns:a16="http://schemas.microsoft.com/office/drawing/2014/main" id="{B2CCED90-5841-4252-9B7F-9A58D59322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2197" y="2470943"/>
            <a:ext cx="1800000" cy="1800000"/>
          </a:xfrm>
          <a:prstGeom prst="ellipse">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8AB44154-F19B-4FCB-9A6F-6BBF58049E5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2197" y="4607150"/>
            <a:ext cx="1800000" cy="1800000"/>
          </a:xfrm>
          <a:prstGeom prst="ellipse">
            <a:avLst/>
          </a:prstGeom>
        </p:spPr>
      </p:pic>
      <p:sp>
        <p:nvSpPr>
          <p:cNvPr id="11" name="Rectangle 10">
            <a:extLst>
              <a:ext uri="{FF2B5EF4-FFF2-40B4-BE49-F238E27FC236}">
                <a16:creationId xmlns:a16="http://schemas.microsoft.com/office/drawing/2014/main" id="{6210F3E2-6BD4-4052-BDDF-5F5A27F45399}"/>
              </a:ext>
            </a:extLst>
          </p:cNvPr>
          <p:cNvSpPr/>
          <p:nvPr/>
        </p:nvSpPr>
        <p:spPr>
          <a:xfrm>
            <a:off x="2152650" y="3099481"/>
            <a:ext cx="2714625" cy="542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t>Mark Bruyneel </a:t>
            </a:r>
          </a:p>
          <a:p>
            <a:r>
              <a:rPr lang="en-US" sz="1800"/>
              <a:t>Data specialist</a:t>
            </a:r>
            <a:endParaRPr lang="nl-NL" sz="1800"/>
          </a:p>
        </p:txBody>
      </p:sp>
      <p:pic>
        <p:nvPicPr>
          <p:cNvPr id="12" name="Picture 11">
            <a:extLst>
              <a:ext uri="{FF2B5EF4-FFF2-40B4-BE49-F238E27FC236}">
                <a16:creationId xmlns:a16="http://schemas.microsoft.com/office/drawing/2014/main" id="{2EFEE67E-117C-4545-9785-AE5AD5824D8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96769" y="2470943"/>
            <a:ext cx="1800000" cy="1800000"/>
          </a:xfrm>
          <a:prstGeom prst="ellipse">
            <a:avLst/>
          </a:prstGeom>
        </p:spPr>
      </p:pic>
      <p:sp>
        <p:nvSpPr>
          <p:cNvPr id="14" name="Rectangle 13">
            <a:extLst>
              <a:ext uri="{FF2B5EF4-FFF2-40B4-BE49-F238E27FC236}">
                <a16:creationId xmlns:a16="http://schemas.microsoft.com/office/drawing/2014/main" id="{5D89BB0B-CC91-4781-9A58-C8A18329227F}"/>
              </a:ext>
            </a:extLst>
          </p:cNvPr>
          <p:cNvSpPr/>
          <p:nvPr/>
        </p:nvSpPr>
        <p:spPr>
          <a:xfrm>
            <a:off x="2152649" y="5235687"/>
            <a:ext cx="2714625" cy="542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t>Tycho Hofstra </a:t>
            </a:r>
          </a:p>
          <a:p>
            <a:r>
              <a:rPr lang="en-US" sz="1800"/>
              <a:t>Data steward</a:t>
            </a:r>
            <a:endParaRPr lang="nl-NL" sz="1800"/>
          </a:p>
        </p:txBody>
      </p:sp>
      <p:sp>
        <p:nvSpPr>
          <p:cNvPr id="15" name="Rectangle 14">
            <a:extLst>
              <a:ext uri="{FF2B5EF4-FFF2-40B4-BE49-F238E27FC236}">
                <a16:creationId xmlns:a16="http://schemas.microsoft.com/office/drawing/2014/main" id="{0B6A2CE3-6FD4-4C99-A7BC-6CD405789092}"/>
              </a:ext>
            </a:extLst>
          </p:cNvPr>
          <p:cNvSpPr/>
          <p:nvPr/>
        </p:nvSpPr>
        <p:spPr>
          <a:xfrm>
            <a:off x="7800975" y="5235688"/>
            <a:ext cx="2714625" cy="542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t>Jolien Scholten </a:t>
            </a:r>
          </a:p>
          <a:p>
            <a:r>
              <a:rPr lang="en-US" sz="1800"/>
              <a:t>RDM specialist</a:t>
            </a:r>
            <a:endParaRPr lang="nl-NL" sz="1800"/>
          </a:p>
        </p:txBody>
      </p:sp>
      <p:sp>
        <p:nvSpPr>
          <p:cNvPr id="16" name="Rectangle 15">
            <a:extLst>
              <a:ext uri="{FF2B5EF4-FFF2-40B4-BE49-F238E27FC236}">
                <a16:creationId xmlns:a16="http://schemas.microsoft.com/office/drawing/2014/main" id="{5E56325C-BF6F-4F41-9FF4-319125DB2A0F}"/>
              </a:ext>
            </a:extLst>
          </p:cNvPr>
          <p:cNvSpPr/>
          <p:nvPr/>
        </p:nvSpPr>
        <p:spPr>
          <a:xfrm>
            <a:off x="7800975" y="3099481"/>
            <a:ext cx="2714625" cy="5429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t>Elisa Rodenburg </a:t>
            </a:r>
          </a:p>
          <a:p>
            <a:r>
              <a:rPr lang="en-US" sz="1800"/>
              <a:t>Data steward</a:t>
            </a:r>
            <a:endParaRPr lang="nl-NL" sz="1800"/>
          </a:p>
        </p:txBody>
      </p:sp>
    </p:spTree>
    <p:extLst>
      <p:ext uri="{BB962C8B-B14F-4D97-AF65-F5344CB8AC3E}">
        <p14:creationId xmlns:p14="http://schemas.microsoft.com/office/powerpoint/2010/main" val="3337459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00FA-2B9B-4C62-B40C-2850D6627850}"/>
              </a:ext>
            </a:extLst>
          </p:cNvPr>
          <p:cNvSpPr>
            <a:spLocks noGrp="1"/>
          </p:cNvSpPr>
          <p:nvPr>
            <p:ph type="title"/>
          </p:nvPr>
        </p:nvSpPr>
        <p:spPr>
          <a:xfrm>
            <a:off x="450850" y="451166"/>
            <a:ext cx="2537494" cy="782467"/>
          </a:xfrm>
        </p:spPr>
        <p:txBody>
          <a:bodyPr/>
          <a:lstStyle/>
          <a:p>
            <a:r>
              <a:rPr lang="en-US" dirty="0"/>
              <a:t>GDPR: Contents</a:t>
            </a:r>
            <a:endParaRPr lang="nl-NL" dirty="0"/>
          </a:p>
        </p:txBody>
      </p:sp>
      <p:sp>
        <p:nvSpPr>
          <p:cNvPr id="3" name="Text Placeholder 2">
            <a:extLst>
              <a:ext uri="{FF2B5EF4-FFF2-40B4-BE49-F238E27FC236}">
                <a16:creationId xmlns:a16="http://schemas.microsoft.com/office/drawing/2014/main" id="{79D35E72-DB49-4B5B-BED6-D8A548368178}"/>
              </a:ext>
            </a:extLst>
          </p:cNvPr>
          <p:cNvSpPr>
            <a:spLocks noGrp="1"/>
          </p:cNvSpPr>
          <p:nvPr>
            <p:ph type="body" sz="quarter" idx="13"/>
          </p:nvPr>
        </p:nvSpPr>
        <p:spPr/>
        <p:txBody>
          <a:bodyPr/>
          <a:lstStyle/>
          <a:p>
            <a:pPr lvl="2" fontAlgn="base"/>
            <a:r>
              <a:rPr lang="en-GB" b="0" i="0" u="none" strike="noStrike" dirty="0">
                <a:solidFill>
                  <a:srgbClr val="000000"/>
                </a:solidFill>
                <a:effectLst/>
                <a:latin typeface="Calibri" panose="020F0502020204030204" pitchFamily="34" charset="0"/>
              </a:rPr>
              <a:t>What is personal data?</a:t>
            </a:r>
            <a:r>
              <a:rPr lang="nl-NL" b="0" i="0" dirty="0">
                <a:effectLst/>
                <a:latin typeface="Calibri" panose="020F0502020204030204" pitchFamily="34" charset="0"/>
              </a:rPr>
              <a:t>​</a:t>
            </a:r>
            <a:endParaRPr lang="nl-NL" b="0" i="0" dirty="0">
              <a:effectLst/>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The main rules</a:t>
            </a:r>
            <a:r>
              <a:rPr lang="nl-NL" b="0" i="0" dirty="0">
                <a:effectLst/>
                <a:latin typeface="Calibri" panose="020F0502020204030204" pitchFamily="34" charset="0"/>
              </a:rPr>
              <a:t>​</a:t>
            </a:r>
            <a:endParaRPr lang="nl-NL" b="0" i="0" dirty="0">
              <a:effectLst/>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Pseudonymization vs Anonymization</a:t>
            </a:r>
            <a:r>
              <a:rPr lang="nl-NL" b="0" i="0" dirty="0">
                <a:effectLst/>
                <a:latin typeface="Calibri" panose="020F0502020204030204" pitchFamily="34" charset="0"/>
              </a:rPr>
              <a:t>​</a:t>
            </a:r>
            <a:endParaRPr lang="nl-NL" b="0" i="0" dirty="0">
              <a:effectLst/>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Security</a:t>
            </a:r>
            <a:r>
              <a:rPr lang="en-US" b="0" i="0" dirty="0">
                <a:effectLst/>
                <a:latin typeface="Calibri" panose="020F0502020204030204" pitchFamily="34" charset="0"/>
              </a:rPr>
              <a:t>​</a:t>
            </a:r>
            <a:endParaRPr lang="en-US" b="0" i="0" dirty="0">
              <a:effectLst/>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International Transfers</a:t>
            </a:r>
            <a:r>
              <a:rPr lang="en-US" b="0" i="0" dirty="0">
                <a:effectLst/>
                <a:latin typeface="Calibri" panose="020F0502020204030204" pitchFamily="34" charset="0"/>
              </a:rPr>
              <a:t>​</a:t>
            </a:r>
            <a:endParaRPr lang="en-US" b="0" i="0" dirty="0">
              <a:effectLst/>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Roles</a:t>
            </a:r>
            <a:endParaRPr lang="en-US" b="0" i="0" dirty="0">
              <a:effectLst/>
              <a:latin typeface="Arial" panose="020B0604020202020204" pitchFamily="34" charset="0"/>
            </a:endParaRPr>
          </a:p>
          <a:p>
            <a:endParaRPr lang="nl-NL" dirty="0"/>
          </a:p>
        </p:txBody>
      </p:sp>
      <p:sp>
        <p:nvSpPr>
          <p:cNvPr id="4" name="Slide Number Placeholder 3">
            <a:extLst>
              <a:ext uri="{FF2B5EF4-FFF2-40B4-BE49-F238E27FC236}">
                <a16:creationId xmlns:a16="http://schemas.microsoft.com/office/drawing/2014/main" id="{CD9D14EC-EAD6-4DC3-917B-C8A5AB94F1A5}"/>
              </a:ext>
            </a:extLst>
          </p:cNvPr>
          <p:cNvSpPr>
            <a:spLocks noGrp="1"/>
          </p:cNvSpPr>
          <p:nvPr>
            <p:ph type="sldNum" sz="quarter" idx="15"/>
          </p:nvPr>
        </p:nvSpPr>
        <p:spPr/>
        <p:txBody>
          <a:bodyPr/>
          <a:lstStyle/>
          <a:p>
            <a:pPr algn="l"/>
            <a:fld id="{840C1E0B-154D-844F-9C3C-CB8827A7EAB0}" type="slidenum">
              <a:rPr lang="nl-NL" smtClean="0"/>
              <a:pPr algn="l"/>
              <a:t>40</a:t>
            </a:fld>
            <a:r>
              <a:rPr lang="nl-NL"/>
              <a:t> </a:t>
            </a:r>
          </a:p>
        </p:txBody>
      </p:sp>
    </p:spTree>
    <p:extLst>
      <p:ext uri="{BB962C8B-B14F-4D97-AF65-F5344CB8AC3E}">
        <p14:creationId xmlns:p14="http://schemas.microsoft.com/office/powerpoint/2010/main" val="144281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17A6-A8FC-4608-9A63-791CA2A5E2AE}"/>
              </a:ext>
            </a:extLst>
          </p:cNvPr>
          <p:cNvSpPr>
            <a:spLocks noGrp="1"/>
          </p:cNvSpPr>
          <p:nvPr>
            <p:ph type="title"/>
          </p:nvPr>
        </p:nvSpPr>
        <p:spPr>
          <a:xfrm>
            <a:off x="450850" y="451166"/>
            <a:ext cx="3673510" cy="782467"/>
          </a:xfrm>
        </p:spPr>
        <p:txBody>
          <a:bodyPr/>
          <a:lstStyle/>
          <a:p>
            <a:r>
              <a:rPr lang="en-US" dirty="0"/>
              <a:t>What are personal data?</a:t>
            </a:r>
            <a:endParaRPr lang="nl-NL" dirty="0"/>
          </a:p>
        </p:txBody>
      </p:sp>
      <p:sp>
        <p:nvSpPr>
          <p:cNvPr id="3" name="Text Placeholder 2">
            <a:extLst>
              <a:ext uri="{FF2B5EF4-FFF2-40B4-BE49-F238E27FC236}">
                <a16:creationId xmlns:a16="http://schemas.microsoft.com/office/drawing/2014/main" id="{382E83C5-0D2A-440D-A5F8-4560F8F4791C}"/>
              </a:ext>
            </a:extLst>
          </p:cNvPr>
          <p:cNvSpPr>
            <a:spLocks noGrp="1"/>
          </p:cNvSpPr>
          <p:nvPr>
            <p:ph type="body" sz="quarter" idx="13"/>
          </p:nvPr>
        </p:nvSpPr>
        <p:spPr>
          <a:xfrm>
            <a:off x="1685925" y="1685925"/>
            <a:ext cx="6553200" cy="1901337"/>
          </a:xfrm>
        </p:spPr>
        <p:txBody>
          <a:bodyPr/>
          <a:lstStyle/>
          <a:p>
            <a:pPr lvl="2" fontAlgn="base"/>
            <a:r>
              <a:rPr lang="en-US" b="0" i="0" u="none" strike="noStrike">
                <a:solidFill>
                  <a:srgbClr val="000000"/>
                </a:solidFill>
                <a:effectLst/>
                <a:latin typeface="Calibri" panose="020F0502020204030204" pitchFamily="34" charset="0"/>
              </a:rPr>
              <a:t>Identified</a:t>
            </a:r>
            <a:r>
              <a:rPr lang="nl-NL" b="0" i="0" u="none" strike="noStrike">
                <a:solidFill>
                  <a:srgbClr val="000000"/>
                </a:solidFill>
                <a:effectLst/>
                <a:latin typeface="Calibri" panose="020F0502020204030204" pitchFamily="34" charset="0"/>
              </a:rPr>
              <a:t> or </a:t>
            </a:r>
            <a:r>
              <a:rPr lang="en-US" b="0" i="0" u="none" strike="noStrike">
                <a:solidFill>
                  <a:srgbClr val="000000"/>
                </a:solidFill>
                <a:effectLst/>
                <a:latin typeface="Calibri" panose="020F0502020204030204" pitchFamily="34" charset="0"/>
              </a:rPr>
              <a:t>identifiable</a:t>
            </a:r>
            <a:r>
              <a:rPr lang="nl-NL" b="0" i="0" u="none" strike="noStrike">
                <a:solidFill>
                  <a:srgbClr val="000000"/>
                </a:solidFill>
                <a:effectLst/>
                <a:latin typeface="Calibri" panose="020F0502020204030204" pitchFamily="34" charset="0"/>
              </a:rPr>
              <a:t> </a:t>
            </a:r>
            <a:r>
              <a:rPr lang="en-US" b="0" i="0" u="none" strike="noStrike">
                <a:solidFill>
                  <a:srgbClr val="000000"/>
                </a:solidFill>
                <a:effectLst/>
                <a:latin typeface="Calibri" panose="020F0502020204030204" pitchFamily="34" charset="0"/>
              </a:rPr>
              <a:t>natural</a:t>
            </a:r>
            <a:r>
              <a:rPr lang="nl-NL" b="0" i="0" u="none" strike="noStrike">
                <a:solidFill>
                  <a:srgbClr val="000000"/>
                </a:solidFill>
                <a:effectLst/>
                <a:latin typeface="Calibri" panose="020F0502020204030204" pitchFamily="34" charset="0"/>
              </a:rPr>
              <a:t>, living persons</a:t>
            </a:r>
            <a:r>
              <a:rPr lang="en-US" b="0" i="0">
                <a:effectLst/>
                <a:latin typeface="Calibri" panose="020F0502020204030204" pitchFamily="34" charset="0"/>
              </a:rPr>
              <a:t>​</a:t>
            </a:r>
            <a:endParaRPr lang="en-US" b="0" i="0">
              <a:effectLst/>
              <a:latin typeface="Arial" panose="020B0604020202020204" pitchFamily="34" charset="0"/>
            </a:endParaRPr>
          </a:p>
          <a:p>
            <a:pPr lvl="2" fontAlgn="base"/>
            <a:r>
              <a:rPr lang="nl-NL" b="0" i="0">
                <a:effectLst/>
                <a:latin typeface="Calibri" panose="020F0502020204030204" pitchFamily="34" charset="0"/>
              </a:rPr>
              <a:t>​</a:t>
            </a:r>
            <a:r>
              <a:rPr lang="nl-NL" b="0" i="0" u="none" strike="noStrike">
                <a:solidFill>
                  <a:srgbClr val="000000"/>
                </a:solidFill>
                <a:effectLst/>
                <a:latin typeface="Calibri" panose="020F0502020204030204" pitchFamily="34" charset="0"/>
              </a:rPr>
              <a:t>Text but </a:t>
            </a:r>
            <a:r>
              <a:rPr lang="en-US" b="0" i="0" u="none" strike="noStrike">
                <a:solidFill>
                  <a:srgbClr val="000000"/>
                </a:solidFill>
                <a:effectLst/>
                <a:latin typeface="Calibri" panose="020F0502020204030204" pitchFamily="34" charset="0"/>
              </a:rPr>
              <a:t>also</a:t>
            </a:r>
            <a:r>
              <a:rPr lang="nl-NL" b="0" i="0" u="none" strike="noStrike">
                <a:solidFill>
                  <a:srgbClr val="000000"/>
                </a:solidFill>
                <a:effectLst/>
                <a:latin typeface="Calibri" panose="020F0502020204030204" pitchFamily="34" charset="0"/>
              </a:rPr>
              <a:t> images and sounds</a:t>
            </a:r>
            <a:r>
              <a:rPr lang="en-US" b="0" i="0">
                <a:effectLst/>
                <a:latin typeface="Calibri" panose="020F0502020204030204" pitchFamily="34" charset="0"/>
              </a:rPr>
              <a:t>​</a:t>
            </a:r>
            <a:endParaRPr lang="en-US" b="0" i="0">
              <a:effectLst/>
              <a:latin typeface="Arial" panose="020B0604020202020204" pitchFamily="34" charset="0"/>
            </a:endParaRPr>
          </a:p>
          <a:p>
            <a:pPr lvl="2" fontAlgn="base"/>
            <a:r>
              <a:rPr lang="nl-NL" b="0" i="0">
                <a:effectLst/>
                <a:latin typeface="Calibri" panose="020F0502020204030204" pitchFamily="34" charset="0"/>
              </a:rPr>
              <a:t>​</a:t>
            </a:r>
            <a:r>
              <a:rPr lang="en-US" b="0" i="0" u="none" strike="noStrike">
                <a:solidFill>
                  <a:srgbClr val="000000"/>
                </a:solidFill>
                <a:effectLst/>
                <a:latin typeface="Calibri" panose="020F0502020204030204" pitchFamily="34" charset="0"/>
              </a:rPr>
              <a:t>Objective</a:t>
            </a:r>
            <a:r>
              <a:rPr lang="nl-NL" b="0" i="0" u="none" strike="noStrike">
                <a:solidFill>
                  <a:srgbClr val="000000"/>
                </a:solidFill>
                <a:effectLst/>
                <a:latin typeface="Calibri" panose="020F0502020204030204" pitchFamily="34" charset="0"/>
              </a:rPr>
              <a:t> or </a:t>
            </a:r>
            <a:r>
              <a:rPr lang="en-US" b="0" i="0" u="none" strike="noStrike">
                <a:solidFill>
                  <a:srgbClr val="000000"/>
                </a:solidFill>
                <a:effectLst/>
                <a:latin typeface="Calibri" panose="020F0502020204030204" pitchFamily="34" charset="0"/>
              </a:rPr>
              <a:t>subjective</a:t>
            </a:r>
            <a:r>
              <a:rPr lang="en-US" b="0" i="0">
                <a:effectLst/>
                <a:latin typeface="Calibri" panose="020F0502020204030204" pitchFamily="34" charset="0"/>
              </a:rPr>
              <a:t>​</a:t>
            </a:r>
            <a:endParaRPr lang="en-US" b="0" i="0">
              <a:effectLst/>
              <a:latin typeface="Arial" panose="020B0604020202020204" pitchFamily="34" charset="0"/>
            </a:endParaRPr>
          </a:p>
          <a:p>
            <a:pPr lvl="2" fontAlgn="base"/>
            <a:r>
              <a:rPr lang="nl-NL" b="0" i="0">
                <a:effectLst/>
                <a:latin typeface="Calibri" panose="020F0502020204030204" pitchFamily="34" charset="0"/>
              </a:rPr>
              <a:t>​</a:t>
            </a:r>
            <a:r>
              <a:rPr lang="nl-NL" b="0" i="0" u="none" strike="noStrike">
                <a:solidFill>
                  <a:srgbClr val="000000"/>
                </a:solidFill>
                <a:effectLst/>
                <a:latin typeface="Calibri" panose="020F0502020204030204" pitchFamily="34" charset="0"/>
              </a:rPr>
              <a:t>Direct or indirect </a:t>
            </a:r>
            <a:r>
              <a:rPr lang="en-US" b="0" i="0" u="none" strike="noStrike">
                <a:solidFill>
                  <a:srgbClr val="000000"/>
                </a:solidFill>
                <a:effectLst/>
                <a:latin typeface="Calibri" panose="020F0502020204030204" pitchFamily="34" charset="0"/>
              </a:rPr>
              <a:t>identification</a:t>
            </a:r>
            <a:r>
              <a:rPr lang="en-US" b="0" i="0">
                <a:effectLst/>
                <a:latin typeface="Calibri" panose="020F0502020204030204" pitchFamily="34" charset="0"/>
              </a:rPr>
              <a:t>​</a:t>
            </a:r>
            <a:endParaRPr lang="en-US" b="0" i="0">
              <a:effectLst/>
              <a:latin typeface="Arial" panose="020B0604020202020204" pitchFamily="34" charset="0"/>
            </a:endParaRPr>
          </a:p>
          <a:p>
            <a:endParaRPr lang="nl-NL" dirty="0"/>
          </a:p>
        </p:txBody>
      </p:sp>
      <p:sp>
        <p:nvSpPr>
          <p:cNvPr id="4" name="Slide Number Placeholder 3">
            <a:extLst>
              <a:ext uri="{FF2B5EF4-FFF2-40B4-BE49-F238E27FC236}">
                <a16:creationId xmlns:a16="http://schemas.microsoft.com/office/drawing/2014/main" id="{99F91C41-4B0F-40BB-AC64-6D6470C9827C}"/>
              </a:ext>
            </a:extLst>
          </p:cNvPr>
          <p:cNvSpPr>
            <a:spLocks noGrp="1"/>
          </p:cNvSpPr>
          <p:nvPr>
            <p:ph type="sldNum" sz="quarter" idx="15"/>
          </p:nvPr>
        </p:nvSpPr>
        <p:spPr/>
        <p:txBody>
          <a:bodyPr/>
          <a:lstStyle/>
          <a:p>
            <a:pPr algn="l"/>
            <a:fld id="{840C1E0B-154D-844F-9C3C-CB8827A7EAB0}" type="slidenum">
              <a:rPr lang="nl-NL" smtClean="0"/>
              <a:pPr algn="l"/>
              <a:t>41</a:t>
            </a:fld>
            <a:r>
              <a:rPr lang="nl-NL"/>
              <a:t> </a:t>
            </a:r>
          </a:p>
        </p:txBody>
      </p:sp>
      <p:grpSp>
        <p:nvGrpSpPr>
          <p:cNvPr id="7" name="Groep 7">
            <a:extLst>
              <a:ext uri="{FF2B5EF4-FFF2-40B4-BE49-F238E27FC236}">
                <a16:creationId xmlns:a16="http://schemas.microsoft.com/office/drawing/2014/main" id="{48A585DC-2704-484C-98B3-ED6DF120D954}"/>
              </a:ext>
            </a:extLst>
          </p:cNvPr>
          <p:cNvGrpSpPr/>
          <p:nvPr/>
        </p:nvGrpSpPr>
        <p:grpSpPr>
          <a:xfrm>
            <a:off x="3283142" y="4839590"/>
            <a:ext cx="5627304" cy="1118410"/>
            <a:chOff x="809627" y="4754230"/>
            <a:chExt cx="7515361" cy="1622106"/>
          </a:xfrm>
        </p:grpSpPr>
        <p:sp>
          <p:nvSpPr>
            <p:cNvPr id="8" name="Freeform 9">
              <a:extLst>
                <a:ext uri="{FF2B5EF4-FFF2-40B4-BE49-F238E27FC236}">
                  <a16:creationId xmlns:a16="http://schemas.microsoft.com/office/drawing/2014/main" id="{065C7CA5-B5C7-4A50-B4A5-6A0A7CADBF6D}"/>
                </a:ext>
              </a:extLst>
            </p:cNvPr>
            <p:cNvSpPr>
              <a:spLocks noChangeAspect="1" noEditPoints="1"/>
            </p:cNvSpPr>
            <p:nvPr/>
          </p:nvSpPr>
          <p:spPr bwMode="gray">
            <a:xfrm>
              <a:off x="1642545" y="4784083"/>
              <a:ext cx="623977" cy="1587155"/>
            </a:xfrm>
            <a:custGeom>
              <a:avLst/>
              <a:gdLst/>
              <a:ahLst/>
              <a:cxnLst>
                <a:cxn ang="0">
                  <a:pos x="12" y="8"/>
                </a:cxn>
                <a:cxn ang="0">
                  <a:pos x="21" y="0"/>
                </a:cxn>
                <a:cxn ang="0">
                  <a:pos x="29" y="8"/>
                </a:cxn>
                <a:cxn ang="0">
                  <a:pos x="21" y="17"/>
                </a:cxn>
                <a:cxn ang="0">
                  <a:pos x="12" y="8"/>
                </a:cxn>
                <a:cxn ang="0">
                  <a:pos x="30" y="21"/>
                </a:cxn>
                <a:cxn ang="0">
                  <a:pos x="11" y="21"/>
                </a:cxn>
                <a:cxn ang="0">
                  <a:pos x="0" y="32"/>
                </a:cxn>
                <a:cxn ang="0">
                  <a:pos x="0" y="58"/>
                </a:cxn>
                <a:cxn ang="0">
                  <a:pos x="4" y="62"/>
                </a:cxn>
                <a:cxn ang="0">
                  <a:pos x="7" y="58"/>
                </a:cxn>
                <a:cxn ang="0">
                  <a:pos x="7" y="34"/>
                </a:cxn>
                <a:cxn ang="0">
                  <a:pos x="11" y="34"/>
                </a:cxn>
                <a:cxn ang="0">
                  <a:pos x="11" y="102"/>
                </a:cxn>
                <a:cxn ang="0">
                  <a:pos x="15" y="106"/>
                </a:cxn>
                <a:cxn ang="0">
                  <a:pos x="19" y="102"/>
                </a:cxn>
                <a:cxn ang="0">
                  <a:pos x="19" y="62"/>
                </a:cxn>
                <a:cxn ang="0">
                  <a:pos x="23" y="62"/>
                </a:cxn>
                <a:cxn ang="0">
                  <a:pos x="23" y="102"/>
                </a:cxn>
                <a:cxn ang="0">
                  <a:pos x="27" y="106"/>
                </a:cxn>
                <a:cxn ang="0">
                  <a:pos x="31" y="102"/>
                </a:cxn>
                <a:cxn ang="0">
                  <a:pos x="31" y="34"/>
                </a:cxn>
                <a:cxn ang="0">
                  <a:pos x="35" y="34"/>
                </a:cxn>
                <a:cxn ang="0">
                  <a:pos x="35" y="58"/>
                </a:cxn>
                <a:cxn ang="0">
                  <a:pos x="38" y="62"/>
                </a:cxn>
                <a:cxn ang="0">
                  <a:pos x="41" y="58"/>
                </a:cxn>
                <a:cxn ang="0">
                  <a:pos x="41" y="32"/>
                </a:cxn>
                <a:cxn ang="0">
                  <a:pos x="30" y="21"/>
                </a:cxn>
              </a:cxnLst>
              <a:rect l="0" t="0" r="r" b="b"/>
              <a:pathLst>
                <a:path w="41" h="106">
                  <a:moveTo>
                    <a:pt x="12" y="8"/>
                  </a:moveTo>
                  <a:cubicBezTo>
                    <a:pt x="12" y="3"/>
                    <a:pt x="16" y="0"/>
                    <a:pt x="21" y="0"/>
                  </a:cubicBezTo>
                  <a:cubicBezTo>
                    <a:pt x="26" y="0"/>
                    <a:pt x="29" y="3"/>
                    <a:pt x="29" y="8"/>
                  </a:cubicBezTo>
                  <a:cubicBezTo>
                    <a:pt x="29" y="13"/>
                    <a:pt x="26" y="17"/>
                    <a:pt x="21" y="17"/>
                  </a:cubicBezTo>
                  <a:cubicBezTo>
                    <a:pt x="16" y="17"/>
                    <a:pt x="12" y="13"/>
                    <a:pt x="12" y="8"/>
                  </a:cubicBezTo>
                  <a:close/>
                  <a:moveTo>
                    <a:pt x="30" y="21"/>
                  </a:moveTo>
                  <a:cubicBezTo>
                    <a:pt x="27" y="21"/>
                    <a:pt x="14" y="21"/>
                    <a:pt x="11" y="21"/>
                  </a:cubicBezTo>
                  <a:cubicBezTo>
                    <a:pt x="5" y="21"/>
                    <a:pt x="0" y="26"/>
                    <a:pt x="0" y="32"/>
                  </a:cubicBezTo>
                  <a:cubicBezTo>
                    <a:pt x="0" y="35"/>
                    <a:pt x="0" y="56"/>
                    <a:pt x="0" y="58"/>
                  </a:cubicBezTo>
                  <a:cubicBezTo>
                    <a:pt x="0" y="60"/>
                    <a:pt x="1" y="62"/>
                    <a:pt x="4" y="62"/>
                  </a:cubicBezTo>
                  <a:cubicBezTo>
                    <a:pt x="6" y="62"/>
                    <a:pt x="7" y="60"/>
                    <a:pt x="7" y="58"/>
                  </a:cubicBezTo>
                  <a:cubicBezTo>
                    <a:pt x="7" y="56"/>
                    <a:pt x="7" y="34"/>
                    <a:pt x="7" y="34"/>
                  </a:cubicBezTo>
                  <a:cubicBezTo>
                    <a:pt x="11" y="34"/>
                    <a:pt x="11" y="34"/>
                    <a:pt x="11" y="34"/>
                  </a:cubicBezTo>
                  <a:cubicBezTo>
                    <a:pt x="11" y="34"/>
                    <a:pt x="11" y="97"/>
                    <a:pt x="11" y="102"/>
                  </a:cubicBezTo>
                  <a:cubicBezTo>
                    <a:pt x="11" y="104"/>
                    <a:pt x="12" y="106"/>
                    <a:pt x="15" y="106"/>
                  </a:cubicBezTo>
                  <a:cubicBezTo>
                    <a:pt x="18" y="106"/>
                    <a:pt x="19" y="104"/>
                    <a:pt x="19" y="102"/>
                  </a:cubicBezTo>
                  <a:cubicBezTo>
                    <a:pt x="19" y="97"/>
                    <a:pt x="19" y="62"/>
                    <a:pt x="19" y="62"/>
                  </a:cubicBezTo>
                  <a:cubicBezTo>
                    <a:pt x="23" y="62"/>
                    <a:pt x="23" y="62"/>
                    <a:pt x="23" y="62"/>
                  </a:cubicBezTo>
                  <a:cubicBezTo>
                    <a:pt x="23" y="62"/>
                    <a:pt x="23" y="97"/>
                    <a:pt x="23" y="102"/>
                  </a:cubicBezTo>
                  <a:cubicBezTo>
                    <a:pt x="23" y="104"/>
                    <a:pt x="24" y="106"/>
                    <a:pt x="27" y="106"/>
                  </a:cubicBezTo>
                  <a:cubicBezTo>
                    <a:pt x="30" y="106"/>
                    <a:pt x="31" y="104"/>
                    <a:pt x="31" y="102"/>
                  </a:cubicBezTo>
                  <a:cubicBezTo>
                    <a:pt x="31" y="97"/>
                    <a:pt x="31" y="34"/>
                    <a:pt x="31" y="34"/>
                  </a:cubicBezTo>
                  <a:cubicBezTo>
                    <a:pt x="35" y="34"/>
                    <a:pt x="35" y="34"/>
                    <a:pt x="35" y="34"/>
                  </a:cubicBezTo>
                  <a:cubicBezTo>
                    <a:pt x="35" y="34"/>
                    <a:pt x="35" y="56"/>
                    <a:pt x="35" y="58"/>
                  </a:cubicBezTo>
                  <a:cubicBezTo>
                    <a:pt x="35" y="60"/>
                    <a:pt x="36" y="62"/>
                    <a:pt x="38" y="62"/>
                  </a:cubicBezTo>
                  <a:cubicBezTo>
                    <a:pt x="40" y="62"/>
                    <a:pt x="41" y="60"/>
                    <a:pt x="41" y="58"/>
                  </a:cubicBezTo>
                  <a:cubicBezTo>
                    <a:pt x="41" y="56"/>
                    <a:pt x="41" y="35"/>
                    <a:pt x="41" y="32"/>
                  </a:cubicBezTo>
                  <a:cubicBezTo>
                    <a:pt x="41" y="26"/>
                    <a:pt x="36" y="21"/>
                    <a:pt x="30" y="21"/>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9" name="Freeform 13">
              <a:extLst>
                <a:ext uri="{FF2B5EF4-FFF2-40B4-BE49-F238E27FC236}">
                  <a16:creationId xmlns:a16="http://schemas.microsoft.com/office/drawing/2014/main" id="{6ECC0BA5-6AC0-4C6D-BCA6-F705C28F902B}"/>
                </a:ext>
              </a:extLst>
            </p:cNvPr>
            <p:cNvSpPr>
              <a:spLocks noChangeAspect="1" noEditPoints="1"/>
            </p:cNvSpPr>
            <p:nvPr/>
          </p:nvSpPr>
          <p:spPr bwMode="gray">
            <a:xfrm>
              <a:off x="809627" y="4778987"/>
              <a:ext cx="745992" cy="1597349"/>
            </a:xfrm>
            <a:custGeom>
              <a:avLst/>
              <a:gdLst/>
              <a:ahLst/>
              <a:cxnLst>
                <a:cxn ang="0">
                  <a:pos x="16" y="8"/>
                </a:cxn>
                <a:cxn ang="0">
                  <a:pos x="24" y="0"/>
                </a:cxn>
                <a:cxn ang="0">
                  <a:pos x="33" y="8"/>
                </a:cxn>
                <a:cxn ang="0">
                  <a:pos x="24" y="17"/>
                </a:cxn>
                <a:cxn ang="0">
                  <a:pos x="16" y="8"/>
                </a:cxn>
                <a:cxn ang="0">
                  <a:pos x="48" y="53"/>
                </a:cxn>
                <a:cxn ang="0">
                  <a:pos x="42" y="30"/>
                </a:cxn>
                <a:cxn ang="0">
                  <a:pos x="31" y="21"/>
                </a:cxn>
                <a:cxn ang="0">
                  <a:pos x="24" y="21"/>
                </a:cxn>
                <a:cxn ang="0">
                  <a:pos x="18" y="21"/>
                </a:cxn>
                <a:cxn ang="0">
                  <a:pos x="7" y="30"/>
                </a:cxn>
                <a:cxn ang="0">
                  <a:pos x="1" y="53"/>
                </a:cxn>
                <a:cxn ang="0">
                  <a:pos x="2" y="58"/>
                </a:cxn>
                <a:cxn ang="0">
                  <a:pos x="6" y="55"/>
                </a:cxn>
                <a:cxn ang="0">
                  <a:pos x="13" y="33"/>
                </a:cxn>
                <a:cxn ang="0">
                  <a:pos x="17" y="33"/>
                </a:cxn>
                <a:cxn ang="0">
                  <a:pos x="6" y="73"/>
                </a:cxn>
                <a:cxn ang="0">
                  <a:pos x="15" y="73"/>
                </a:cxn>
                <a:cxn ang="0">
                  <a:pos x="15" y="73"/>
                </a:cxn>
                <a:cxn ang="0">
                  <a:pos x="15" y="102"/>
                </a:cxn>
                <a:cxn ang="0">
                  <a:pos x="19" y="106"/>
                </a:cxn>
                <a:cxn ang="0">
                  <a:pos x="22" y="102"/>
                </a:cxn>
                <a:cxn ang="0">
                  <a:pos x="22" y="73"/>
                </a:cxn>
                <a:cxn ang="0">
                  <a:pos x="26" y="73"/>
                </a:cxn>
                <a:cxn ang="0">
                  <a:pos x="26" y="102"/>
                </a:cxn>
                <a:cxn ang="0">
                  <a:pos x="30" y="106"/>
                </a:cxn>
                <a:cxn ang="0">
                  <a:pos x="34" y="102"/>
                </a:cxn>
                <a:cxn ang="0">
                  <a:pos x="34" y="73"/>
                </a:cxn>
                <a:cxn ang="0">
                  <a:pos x="34" y="73"/>
                </a:cxn>
                <a:cxn ang="0">
                  <a:pos x="43" y="73"/>
                </a:cxn>
                <a:cxn ang="0">
                  <a:pos x="32" y="33"/>
                </a:cxn>
                <a:cxn ang="0">
                  <a:pos x="36" y="33"/>
                </a:cxn>
                <a:cxn ang="0">
                  <a:pos x="42" y="55"/>
                </a:cxn>
                <a:cxn ang="0">
                  <a:pos x="46" y="58"/>
                </a:cxn>
                <a:cxn ang="0">
                  <a:pos x="48" y="53"/>
                </a:cxn>
              </a:cxnLst>
              <a:rect l="0" t="0" r="r" b="b"/>
              <a:pathLst>
                <a:path w="49" h="106">
                  <a:moveTo>
                    <a:pt x="16" y="8"/>
                  </a:moveTo>
                  <a:cubicBezTo>
                    <a:pt x="16" y="3"/>
                    <a:pt x="20" y="0"/>
                    <a:pt x="24" y="0"/>
                  </a:cubicBezTo>
                  <a:cubicBezTo>
                    <a:pt x="29" y="0"/>
                    <a:pt x="33" y="3"/>
                    <a:pt x="33" y="8"/>
                  </a:cubicBezTo>
                  <a:cubicBezTo>
                    <a:pt x="33" y="13"/>
                    <a:pt x="29" y="17"/>
                    <a:pt x="24" y="17"/>
                  </a:cubicBezTo>
                  <a:cubicBezTo>
                    <a:pt x="20" y="17"/>
                    <a:pt x="16" y="13"/>
                    <a:pt x="16" y="8"/>
                  </a:cubicBezTo>
                  <a:close/>
                  <a:moveTo>
                    <a:pt x="48" y="53"/>
                  </a:moveTo>
                  <a:cubicBezTo>
                    <a:pt x="42" y="30"/>
                    <a:pt x="42" y="30"/>
                    <a:pt x="42" y="30"/>
                  </a:cubicBezTo>
                  <a:cubicBezTo>
                    <a:pt x="39" y="20"/>
                    <a:pt x="31" y="21"/>
                    <a:pt x="31" y="21"/>
                  </a:cubicBezTo>
                  <a:cubicBezTo>
                    <a:pt x="24" y="21"/>
                    <a:pt x="24" y="21"/>
                    <a:pt x="24" y="21"/>
                  </a:cubicBezTo>
                  <a:cubicBezTo>
                    <a:pt x="18" y="21"/>
                    <a:pt x="18" y="21"/>
                    <a:pt x="18" y="21"/>
                  </a:cubicBezTo>
                  <a:cubicBezTo>
                    <a:pt x="18" y="21"/>
                    <a:pt x="10" y="20"/>
                    <a:pt x="7" y="30"/>
                  </a:cubicBezTo>
                  <a:cubicBezTo>
                    <a:pt x="1" y="53"/>
                    <a:pt x="1" y="53"/>
                    <a:pt x="1" y="53"/>
                  </a:cubicBezTo>
                  <a:cubicBezTo>
                    <a:pt x="0" y="55"/>
                    <a:pt x="0" y="57"/>
                    <a:pt x="2" y="58"/>
                  </a:cubicBezTo>
                  <a:cubicBezTo>
                    <a:pt x="4" y="58"/>
                    <a:pt x="6" y="57"/>
                    <a:pt x="6" y="55"/>
                  </a:cubicBezTo>
                  <a:cubicBezTo>
                    <a:pt x="13" y="33"/>
                    <a:pt x="13" y="33"/>
                    <a:pt x="13" y="33"/>
                  </a:cubicBezTo>
                  <a:cubicBezTo>
                    <a:pt x="17" y="33"/>
                    <a:pt x="17" y="33"/>
                    <a:pt x="17" y="33"/>
                  </a:cubicBezTo>
                  <a:cubicBezTo>
                    <a:pt x="6" y="73"/>
                    <a:pt x="6" y="73"/>
                    <a:pt x="6" y="73"/>
                  </a:cubicBezTo>
                  <a:cubicBezTo>
                    <a:pt x="15" y="73"/>
                    <a:pt x="15" y="73"/>
                    <a:pt x="15" y="73"/>
                  </a:cubicBezTo>
                  <a:cubicBezTo>
                    <a:pt x="15" y="73"/>
                    <a:pt x="15" y="73"/>
                    <a:pt x="15" y="73"/>
                  </a:cubicBezTo>
                  <a:cubicBezTo>
                    <a:pt x="15" y="102"/>
                    <a:pt x="15" y="102"/>
                    <a:pt x="15" y="102"/>
                  </a:cubicBezTo>
                  <a:cubicBezTo>
                    <a:pt x="15" y="105"/>
                    <a:pt x="17" y="106"/>
                    <a:pt x="19" y="106"/>
                  </a:cubicBezTo>
                  <a:cubicBezTo>
                    <a:pt x="21" y="106"/>
                    <a:pt x="22" y="105"/>
                    <a:pt x="22" y="102"/>
                  </a:cubicBezTo>
                  <a:cubicBezTo>
                    <a:pt x="22" y="73"/>
                    <a:pt x="22" y="73"/>
                    <a:pt x="22" y="73"/>
                  </a:cubicBezTo>
                  <a:cubicBezTo>
                    <a:pt x="26" y="73"/>
                    <a:pt x="26" y="73"/>
                    <a:pt x="26" y="73"/>
                  </a:cubicBezTo>
                  <a:cubicBezTo>
                    <a:pt x="26" y="102"/>
                    <a:pt x="26" y="102"/>
                    <a:pt x="26" y="102"/>
                  </a:cubicBezTo>
                  <a:cubicBezTo>
                    <a:pt x="26" y="105"/>
                    <a:pt x="28" y="106"/>
                    <a:pt x="30" y="106"/>
                  </a:cubicBezTo>
                  <a:cubicBezTo>
                    <a:pt x="32" y="106"/>
                    <a:pt x="34" y="105"/>
                    <a:pt x="34" y="102"/>
                  </a:cubicBezTo>
                  <a:cubicBezTo>
                    <a:pt x="34" y="73"/>
                    <a:pt x="34" y="73"/>
                    <a:pt x="34" y="73"/>
                  </a:cubicBezTo>
                  <a:cubicBezTo>
                    <a:pt x="34" y="73"/>
                    <a:pt x="34" y="73"/>
                    <a:pt x="34" y="73"/>
                  </a:cubicBezTo>
                  <a:cubicBezTo>
                    <a:pt x="43" y="73"/>
                    <a:pt x="43" y="73"/>
                    <a:pt x="43" y="73"/>
                  </a:cubicBezTo>
                  <a:cubicBezTo>
                    <a:pt x="32" y="33"/>
                    <a:pt x="32" y="33"/>
                    <a:pt x="32" y="33"/>
                  </a:cubicBezTo>
                  <a:cubicBezTo>
                    <a:pt x="36" y="33"/>
                    <a:pt x="36" y="33"/>
                    <a:pt x="36" y="33"/>
                  </a:cubicBezTo>
                  <a:cubicBezTo>
                    <a:pt x="42" y="55"/>
                    <a:pt x="42" y="55"/>
                    <a:pt x="42" y="55"/>
                  </a:cubicBezTo>
                  <a:cubicBezTo>
                    <a:pt x="43" y="57"/>
                    <a:pt x="44" y="58"/>
                    <a:pt x="46" y="58"/>
                  </a:cubicBezTo>
                  <a:cubicBezTo>
                    <a:pt x="48" y="57"/>
                    <a:pt x="49" y="55"/>
                    <a:pt x="48" y="53"/>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0" name="Freeform 59">
              <a:extLst>
                <a:ext uri="{FF2B5EF4-FFF2-40B4-BE49-F238E27FC236}">
                  <a16:creationId xmlns:a16="http://schemas.microsoft.com/office/drawing/2014/main" id="{86E47BD9-F2CB-482A-A56B-58E5B40F203B}"/>
                </a:ext>
              </a:extLst>
            </p:cNvPr>
            <p:cNvSpPr>
              <a:spLocks noChangeAspect="1" noEditPoints="1"/>
            </p:cNvSpPr>
            <p:nvPr/>
          </p:nvSpPr>
          <p:spPr bwMode="gray">
            <a:xfrm>
              <a:off x="2674617" y="5833110"/>
              <a:ext cx="444900" cy="517879"/>
            </a:xfrm>
            <a:custGeom>
              <a:avLst/>
              <a:gdLst/>
              <a:ahLst/>
              <a:cxnLst>
                <a:cxn ang="0">
                  <a:pos x="86" y="24"/>
                </a:cxn>
                <a:cxn ang="0">
                  <a:pos x="53" y="24"/>
                </a:cxn>
                <a:cxn ang="0">
                  <a:pos x="50" y="21"/>
                </a:cxn>
                <a:cxn ang="0">
                  <a:pos x="61" y="3"/>
                </a:cxn>
                <a:cxn ang="0">
                  <a:pos x="60" y="1"/>
                </a:cxn>
                <a:cxn ang="0">
                  <a:pos x="57" y="1"/>
                </a:cxn>
                <a:cxn ang="0">
                  <a:pos x="46" y="20"/>
                </a:cxn>
                <a:cxn ang="0">
                  <a:pos x="43" y="19"/>
                </a:cxn>
                <a:cxn ang="0">
                  <a:pos x="39" y="20"/>
                </a:cxn>
                <a:cxn ang="0">
                  <a:pos x="28" y="1"/>
                </a:cxn>
                <a:cxn ang="0">
                  <a:pos x="26" y="1"/>
                </a:cxn>
                <a:cxn ang="0">
                  <a:pos x="25" y="3"/>
                </a:cxn>
                <a:cxn ang="0">
                  <a:pos x="35" y="21"/>
                </a:cxn>
                <a:cxn ang="0">
                  <a:pos x="32" y="24"/>
                </a:cxn>
                <a:cxn ang="0">
                  <a:pos x="17" y="24"/>
                </a:cxn>
                <a:cxn ang="0">
                  <a:pos x="1" y="36"/>
                </a:cxn>
                <a:cxn ang="0">
                  <a:pos x="1" y="90"/>
                </a:cxn>
                <a:cxn ang="0">
                  <a:pos x="17" y="100"/>
                </a:cxn>
                <a:cxn ang="0">
                  <a:pos x="83" y="100"/>
                </a:cxn>
                <a:cxn ang="0">
                  <a:pos x="99" y="90"/>
                </a:cxn>
                <a:cxn ang="0">
                  <a:pos x="99" y="36"/>
                </a:cxn>
                <a:cxn ang="0">
                  <a:pos x="86" y="24"/>
                </a:cxn>
                <a:cxn ang="0">
                  <a:pos x="72" y="82"/>
                </a:cxn>
                <a:cxn ang="0">
                  <a:pos x="62" y="90"/>
                </a:cxn>
                <a:cxn ang="0">
                  <a:pos x="21" y="90"/>
                </a:cxn>
                <a:cxn ang="0">
                  <a:pos x="11" y="82"/>
                </a:cxn>
                <a:cxn ang="0">
                  <a:pos x="11" y="42"/>
                </a:cxn>
                <a:cxn ang="0">
                  <a:pos x="21" y="33"/>
                </a:cxn>
                <a:cxn ang="0">
                  <a:pos x="64" y="33"/>
                </a:cxn>
                <a:cxn ang="0">
                  <a:pos x="72" y="42"/>
                </a:cxn>
                <a:cxn ang="0">
                  <a:pos x="72" y="82"/>
                </a:cxn>
                <a:cxn ang="0">
                  <a:pos x="84" y="82"/>
                </a:cxn>
                <a:cxn ang="0">
                  <a:pos x="78" y="76"/>
                </a:cxn>
                <a:cxn ang="0">
                  <a:pos x="84" y="70"/>
                </a:cxn>
                <a:cxn ang="0">
                  <a:pos x="90" y="76"/>
                </a:cxn>
                <a:cxn ang="0">
                  <a:pos x="84" y="82"/>
                </a:cxn>
                <a:cxn ang="0">
                  <a:pos x="84" y="59"/>
                </a:cxn>
                <a:cxn ang="0">
                  <a:pos x="78" y="53"/>
                </a:cxn>
                <a:cxn ang="0">
                  <a:pos x="84" y="47"/>
                </a:cxn>
                <a:cxn ang="0">
                  <a:pos x="90" y="53"/>
                </a:cxn>
                <a:cxn ang="0">
                  <a:pos x="84" y="59"/>
                </a:cxn>
              </a:cxnLst>
              <a:rect l="0" t="0" r="r" b="b"/>
              <a:pathLst>
                <a:path w="100" h="101">
                  <a:moveTo>
                    <a:pt x="86" y="24"/>
                  </a:moveTo>
                  <a:cubicBezTo>
                    <a:pt x="53" y="24"/>
                    <a:pt x="53" y="24"/>
                    <a:pt x="53" y="24"/>
                  </a:cubicBezTo>
                  <a:cubicBezTo>
                    <a:pt x="53" y="23"/>
                    <a:pt x="52" y="22"/>
                    <a:pt x="50" y="21"/>
                  </a:cubicBezTo>
                  <a:cubicBezTo>
                    <a:pt x="61" y="3"/>
                    <a:pt x="61" y="3"/>
                    <a:pt x="61" y="3"/>
                  </a:cubicBezTo>
                  <a:cubicBezTo>
                    <a:pt x="61" y="2"/>
                    <a:pt x="60" y="1"/>
                    <a:pt x="60" y="1"/>
                  </a:cubicBezTo>
                  <a:cubicBezTo>
                    <a:pt x="59" y="0"/>
                    <a:pt x="57" y="0"/>
                    <a:pt x="57" y="1"/>
                  </a:cubicBezTo>
                  <a:cubicBezTo>
                    <a:pt x="46" y="20"/>
                    <a:pt x="46" y="20"/>
                    <a:pt x="46" y="20"/>
                  </a:cubicBezTo>
                  <a:cubicBezTo>
                    <a:pt x="45" y="19"/>
                    <a:pt x="44" y="19"/>
                    <a:pt x="43" y="19"/>
                  </a:cubicBezTo>
                  <a:cubicBezTo>
                    <a:pt x="41" y="19"/>
                    <a:pt x="40" y="20"/>
                    <a:pt x="39" y="20"/>
                  </a:cubicBezTo>
                  <a:cubicBezTo>
                    <a:pt x="28" y="1"/>
                    <a:pt x="28" y="1"/>
                    <a:pt x="28" y="1"/>
                  </a:cubicBezTo>
                  <a:cubicBezTo>
                    <a:pt x="28" y="0"/>
                    <a:pt x="27" y="0"/>
                    <a:pt x="26" y="1"/>
                  </a:cubicBezTo>
                  <a:cubicBezTo>
                    <a:pt x="25" y="1"/>
                    <a:pt x="24" y="2"/>
                    <a:pt x="25" y="3"/>
                  </a:cubicBezTo>
                  <a:cubicBezTo>
                    <a:pt x="35" y="21"/>
                    <a:pt x="35" y="21"/>
                    <a:pt x="35" y="21"/>
                  </a:cubicBezTo>
                  <a:cubicBezTo>
                    <a:pt x="33" y="22"/>
                    <a:pt x="32" y="23"/>
                    <a:pt x="32" y="24"/>
                  </a:cubicBezTo>
                  <a:cubicBezTo>
                    <a:pt x="17" y="24"/>
                    <a:pt x="17" y="24"/>
                    <a:pt x="17" y="24"/>
                  </a:cubicBezTo>
                  <a:cubicBezTo>
                    <a:pt x="0" y="23"/>
                    <a:pt x="1" y="36"/>
                    <a:pt x="1" y="36"/>
                  </a:cubicBezTo>
                  <a:cubicBezTo>
                    <a:pt x="1" y="90"/>
                    <a:pt x="1" y="90"/>
                    <a:pt x="1" y="90"/>
                  </a:cubicBezTo>
                  <a:cubicBezTo>
                    <a:pt x="2" y="101"/>
                    <a:pt x="17" y="100"/>
                    <a:pt x="17" y="100"/>
                  </a:cubicBezTo>
                  <a:cubicBezTo>
                    <a:pt x="83" y="100"/>
                    <a:pt x="83" y="100"/>
                    <a:pt x="83" y="100"/>
                  </a:cubicBezTo>
                  <a:cubicBezTo>
                    <a:pt x="83" y="100"/>
                    <a:pt x="98" y="101"/>
                    <a:pt x="99" y="90"/>
                  </a:cubicBezTo>
                  <a:cubicBezTo>
                    <a:pt x="99" y="36"/>
                    <a:pt x="99" y="36"/>
                    <a:pt x="99" y="36"/>
                  </a:cubicBezTo>
                  <a:cubicBezTo>
                    <a:pt x="99" y="36"/>
                    <a:pt x="100" y="25"/>
                    <a:pt x="86" y="24"/>
                  </a:cubicBezTo>
                  <a:close/>
                  <a:moveTo>
                    <a:pt x="72" y="82"/>
                  </a:moveTo>
                  <a:cubicBezTo>
                    <a:pt x="71" y="90"/>
                    <a:pt x="62" y="90"/>
                    <a:pt x="62" y="90"/>
                  </a:cubicBezTo>
                  <a:cubicBezTo>
                    <a:pt x="21" y="90"/>
                    <a:pt x="21" y="90"/>
                    <a:pt x="21" y="90"/>
                  </a:cubicBezTo>
                  <a:cubicBezTo>
                    <a:pt x="21" y="90"/>
                    <a:pt x="12" y="90"/>
                    <a:pt x="11" y="82"/>
                  </a:cubicBezTo>
                  <a:cubicBezTo>
                    <a:pt x="11" y="42"/>
                    <a:pt x="11" y="42"/>
                    <a:pt x="11" y="42"/>
                  </a:cubicBezTo>
                  <a:cubicBezTo>
                    <a:pt x="11" y="42"/>
                    <a:pt x="10" y="33"/>
                    <a:pt x="21" y="33"/>
                  </a:cubicBezTo>
                  <a:cubicBezTo>
                    <a:pt x="64" y="33"/>
                    <a:pt x="64" y="33"/>
                    <a:pt x="64" y="33"/>
                  </a:cubicBezTo>
                  <a:cubicBezTo>
                    <a:pt x="73" y="34"/>
                    <a:pt x="72" y="42"/>
                    <a:pt x="72" y="42"/>
                  </a:cubicBezTo>
                  <a:lnTo>
                    <a:pt x="72" y="82"/>
                  </a:lnTo>
                  <a:close/>
                  <a:moveTo>
                    <a:pt x="84" y="82"/>
                  </a:moveTo>
                  <a:cubicBezTo>
                    <a:pt x="81" y="82"/>
                    <a:pt x="78" y="80"/>
                    <a:pt x="78" y="76"/>
                  </a:cubicBezTo>
                  <a:cubicBezTo>
                    <a:pt x="78" y="73"/>
                    <a:pt x="81" y="70"/>
                    <a:pt x="84" y="70"/>
                  </a:cubicBezTo>
                  <a:cubicBezTo>
                    <a:pt x="88" y="70"/>
                    <a:pt x="90" y="73"/>
                    <a:pt x="90" y="76"/>
                  </a:cubicBezTo>
                  <a:cubicBezTo>
                    <a:pt x="90" y="80"/>
                    <a:pt x="88" y="82"/>
                    <a:pt x="84" y="82"/>
                  </a:cubicBezTo>
                  <a:close/>
                  <a:moveTo>
                    <a:pt x="84" y="59"/>
                  </a:moveTo>
                  <a:cubicBezTo>
                    <a:pt x="81" y="59"/>
                    <a:pt x="78" y="57"/>
                    <a:pt x="78" y="53"/>
                  </a:cubicBezTo>
                  <a:cubicBezTo>
                    <a:pt x="78" y="50"/>
                    <a:pt x="81" y="47"/>
                    <a:pt x="84" y="47"/>
                  </a:cubicBezTo>
                  <a:cubicBezTo>
                    <a:pt x="88" y="47"/>
                    <a:pt x="90" y="50"/>
                    <a:pt x="90" y="53"/>
                  </a:cubicBezTo>
                  <a:cubicBezTo>
                    <a:pt x="90" y="57"/>
                    <a:pt x="88" y="59"/>
                    <a:pt x="84" y="59"/>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1" name="Freeform 60">
              <a:extLst>
                <a:ext uri="{FF2B5EF4-FFF2-40B4-BE49-F238E27FC236}">
                  <a16:creationId xmlns:a16="http://schemas.microsoft.com/office/drawing/2014/main" id="{F851A7AC-8BD0-49A5-9D4E-5ED97FF258C6}"/>
                </a:ext>
              </a:extLst>
            </p:cNvPr>
            <p:cNvSpPr>
              <a:spLocks noChangeAspect="1" noEditPoints="1"/>
            </p:cNvSpPr>
            <p:nvPr/>
          </p:nvSpPr>
          <p:spPr bwMode="gray">
            <a:xfrm>
              <a:off x="2711733" y="4799733"/>
              <a:ext cx="852684" cy="969290"/>
            </a:xfrm>
            <a:custGeom>
              <a:avLst/>
              <a:gdLst/>
              <a:ahLst/>
              <a:cxnLst>
                <a:cxn ang="0">
                  <a:pos x="57" y="0"/>
                </a:cxn>
                <a:cxn ang="0">
                  <a:pos x="8" y="0"/>
                </a:cxn>
                <a:cxn ang="0">
                  <a:pos x="0" y="8"/>
                </a:cxn>
                <a:cxn ang="0">
                  <a:pos x="0" y="66"/>
                </a:cxn>
                <a:cxn ang="0">
                  <a:pos x="8" y="74"/>
                </a:cxn>
                <a:cxn ang="0">
                  <a:pos x="57" y="74"/>
                </a:cxn>
                <a:cxn ang="0">
                  <a:pos x="65" y="66"/>
                </a:cxn>
                <a:cxn ang="0">
                  <a:pos x="65" y="8"/>
                </a:cxn>
                <a:cxn ang="0">
                  <a:pos x="57" y="0"/>
                </a:cxn>
                <a:cxn ang="0">
                  <a:pos x="57" y="66"/>
                </a:cxn>
                <a:cxn ang="0">
                  <a:pos x="8" y="66"/>
                </a:cxn>
                <a:cxn ang="0">
                  <a:pos x="8" y="8"/>
                </a:cxn>
                <a:cxn ang="0">
                  <a:pos x="57" y="8"/>
                </a:cxn>
                <a:cxn ang="0">
                  <a:pos x="57" y="66"/>
                </a:cxn>
                <a:cxn ang="0">
                  <a:pos x="37" y="45"/>
                </a:cxn>
                <a:cxn ang="0">
                  <a:pos x="16" y="45"/>
                </a:cxn>
                <a:cxn ang="0">
                  <a:pos x="16" y="49"/>
                </a:cxn>
                <a:cxn ang="0">
                  <a:pos x="37" y="49"/>
                </a:cxn>
                <a:cxn ang="0">
                  <a:pos x="37" y="45"/>
                </a:cxn>
                <a:cxn ang="0">
                  <a:pos x="49" y="29"/>
                </a:cxn>
                <a:cxn ang="0">
                  <a:pos x="33" y="29"/>
                </a:cxn>
                <a:cxn ang="0">
                  <a:pos x="33" y="33"/>
                </a:cxn>
                <a:cxn ang="0">
                  <a:pos x="49" y="33"/>
                </a:cxn>
                <a:cxn ang="0">
                  <a:pos x="49" y="29"/>
                </a:cxn>
                <a:cxn ang="0">
                  <a:pos x="33" y="25"/>
                </a:cxn>
                <a:cxn ang="0">
                  <a:pos x="49" y="25"/>
                </a:cxn>
                <a:cxn ang="0">
                  <a:pos x="49" y="17"/>
                </a:cxn>
                <a:cxn ang="0">
                  <a:pos x="33" y="17"/>
                </a:cxn>
                <a:cxn ang="0">
                  <a:pos x="33" y="25"/>
                </a:cxn>
                <a:cxn ang="0">
                  <a:pos x="29" y="17"/>
                </a:cxn>
                <a:cxn ang="0">
                  <a:pos x="16" y="17"/>
                </a:cxn>
                <a:cxn ang="0">
                  <a:pos x="16" y="33"/>
                </a:cxn>
                <a:cxn ang="0">
                  <a:pos x="29" y="33"/>
                </a:cxn>
                <a:cxn ang="0">
                  <a:pos x="29" y="17"/>
                </a:cxn>
                <a:cxn ang="0">
                  <a:pos x="25" y="37"/>
                </a:cxn>
                <a:cxn ang="0">
                  <a:pos x="16" y="37"/>
                </a:cxn>
                <a:cxn ang="0">
                  <a:pos x="16" y="41"/>
                </a:cxn>
                <a:cxn ang="0">
                  <a:pos x="25" y="41"/>
                </a:cxn>
                <a:cxn ang="0">
                  <a:pos x="25" y="37"/>
                </a:cxn>
                <a:cxn ang="0">
                  <a:pos x="29" y="41"/>
                </a:cxn>
                <a:cxn ang="0">
                  <a:pos x="49" y="41"/>
                </a:cxn>
                <a:cxn ang="0">
                  <a:pos x="49" y="37"/>
                </a:cxn>
                <a:cxn ang="0">
                  <a:pos x="29" y="37"/>
                </a:cxn>
                <a:cxn ang="0">
                  <a:pos x="29" y="41"/>
                </a:cxn>
                <a:cxn ang="0">
                  <a:pos x="49" y="53"/>
                </a:cxn>
                <a:cxn ang="0">
                  <a:pos x="16" y="53"/>
                </a:cxn>
                <a:cxn ang="0">
                  <a:pos x="16" y="58"/>
                </a:cxn>
                <a:cxn ang="0">
                  <a:pos x="49" y="58"/>
                </a:cxn>
                <a:cxn ang="0">
                  <a:pos x="49" y="53"/>
                </a:cxn>
                <a:cxn ang="0">
                  <a:pos x="41" y="49"/>
                </a:cxn>
                <a:cxn ang="0">
                  <a:pos x="49" y="49"/>
                </a:cxn>
                <a:cxn ang="0">
                  <a:pos x="49" y="45"/>
                </a:cxn>
                <a:cxn ang="0">
                  <a:pos x="41" y="45"/>
                </a:cxn>
                <a:cxn ang="0">
                  <a:pos x="41" y="49"/>
                </a:cxn>
              </a:cxnLst>
              <a:rect l="0" t="0" r="r" b="b"/>
              <a:pathLst>
                <a:path w="65" h="74">
                  <a:moveTo>
                    <a:pt x="57" y="0"/>
                  </a:moveTo>
                  <a:cubicBezTo>
                    <a:pt x="8" y="0"/>
                    <a:pt x="8" y="0"/>
                    <a:pt x="8" y="0"/>
                  </a:cubicBezTo>
                  <a:cubicBezTo>
                    <a:pt x="4" y="0"/>
                    <a:pt x="0" y="4"/>
                    <a:pt x="0" y="8"/>
                  </a:cubicBezTo>
                  <a:cubicBezTo>
                    <a:pt x="0" y="66"/>
                    <a:pt x="0" y="66"/>
                    <a:pt x="0" y="66"/>
                  </a:cubicBezTo>
                  <a:cubicBezTo>
                    <a:pt x="0" y="70"/>
                    <a:pt x="4" y="74"/>
                    <a:pt x="8" y="74"/>
                  </a:cubicBezTo>
                  <a:cubicBezTo>
                    <a:pt x="57" y="74"/>
                    <a:pt x="57" y="74"/>
                    <a:pt x="57" y="74"/>
                  </a:cubicBezTo>
                  <a:cubicBezTo>
                    <a:pt x="62" y="74"/>
                    <a:pt x="65" y="70"/>
                    <a:pt x="65" y="66"/>
                  </a:cubicBezTo>
                  <a:cubicBezTo>
                    <a:pt x="65" y="8"/>
                    <a:pt x="65" y="8"/>
                    <a:pt x="65" y="8"/>
                  </a:cubicBezTo>
                  <a:cubicBezTo>
                    <a:pt x="65" y="4"/>
                    <a:pt x="62" y="0"/>
                    <a:pt x="57" y="0"/>
                  </a:cubicBezTo>
                  <a:close/>
                  <a:moveTo>
                    <a:pt x="57" y="66"/>
                  </a:moveTo>
                  <a:cubicBezTo>
                    <a:pt x="8" y="66"/>
                    <a:pt x="8" y="66"/>
                    <a:pt x="8" y="66"/>
                  </a:cubicBezTo>
                  <a:cubicBezTo>
                    <a:pt x="8" y="8"/>
                    <a:pt x="8" y="8"/>
                    <a:pt x="8" y="8"/>
                  </a:cubicBezTo>
                  <a:cubicBezTo>
                    <a:pt x="57" y="8"/>
                    <a:pt x="57" y="8"/>
                    <a:pt x="57" y="8"/>
                  </a:cubicBezTo>
                  <a:lnTo>
                    <a:pt x="57" y="66"/>
                  </a:lnTo>
                  <a:close/>
                  <a:moveTo>
                    <a:pt x="37" y="45"/>
                  </a:moveTo>
                  <a:cubicBezTo>
                    <a:pt x="16" y="45"/>
                    <a:pt x="16" y="45"/>
                    <a:pt x="16" y="45"/>
                  </a:cubicBezTo>
                  <a:cubicBezTo>
                    <a:pt x="16" y="49"/>
                    <a:pt x="16" y="49"/>
                    <a:pt x="16" y="49"/>
                  </a:cubicBezTo>
                  <a:cubicBezTo>
                    <a:pt x="37" y="49"/>
                    <a:pt x="37" y="49"/>
                    <a:pt x="37" y="49"/>
                  </a:cubicBezTo>
                  <a:lnTo>
                    <a:pt x="37" y="45"/>
                  </a:lnTo>
                  <a:close/>
                  <a:moveTo>
                    <a:pt x="49" y="29"/>
                  </a:moveTo>
                  <a:cubicBezTo>
                    <a:pt x="33" y="29"/>
                    <a:pt x="33" y="29"/>
                    <a:pt x="33" y="29"/>
                  </a:cubicBezTo>
                  <a:cubicBezTo>
                    <a:pt x="33" y="33"/>
                    <a:pt x="33" y="33"/>
                    <a:pt x="33" y="33"/>
                  </a:cubicBezTo>
                  <a:cubicBezTo>
                    <a:pt x="49" y="33"/>
                    <a:pt x="49" y="33"/>
                    <a:pt x="49" y="33"/>
                  </a:cubicBezTo>
                  <a:lnTo>
                    <a:pt x="49" y="29"/>
                  </a:lnTo>
                  <a:close/>
                  <a:moveTo>
                    <a:pt x="33" y="25"/>
                  </a:moveTo>
                  <a:cubicBezTo>
                    <a:pt x="49" y="25"/>
                    <a:pt x="49" y="25"/>
                    <a:pt x="49" y="25"/>
                  </a:cubicBezTo>
                  <a:cubicBezTo>
                    <a:pt x="49" y="17"/>
                    <a:pt x="49" y="17"/>
                    <a:pt x="49" y="17"/>
                  </a:cubicBezTo>
                  <a:cubicBezTo>
                    <a:pt x="33" y="17"/>
                    <a:pt x="33" y="17"/>
                    <a:pt x="33" y="17"/>
                  </a:cubicBezTo>
                  <a:lnTo>
                    <a:pt x="33" y="25"/>
                  </a:lnTo>
                  <a:close/>
                  <a:moveTo>
                    <a:pt x="29" y="17"/>
                  </a:moveTo>
                  <a:cubicBezTo>
                    <a:pt x="16" y="17"/>
                    <a:pt x="16" y="17"/>
                    <a:pt x="16" y="17"/>
                  </a:cubicBezTo>
                  <a:cubicBezTo>
                    <a:pt x="16" y="33"/>
                    <a:pt x="16" y="33"/>
                    <a:pt x="16" y="33"/>
                  </a:cubicBezTo>
                  <a:cubicBezTo>
                    <a:pt x="29" y="33"/>
                    <a:pt x="29" y="33"/>
                    <a:pt x="29" y="33"/>
                  </a:cubicBezTo>
                  <a:lnTo>
                    <a:pt x="29" y="17"/>
                  </a:lnTo>
                  <a:close/>
                  <a:moveTo>
                    <a:pt x="25" y="37"/>
                  </a:moveTo>
                  <a:cubicBezTo>
                    <a:pt x="16" y="37"/>
                    <a:pt x="16" y="37"/>
                    <a:pt x="16" y="37"/>
                  </a:cubicBezTo>
                  <a:cubicBezTo>
                    <a:pt x="16" y="41"/>
                    <a:pt x="16" y="41"/>
                    <a:pt x="16" y="41"/>
                  </a:cubicBezTo>
                  <a:cubicBezTo>
                    <a:pt x="25" y="41"/>
                    <a:pt x="25" y="41"/>
                    <a:pt x="25" y="41"/>
                  </a:cubicBezTo>
                  <a:lnTo>
                    <a:pt x="25" y="37"/>
                  </a:lnTo>
                  <a:close/>
                  <a:moveTo>
                    <a:pt x="29" y="41"/>
                  </a:moveTo>
                  <a:cubicBezTo>
                    <a:pt x="49" y="41"/>
                    <a:pt x="49" y="41"/>
                    <a:pt x="49" y="41"/>
                  </a:cubicBezTo>
                  <a:cubicBezTo>
                    <a:pt x="49" y="37"/>
                    <a:pt x="49" y="37"/>
                    <a:pt x="49" y="37"/>
                  </a:cubicBezTo>
                  <a:cubicBezTo>
                    <a:pt x="29" y="37"/>
                    <a:pt x="29" y="37"/>
                    <a:pt x="29" y="37"/>
                  </a:cubicBezTo>
                  <a:lnTo>
                    <a:pt x="29" y="41"/>
                  </a:lnTo>
                  <a:close/>
                  <a:moveTo>
                    <a:pt x="49" y="53"/>
                  </a:moveTo>
                  <a:cubicBezTo>
                    <a:pt x="16" y="53"/>
                    <a:pt x="16" y="53"/>
                    <a:pt x="16" y="53"/>
                  </a:cubicBezTo>
                  <a:cubicBezTo>
                    <a:pt x="16" y="58"/>
                    <a:pt x="16" y="58"/>
                    <a:pt x="16" y="58"/>
                  </a:cubicBezTo>
                  <a:cubicBezTo>
                    <a:pt x="49" y="58"/>
                    <a:pt x="49" y="58"/>
                    <a:pt x="49" y="58"/>
                  </a:cubicBezTo>
                  <a:lnTo>
                    <a:pt x="49" y="53"/>
                  </a:lnTo>
                  <a:close/>
                  <a:moveTo>
                    <a:pt x="41" y="49"/>
                  </a:moveTo>
                  <a:cubicBezTo>
                    <a:pt x="49" y="49"/>
                    <a:pt x="49" y="49"/>
                    <a:pt x="49" y="49"/>
                  </a:cubicBezTo>
                  <a:cubicBezTo>
                    <a:pt x="49" y="45"/>
                    <a:pt x="49" y="45"/>
                    <a:pt x="49" y="45"/>
                  </a:cubicBezTo>
                  <a:cubicBezTo>
                    <a:pt x="41" y="45"/>
                    <a:pt x="41" y="45"/>
                    <a:pt x="41" y="45"/>
                  </a:cubicBezTo>
                  <a:lnTo>
                    <a:pt x="41" y="49"/>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2" name="Freeform 21">
              <a:extLst>
                <a:ext uri="{FF2B5EF4-FFF2-40B4-BE49-F238E27FC236}">
                  <a16:creationId xmlns:a16="http://schemas.microsoft.com/office/drawing/2014/main" id="{BE3BC5D5-2D89-4419-A8AD-AE8302B4D9E6}"/>
                </a:ext>
              </a:extLst>
            </p:cNvPr>
            <p:cNvSpPr>
              <a:spLocks noChangeAspect="1" noEditPoints="1"/>
            </p:cNvSpPr>
            <p:nvPr/>
          </p:nvSpPr>
          <p:spPr bwMode="gray">
            <a:xfrm>
              <a:off x="3282989" y="5880963"/>
              <a:ext cx="281428" cy="490275"/>
            </a:xfrm>
            <a:custGeom>
              <a:avLst/>
              <a:gdLst/>
              <a:ahLst/>
              <a:cxnLst>
                <a:cxn ang="0">
                  <a:pos x="13" y="50"/>
                </a:cxn>
                <a:cxn ang="0">
                  <a:pos x="13" y="10"/>
                </a:cxn>
                <a:cxn ang="0">
                  <a:pos x="21" y="1"/>
                </a:cxn>
                <a:cxn ang="0">
                  <a:pos x="21" y="32"/>
                </a:cxn>
                <a:cxn ang="0">
                  <a:pos x="23" y="34"/>
                </a:cxn>
                <a:cxn ang="0">
                  <a:pos x="26" y="32"/>
                </a:cxn>
                <a:cxn ang="0">
                  <a:pos x="26" y="0"/>
                </a:cxn>
                <a:cxn ang="0">
                  <a:pos x="31" y="0"/>
                </a:cxn>
                <a:cxn ang="0">
                  <a:pos x="31" y="31"/>
                </a:cxn>
                <a:cxn ang="0">
                  <a:pos x="33" y="34"/>
                </a:cxn>
                <a:cxn ang="0">
                  <a:pos x="36" y="31"/>
                </a:cxn>
                <a:cxn ang="0">
                  <a:pos x="36" y="1"/>
                </a:cxn>
                <a:cxn ang="0">
                  <a:pos x="44" y="10"/>
                </a:cxn>
                <a:cxn ang="0">
                  <a:pos x="44" y="50"/>
                </a:cxn>
                <a:cxn ang="0">
                  <a:pos x="30" y="61"/>
                </a:cxn>
                <a:cxn ang="0">
                  <a:pos x="27" y="61"/>
                </a:cxn>
                <a:cxn ang="0">
                  <a:pos x="13" y="50"/>
                </a:cxn>
                <a:cxn ang="0">
                  <a:pos x="57" y="50"/>
                </a:cxn>
                <a:cxn ang="0">
                  <a:pos x="55" y="46"/>
                </a:cxn>
                <a:cxn ang="0">
                  <a:pos x="51" y="49"/>
                </a:cxn>
                <a:cxn ang="0">
                  <a:pos x="29" y="65"/>
                </a:cxn>
                <a:cxn ang="0">
                  <a:pos x="29" y="65"/>
                </a:cxn>
                <a:cxn ang="0">
                  <a:pos x="7" y="48"/>
                </a:cxn>
                <a:cxn ang="0">
                  <a:pos x="3" y="46"/>
                </a:cxn>
                <a:cxn ang="0">
                  <a:pos x="0" y="50"/>
                </a:cxn>
                <a:cxn ang="0">
                  <a:pos x="21" y="70"/>
                </a:cxn>
                <a:cxn ang="0">
                  <a:pos x="21" y="71"/>
                </a:cxn>
                <a:cxn ang="0">
                  <a:pos x="21" y="92"/>
                </a:cxn>
                <a:cxn ang="0">
                  <a:pos x="12" y="92"/>
                </a:cxn>
                <a:cxn ang="0">
                  <a:pos x="4" y="96"/>
                </a:cxn>
                <a:cxn ang="0">
                  <a:pos x="12" y="100"/>
                </a:cxn>
                <a:cxn ang="0">
                  <a:pos x="44" y="100"/>
                </a:cxn>
                <a:cxn ang="0">
                  <a:pos x="52" y="96"/>
                </a:cxn>
                <a:cxn ang="0">
                  <a:pos x="44" y="92"/>
                </a:cxn>
                <a:cxn ang="0">
                  <a:pos x="36" y="92"/>
                </a:cxn>
                <a:cxn ang="0">
                  <a:pos x="36" y="71"/>
                </a:cxn>
                <a:cxn ang="0">
                  <a:pos x="35" y="71"/>
                </a:cxn>
                <a:cxn ang="0">
                  <a:pos x="57" y="50"/>
                </a:cxn>
              </a:cxnLst>
              <a:rect l="0" t="0" r="r" b="b"/>
              <a:pathLst>
                <a:path w="57" h="100">
                  <a:moveTo>
                    <a:pt x="13" y="50"/>
                  </a:moveTo>
                  <a:cubicBezTo>
                    <a:pt x="13" y="10"/>
                    <a:pt x="13" y="10"/>
                    <a:pt x="13" y="10"/>
                  </a:cubicBezTo>
                  <a:cubicBezTo>
                    <a:pt x="13" y="6"/>
                    <a:pt x="16" y="3"/>
                    <a:pt x="21" y="1"/>
                  </a:cubicBezTo>
                  <a:cubicBezTo>
                    <a:pt x="21" y="32"/>
                    <a:pt x="21" y="32"/>
                    <a:pt x="21" y="32"/>
                  </a:cubicBezTo>
                  <a:cubicBezTo>
                    <a:pt x="21" y="33"/>
                    <a:pt x="22" y="34"/>
                    <a:pt x="23" y="34"/>
                  </a:cubicBezTo>
                  <a:cubicBezTo>
                    <a:pt x="24" y="34"/>
                    <a:pt x="26" y="33"/>
                    <a:pt x="26" y="32"/>
                  </a:cubicBezTo>
                  <a:cubicBezTo>
                    <a:pt x="26" y="0"/>
                    <a:pt x="26" y="0"/>
                    <a:pt x="26" y="0"/>
                  </a:cubicBezTo>
                  <a:cubicBezTo>
                    <a:pt x="31" y="0"/>
                    <a:pt x="31" y="0"/>
                    <a:pt x="31" y="0"/>
                  </a:cubicBezTo>
                  <a:cubicBezTo>
                    <a:pt x="31" y="31"/>
                    <a:pt x="31" y="31"/>
                    <a:pt x="31" y="31"/>
                  </a:cubicBezTo>
                  <a:cubicBezTo>
                    <a:pt x="31" y="33"/>
                    <a:pt x="32" y="34"/>
                    <a:pt x="33" y="34"/>
                  </a:cubicBezTo>
                  <a:cubicBezTo>
                    <a:pt x="34" y="34"/>
                    <a:pt x="36" y="33"/>
                    <a:pt x="36" y="31"/>
                  </a:cubicBezTo>
                  <a:cubicBezTo>
                    <a:pt x="36" y="1"/>
                    <a:pt x="36" y="1"/>
                    <a:pt x="36" y="1"/>
                  </a:cubicBezTo>
                  <a:cubicBezTo>
                    <a:pt x="40" y="3"/>
                    <a:pt x="44" y="6"/>
                    <a:pt x="44" y="10"/>
                  </a:cubicBezTo>
                  <a:cubicBezTo>
                    <a:pt x="44" y="50"/>
                    <a:pt x="44" y="50"/>
                    <a:pt x="44" y="50"/>
                  </a:cubicBezTo>
                  <a:cubicBezTo>
                    <a:pt x="44" y="55"/>
                    <a:pt x="38" y="60"/>
                    <a:pt x="30" y="61"/>
                  </a:cubicBezTo>
                  <a:cubicBezTo>
                    <a:pt x="27" y="61"/>
                    <a:pt x="27" y="61"/>
                    <a:pt x="27" y="61"/>
                  </a:cubicBezTo>
                  <a:cubicBezTo>
                    <a:pt x="21" y="61"/>
                    <a:pt x="13" y="55"/>
                    <a:pt x="13" y="50"/>
                  </a:cubicBezTo>
                  <a:close/>
                  <a:moveTo>
                    <a:pt x="57" y="50"/>
                  </a:moveTo>
                  <a:cubicBezTo>
                    <a:pt x="57" y="49"/>
                    <a:pt x="56" y="47"/>
                    <a:pt x="55" y="46"/>
                  </a:cubicBezTo>
                  <a:cubicBezTo>
                    <a:pt x="53" y="46"/>
                    <a:pt x="51" y="47"/>
                    <a:pt x="51" y="49"/>
                  </a:cubicBezTo>
                  <a:cubicBezTo>
                    <a:pt x="48" y="58"/>
                    <a:pt x="39" y="65"/>
                    <a:pt x="29" y="65"/>
                  </a:cubicBezTo>
                  <a:cubicBezTo>
                    <a:pt x="29" y="65"/>
                    <a:pt x="29" y="65"/>
                    <a:pt x="29" y="65"/>
                  </a:cubicBezTo>
                  <a:cubicBezTo>
                    <a:pt x="18" y="65"/>
                    <a:pt x="9" y="58"/>
                    <a:pt x="7" y="48"/>
                  </a:cubicBezTo>
                  <a:cubicBezTo>
                    <a:pt x="6" y="47"/>
                    <a:pt x="4" y="46"/>
                    <a:pt x="3" y="46"/>
                  </a:cubicBezTo>
                  <a:cubicBezTo>
                    <a:pt x="1" y="47"/>
                    <a:pt x="0" y="49"/>
                    <a:pt x="0" y="50"/>
                  </a:cubicBezTo>
                  <a:cubicBezTo>
                    <a:pt x="3" y="60"/>
                    <a:pt x="11" y="68"/>
                    <a:pt x="21" y="70"/>
                  </a:cubicBezTo>
                  <a:cubicBezTo>
                    <a:pt x="21" y="70"/>
                    <a:pt x="21" y="71"/>
                    <a:pt x="21" y="71"/>
                  </a:cubicBezTo>
                  <a:cubicBezTo>
                    <a:pt x="21" y="92"/>
                    <a:pt x="21" y="92"/>
                    <a:pt x="21" y="92"/>
                  </a:cubicBezTo>
                  <a:cubicBezTo>
                    <a:pt x="12" y="92"/>
                    <a:pt x="12" y="92"/>
                    <a:pt x="12" y="92"/>
                  </a:cubicBezTo>
                  <a:cubicBezTo>
                    <a:pt x="7" y="92"/>
                    <a:pt x="4" y="93"/>
                    <a:pt x="4" y="96"/>
                  </a:cubicBezTo>
                  <a:cubicBezTo>
                    <a:pt x="4" y="100"/>
                    <a:pt x="7" y="100"/>
                    <a:pt x="12" y="100"/>
                  </a:cubicBezTo>
                  <a:cubicBezTo>
                    <a:pt x="44" y="100"/>
                    <a:pt x="44" y="100"/>
                    <a:pt x="44" y="100"/>
                  </a:cubicBezTo>
                  <a:cubicBezTo>
                    <a:pt x="50" y="100"/>
                    <a:pt x="52" y="98"/>
                    <a:pt x="52" y="96"/>
                  </a:cubicBezTo>
                  <a:cubicBezTo>
                    <a:pt x="52" y="94"/>
                    <a:pt x="51" y="92"/>
                    <a:pt x="44" y="92"/>
                  </a:cubicBezTo>
                  <a:cubicBezTo>
                    <a:pt x="36" y="92"/>
                    <a:pt x="36" y="92"/>
                    <a:pt x="36" y="92"/>
                  </a:cubicBezTo>
                  <a:cubicBezTo>
                    <a:pt x="36" y="71"/>
                    <a:pt x="36" y="71"/>
                    <a:pt x="36" y="71"/>
                  </a:cubicBezTo>
                  <a:cubicBezTo>
                    <a:pt x="36" y="71"/>
                    <a:pt x="36" y="71"/>
                    <a:pt x="35" y="71"/>
                  </a:cubicBezTo>
                  <a:cubicBezTo>
                    <a:pt x="46" y="68"/>
                    <a:pt x="54" y="60"/>
                    <a:pt x="57" y="50"/>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 name="Freeform 21">
              <a:extLst>
                <a:ext uri="{FF2B5EF4-FFF2-40B4-BE49-F238E27FC236}">
                  <a16:creationId xmlns:a16="http://schemas.microsoft.com/office/drawing/2014/main" id="{710AF82D-7F34-4AE1-9622-EF7A8EC5B66D}"/>
                </a:ext>
              </a:extLst>
            </p:cNvPr>
            <p:cNvSpPr>
              <a:spLocks noChangeAspect="1"/>
            </p:cNvSpPr>
            <p:nvPr/>
          </p:nvSpPr>
          <p:spPr bwMode="gray">
            <a:xfrm>
              <a:off x="4047208" y="5154354"/>
              <a:ext cx="881685" cy="846611"/>
            </a:xfrm>
            <a:custGeom>
              <a:avLst/>
              <a:gdLst/>
              <a:ahLst/>
              <a:cxnLst>
                <a:cxn ang="0">
                  <a:pos x="60" y="55"/>
                </a:cxn>
                <a:cxn ang="0">
                  <a:pos x="47" y="42"/>
                </a:cxn>
                <a:cxn ang="0">
                  <a:pos x="52" y="32"/>
                </a:cxn>
                <a:cxn ang="0">
                  <a:pos x="55" y="25"/>
                </a:cxn>
                <a:cxn ang="0">
                  <a:pos x="54" y="21"/>
                </a:cxn>
                <a:cxn ang="0">
                  <a:pos x="55" y="14"/>
                </a:cxn>
                <a:cxn ang="0">
                  <a:pos x="39" y="0"/>
                </a:cxn>
                <a:cxn ang="0">
                  <a:pos x="22" y="14"/>
                </a:cxn>
                <a:cxn ang="0">
                  <a:pos x="23" y="21"/>
                </a:cxn>
                <a:cxn ang="0">
                  <a:pos x="22" y="25"/>
                </a:cxn>
                <a:cxn ang="0">
                  <a:pos x="26" y="32"/>
                </a:cxn>
                <a:cxn ang="0">
                  <a:pos x="30" y="42"/>
                </a:cxn>
                <a:cxn ang="0">
                  <a:pos x="17" y="55"/>
                </a:cxn>
                <a:cxn ang="0">
                  <a:pos x="0" y="65"/>
                </a:cxn>
                <a:cxn ang="0">
                  <a:pos x="0" y="74"/>
                </a:cxn>
                <a:cxn ang="0">
                  <a:pos x="39" y="74"/>
                </a:cxn>
                <a:cxn ang="0">
                  <a:pos x="77" y="74"/>
                </a:cxn>
                <a:cxn ang="0">
                  <a:pos x="77" y="65"/>
                </a:cxn>
                <a:cxn ang="0">
                  <a:pos x="60" y="55"/>
                </a:cxn>
              </a:cxnLst>
              <a:rect l="0" t="0" r="r" b="b"/>
              <a:pathLst>
                <a:path w="77" h="74">
                  <a:moveTo>
                    <a:pt x="60" y="55"/>
                  </a:moveTo>
                  <a:cubicBezTo>
                    <a:pt x="50" y="51"/>
                    <a:pt x="47" y="48"/>
                    <a:pt x="47" y="42"/>
                  </a:cubicBezTo>
                  <a:cubicBezTo>
                    <a:pt x="47" y="38"/>
                    <a:pt x="50" y="39"/>
                    <a:pt x="52" y="32"/>
                  </a:cubicBezTo>
                  <a:cubicBezTo>
                    <a:pt x="52" y="29"/>
                    <a:pt x="55" y="31"/>
                    <a:pt x="55" y="25"/>
                  </a:cubicBezTo>
                  <a:cubicBezTo>
                    <a:pt x="55" y="22"/>
                    <a:pt x="54" y="21"/>
                    <a:pt x="54" y="21"/>
                  </a:cubicBezTo>
                  <a:cubicBezTo>
                    <a:pt x="54" y="21"/>
                    <a:pt x="55" y="17"/>
                    <a:pt x="55" y="14"/>
                  </a:cubicBezTo>
                  <a:cubicBezTo>
                    <a:pt x="55" y="10"/>
                    <a:pt x="53" y="0"/>
                    <a:pt x="39" y="0"/>
                  </a:cubicBezTo>
                  <a:cubicBezTo>
                    <a:pt x="25" y="0"/>
                    <a:pt x="22" y="10"/>
                    <a:pt x="22" y="14"/>
                  </a:cubicBezTo>
                  <a:cubicBezTo>
                    <a:pt x="23" y="17"/>
                    <a:pt x="23" y="21"/>
                    <a:pt x="23" y="21"/>
                  </a:cubicBezTo>
                  <a:cubicBezTo>
                    <a:pt x="23" y="21"/>
                    <a:pt x="22" y="22"/>
                    <a:pt x="22" y="25"/>
                  </a:cubicBezTo>
                  <a:cubicBezTo>
                    <a:pt x="22" y="31"/>
                    <a:pt x="25" y="29"/>
                    <a:pt x="26" y="32"/>
                  </a:cubicBezTo>
                  <a:cubicBezTo>
                    <a:pt x="27" y="39"/>
                    <a:pt x="30" y="38"/>
                    <a:pt x="30" y="42"/>
                  </a:cubicBezTo>
                  <a:cubicBezTo>
                    <a:pt x="30" y="48"/>
                    <a:pt x="27" y="51"/>
                    <a:pt x="17" y="55"/>
                  </a:cubicBezTo>
                  <a:cubicBezTo>
                    <a:pt x="7" y="59"/>
                    <a:pt x="0" y="62"/>
                    <a:pt x="0" y="65"/>
                  </a:cubicBezTo>
                  <a:cubicBezTo>
                    <a:pt x="0" y="68"/>
                    <a:pt x="0" y="74"/>
                    <a:pt x="0" y="74"/>
                  </a:cubicBezTo>
                  <a:cubicBezTo>
                    <a:pt x="39" y="74"/>
                    <a:pt x="39" y="74"/>
                    <a:pt x="39" y="74"/>
                  </a:cubicBezTo>
                  <a:cubicBezTo>
                    <a:pt x="77" y="74"/>
                    <a:pt x="77" y="74"/>
                    <a:pt x="77" y="74"/>
                  </a:cubicBezTo>
                  <a:cubicBezTo>
                    <a:pt x="77" y="74"/>
                    <a:pt x="77" y="68"/>
                    <a:pt x="77" y="65"/>
                  </a:cubicBezTo>
                  <a:cubicBezTo>
                    <a:pt x="77" y="62"/>
                    <a:pt x="71" y="59"/>
                    <a:pt x="60" y="55"/>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 name="Freeform 25">
              <a:extLst>
                <a:ext uri="{FF2B5EF4-FFF2-40B4-BE49-F238E27FC236}">
                  <a16:creationId xmlns:a16="http://schemas.microsoft.com/office/drawing/2014/main" id="{DF175F45-D0FA-43E1-A0B8-357AE0F724CB}"/>
                </a:ext>
              </a:extLst>
            </p:cNvPr>
            <p:cNvSpPr>
              <a:spLocks noChangeAspect="1" noEditPoints="1"/>
            </p:cNvSpPr>
            <p:nvPr/>
          </p:nvSpPr>
          <p:spPr bwMode="gray">
            <a:xfrm>
              <a:off x="5016299" y="5284378"/>
              <a:ext cx="824957" cy="744986"/>
            </a:xfrm>
            <a:custGeom>
              <a:avLst/>
              <a:gdLst/>
              <a:ahLst/>
              <a:cxnLst>
                <a:cxn ang="0">
                  <a:pos x="74" y="0"/>
                </a:cxn>
                <a:cxn ang="0">
                  <a:pos x="8" y="0"/>
                </a:cxn>
                <a:cxn ang="0">
                  <a:pos x="0" y="8"/>
                </a:cxn>
                <a:cxn ang="0">
                  <a:pos x="0" y="57"/>
                </a:cxn>
                <a:cxn ang="0">
                  <a:pos x="8" y="65"/>
                </a:cxn>
                <a:cxn ang="0">
                  <a:pos x="25" y="65"/>
                </a:cxn>
                <a:cxn ang="0">
                  <a:pos x="25" y="57"/>
                </a:cxn>
                <a:cxn ang="0">
                  <a:pos x="8" y="57"/>
                </a:cxn>
                <a:cxn ang="0">
                  <a:pos x="8" y="19"/>
                </a:cxn>
                <a:cxn ang="0">
                  <a:pos x="74" y="19"/>
                </a:cxn>
                <a:cxn ang="0">
                  <a:pos x="74" y="57"/>
                </a:cxn>
                <a:cxn ang="0">
                  <a:pos x="57" y="57"/>
                </a:cxn>
                <a:cxn ang="0">
                  <a:pos x="57" y="65"/>
                </a:cxn>
                <a:cxn ang="0">
                  <a:pos x="74" y="65"/>
                </a:cxn>
                <a:cxn ang="0">
                  <a:pos x="82" y="57"/>
                </a:cxn>
                <a:cxn ang="0">
                  <a:pos x="82" y="8"/>
                </a:cxn>
                <a:cxn ang="0">
                  <a:pos x="74" y="0"/>
                </a:cxn>
                <a:cxn ang="0">
                  <a:pos x="11" y="13"/>
                </a:cxn>
                <a:cxn ang="0">
                  <a:pos x="8" y="10"/>
                </a:cxn>
                <a:cxn ang="0">
                  <a:pos x="11" y="7"/>
                </a:cxn>
                <a:cxn ang="0">
                  <a:pos x="14" y="10"/>
                </a:cxn>
                <a:cxn ang="0">
                  <a:pos x="11" y="13"/>
                </a:cxn>
                <a:cxn ang="0">
                  <a:pos x="19" y="13"/>
                </a:cxn>
                <a:cxn ang="0">
                  <a:pos x="16" y="10"/>
                </a:cxn>
                <a:cxn ang="0">
                  <a:pos x="19" y="7"/>
                </a:cxn>
                <a:cxn ang="0">
                  <a:pos x="22" y="10"/>
                </a:cxn>
                <a:cxn ang="0">
                  <a:pos x="19" y="13"/>
                </a:cxn>
                <a:cxn ang="0">
                  <a:pos x="74" y="13"/>
                </a:cxn>
                <a:cxn ang="0">
                  <a:pos x="25" y="13"/>
                </a:cxn>
                <a:cxn ang="0">
                  <a:pos x="25" y="8"/>
                </a:cxn>
                <a:cxn ang="0">
                  <a:pos x="74" y="8"/>
                </a:cxn>
                <a:cxn ang="0">
                  <a:pos x="74" y="13"/>
                </a:cxn>
                <a:cxn ang="0">
                  <a:pos x="41" y="29"/>
                </a:cxn>
                <a:cxn ang="0">
                  <a:pos x="21" y="49"/>
                </a:cxn>
                <a:cxn ang="0">
                  <a:pos x="33" y="49"/>
                </a:cxn>
                <a:cxn ang="0">
                  <a:pos x="33" y="74"/>
                </a:cxn>
                <a:cxn ang="0">
                  <a:pos x="48" y="74"/>
                </a:cxn>
                <a:cxn ang="0">
                  <a:pos x="48" y="49"/>
                </a:cxn>
                <a:cxn ang="0">
                  <a:pos x="61" y="49"/>
                </a:cxn>
                <a:cxn ang="0">
                  <a:pos x="41" y="29"/>
                </a:cxn>
              </a:cxnLst>
              <a:rect l="0" t="0" r="r" b="b"/>
              <a:pathLst>
                <a:path w="82" h="74">
                  <a:moveTo>
                    <a:pt x="74" y="0"/>
                  </a:moveTo>
                  <a:cubicBezTo>
                    <a:pt x="8" y="0"/>
                    <a:pt x="8" y="0"/>
                    <a:pt x="8" y="0"/>
                  </a:cubicBezTo>
                  <a:cubicBezTo>
                    <a:pt x="4" y="0"/>
                    <a:pt x="0" y="4"/>
                    <a:pt x="0" y="8"/>
                  </a:cubicBezTo>
                  <a:cubicBezTo>
                    <a:pt x="0" y="57"/>
                    <a:pt x="0" y="57"/>
                    <a:pt x="0" y="57"/>
                  </a:cubicBezTo>
                  <a:cubicBezTo>
                    <a:pt x="0" y="62"/>
                    <a:pt x="4" y="65"/>
                    <a:pt x="8" y="65"/>
                  </a:cubicBezTo>
                  <a:cubicBezTo>
                    <a:pt x="25" y="65"/>
                    <a:pt x="25" y="65"/>
                    <a:pt x="25" y="65"/>
                  </a:cubicBezTo>
                  <a:cubicBezTo>
                    <a:pt x="25" y="57"/>
                    <a:pt x="25" y="57"/>
                    <a:pt x="25" y="57"/>
                  </a:cubicBezTo>
                  <a:cubicBezTo>
                    <a:pt x="8" y="57"/>
                    <a:pt x="8" y="57"/>
                    <a:pt x="8" y="57"/>
                  </a:cubicBezTo>
                  <a:cubicBezTo>
                    <a:pt x="8" y="19"/>
                    <a:pt x="8" y="19"/>
                    <a:pt x="8" y="19"/>
                  </a:cubicBezTo>
                  <a:cubicBezTo>
                    <a:pt x="74" y="19"/>
                    <a:pt x="74" y="19"/>
                    <a:pt x="74" y="19"/>
                  </a:cubicBezTo>
                  <a:cubicBezTo>
                    <a:pt x="74" y="57"/>
                    <a:pt x="74" y="57"/>
                    <a:pt x="74" y="57"/>
                  </a:cubicBezTo>
                  <a:cubicBezTo>
                    <a:pt x="57" y="57"/>
                    <a:pt x="57" y="57"/>
                    <a:pt x="57" y="57"/>
                  </a:cubicBezTo>
                  <a:cubicBezTo>
                    <a:pt x="57" y="65"/>
                    <a:pt x="57" y="65"/>
                    <a:pt x="57" y="65"/>
                  </a:cubicBezTo>
                  <a:cubicBezTo>
                    <a:pt x="74" y="65"/>
                    <a:pt x="74" y="65"/>
                    <a:pt x="74" y="65"/>
                  </a:cubicBezTo>
                  <a:cubicBezTo>
                    <a:pt x="78" y="65"/>
                    <a:pt x="82" y="62"/>
                    <a:pt x="82" y="57"/>
                  </a:cubicBezTo>
                  <a:cubicBezTo>
                    <a:pt x="82" y="8"/>
                    <a:pt x="82" y="8"/>
                    <a:pt x="82" y="8"/>
                  </a:cubicBezTo>
                  <a:cubicBezTo>
                    <a:pt x="82" y="4"/>
                    <a:pt x="78" y="0"/>
                    <a:pt x="74" y="0"/>
                  </a:cubicBezTo>
                  <a:close/>
                  <a:moveTo>
                    <a:pt x="11" y="13"/>
                  </a:moveTo>
                  <a:cubicBezTo>
                    <a:pt x="9" y="13"/>
                    <a:pt x="8" y="12"/>
                    <a:pt x="8" y="10"/>
                  </a:cubicBezTo>
                  <a:cubicBezTo>
                    <a:pt x="8" y="9"/>
                    <a:pt x="9" y="7"/>
                    <a:pt x="11" y="7"/>
                  </a:cubicBezTo>
                  <a:cubicBezTo>
                    <a:pt x="12" y="7"/>
                    <a:pt x="14" y="9"/>
                    <a:pt x="14" y="10"/>
                  </a:cubicBezTo>
                  <a:cubicBezTo>
                    <a:pt x="14" y="12"/>
                    <a:pt x="12" y="13"/>
                    <a:pt x="11" y="13"/>
                  </a:cubicBezTo>
                  <a:close/>
                  <a:moveTo>
                    <a:pt x="19" y="13"/>
                  </a:moveTo>
                  <a:cubicBezTo>
                    <a:pt x="17" y="13"/>
                    <a:pt x="16" y="12"/>
                    <a:pt x="16" y="10"/>
                  </a:cubicBezTo>
                  <a:cubicBezTo>
                    <a:pt x="16" y="9"/>
                    <a:pt x="17" y="7"/>
                    <a:pt x="19" y="7"/>
                  </a:cubicBezTo>
                  <a:cubicBezTo>
                    <a:pt x="21" y="7"/>
                    <a:pt x="22" y="9"/>
                    <a:pt x="22" y="10"/>
                  </a:cubicBezTo>
                  <a:cubicBezTo>
                    <a:pt x="22" y="12"/>
                    <a:pt x="21" y="13"/>
                    <a:pt x="19" y="13"/>
                  </a:cubicBezTo>
                  <a:close/>
                  <a:moveTo>
                    <a:pt x="74" y="13"/>
                  </a:moveTo>
                  <a:cubicBezTo>
                    <a:pt x="25" y="13"/>
                    <a:pt x="25" y="13"/>
                    <a:pt x="25" y="13"/>
                  </a:cubicBezTo>
                  <a:cubicBezTo>
                    <a:pt x="25" y="8"/>
                    <a:pt x="25" y="8"/>
                    <a:pt x="25" y="8"/>
                  </a:cubicBezTo>
                  <a:cubicBezTo>
                    <a:pt x="74" y="8"/>
                    <a:pt x="74" y="8"/>
                    <a:pt x="74" y="8"/>
                  </a:cubicBezTo>
                  <a:lnTo>
                    <a:pt x="74" y="13"/>
                  </a:lnTo>
                  <a:close/>
                  <a:moveTo>
                    <a:pt x="41" y="29"/>
                  </a:moveTo>
                  <a:cubicBezTo>
                    <a:pt x="21" y="49"/>
                    <a:pt x="21" y="49"/>
                    <a:pt x="21" y="49"/>
                  </a:cubicBezTo>
                  <a:cubicBezTo>
                    <a:pt x="33" y="49"/>
                    <a:pt x="33" y="49"/>
                    <a:pt x="33" y="49"/>
                  </a:cubicBezTo>
                  <a:cubicBezTo>
                    <a:pt x="33" y="74"/>
                    <a:pt x="33" y="74"/>
                    <a:pt x="33" y="74"/>
                  </a:cubicBezTo>
                  <a:cubicBezTo>
                    <a:pt x="48" y="74"/>
                    <a:pt x="48" y="74"/>
                    <a:pt x="48" y="74"/>
                  </a:cubicBezTo>
                  <a:cubicBezTo>
                    <a:pt x="48" y="49"/>
                    <a:pt x="48" y="49"/>
                    <a:pt x="48" y="49"/>
                  </a:cubicBezTo>
                  <a:cubicBezTo>
                    <a:pt x="61" y="49"/>
                    <a:pt x="61" y="49"/>
                    <a:pt x="61" y="49"/>
                  </a:cubicBezTo>
                  <a:lnTo>
                    <a:pt x="41" y="29"/>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 name="Freeform 49">
              <a:extLst>
                <a:ext uri="{FF2B5EF4-FFF2-40B4-BE49-F238E27FC236}">
                  <a16:creationId xmlns:a16="http://schemas.microsoft.com/office/drawing/2014/main" id="{E87D16B3-F368-4083-A4A9-F6C497825535}"/>
                </a:ext>
              </a:extLst>
            </p:cNvPr>
            <p:cNvSpPr>
              <a:spLocks noChangeAspect="1"/>
            </p:cNvSpPr>
            <p:nvPr/>
          </p:nvSpPr>
          <p:spPr bwMode="gray">
            <a:xfrm>
              <a:off x="6188436" y="4754230"/>
              <a:ext cx="526868" cy="1597663"/>
            </a:xfrm>
            <a:custGeom>
              <a:avLst/>
              <a:gdLst/>
              <a:ahLst/>
              <a:cxnLst>
                <a:cxn ang="0">
                  <a:pos x="28" y="87"/>
                </a:cxn>
                <a:cxn ang="0">
                  <a:pos x="28" y="32"/>
                </a:cxn>
                <a:cxn ang="0">
                  <a:pos x="35" y="24"/>
                </a:cxn>
                <a:cxn ang="0">
                  <a:pos x="32" y="6"/>
                </a:cxn>
                <a:cxn ang="0">
                  <a:pos x="26" y="21"/>
                </a:cxn>
                <a:cxn ang="0">
                  <a:pos x="12" y="15"/>
                </a:cxn>
                <a:cxn ang="0">
                  <a:pos x="18" y="0"/>
                </a:cxn>
                <a:cxn ang="0">
                  <a:pos x="3" y="10"/>
                </a:cxn>
                <a:cxn ang="0">
                  <a:pos x="12" y="33"/>
                </a:cxn>
                <a:cxn ang="0">
                  <a:pos x="12" y="86"/>
                </a:cxn>
                <a:cxn ang="0">
                  <a:pos x="3" y="94"/>
                </a:cxn>
                <a:cxn ang="0">
                  <a:pos x="6" y="112"/>
                </a:cxn>
                <a:cxn ang="0">
                  <a:pos x="12" y="98"/>
                </a:cxn>
                <a:cxn ang="0">
                  <a:pos x="26" y="104"/>
                </a:cxn>
                <a:cxn ang="0">
                  <a:pos x="20" y="118"/>
                </a:cxn>
                <a:cxn ang="0">
                  <a:pos x="35" y="108"/>
                </a:cxn>
                <a:cxn ang="0">
                  <a:pos x="28" y="87"/>
                </a:cxn>
              </a:cxnLst>
              <a:rect l="0" t="0" r="r" b="b"/>
              <a:pathLst>
                <a:path w="38" h="118">
                  <a:moveTo>
                    <a:pt x="28" y="87"/>
                  </a:moveTo>
                  <a:cubicBezTo>
                    <a:pt x="28" y="32"/>
                    <a:pt x="28" y="32"/>
                    <a:pt x="28" y="32"/>
                  </a:cubicBezTo>
                  <a:cubicBezTo>
                    <a:pt x="31" y="30"/>
                    <a:pt x="33" y="27"/>
                    <a:pt x="35" y="24"/>
                  </a:cubicBezTo>
                  <a:cubicBezTo>
                    <a:pt x="37" y="18"/>
                    <a:pt x="36" y="11"/>
                    <a:pt x="32" y="6"/>
                  </a:cubicBezTo>
                  <a:cubicBezTo>
                    <a:pt x="26" y="21"/>
                    <a:pt x="26" y="21"/>
                    <a:pt x="26" y="21"/>
                  </a:cubicBezTo>
                  <a:cubicBezTo>
                    <a:pt x="12" y="15"/>
                    <a:pt x="12" y="15"/>
                    <a:pt x="12" y="15"/>
                  </a:cubicBezTo>
                  <a:cubicBezTo>
                    <a:pt x="18" y="0"/>
                    <a:pt x="18" y="0"/>
                    <a:pt x="18" y="0"/>
                  </a:cubicBezTo>
                  <a:cubicBezTo>
                    <a:pt x="12" y="0"/>
                    <a:pt x="6" y="4"/>
                    <a:pt x="3" y="10"/>
                  </a:cubicBezTo>
                  <a:cubicBezTo>
                    <a:pt x="0" y="19"/>
                    <a:pt x="4" y="29"/>
                    <a:pt x="12" y="33"/>
                  </a:cubicBezTo>
                  <a:cubicBezTo>
                    <a:pt x="12" y="86"/>
                    <a:pt x="12" y="86"/>
                    <a:pt x="12" y="86"/>
                  </a:cubicBezTo>
                  <a:cubicBezTo>
                    <a:pt x="8" y="87"/>
                    <a:pt x="5" y="90"/>
                    <a:pt x="3" y="94"/>
                  </a:cubicBezTo>
                  <a:cubicBezTo>
                    <a:pt x="1" y="101"/>
                    <a:pt x="2" y="107"/>
                    <a:pt x="6" y="112"/>
                  </a:cubicBezTo>
                  <a:cubicBezTo>
                    <a:pt x="12" y="98"/>
                    <a:pt x="12" y="98"/>
                    <a:pt x="12" y="98"/>
                  </a:cubicBezTo>
                  <a:cubicBezTo>
                    <a:pt x="26" y="104"/>
                    <a:pt x="26" y="104"/>
                    <a:pt x="26" y="104"/>
                  </a:cubicBezTo>
                  <a:cubicBezTo>
                    <a:pt x="20" y="118"/>
                    <a:pt x="20" y="118"/>
                    <a:pt x="20" y="118"/>
                  </a:cubicBezTo>
                  <a:cubicBezTo>
                    <a:pt x="26" y="118"/>
                    <a:pt x="32" y="114"/>
                    <a:pt x="35" y="108"/>
                  </a:cubicBezTo>
                  <a:cubicBezTo>
                    <a:pt x="38" y="100"/>
                    <a:pt x="35" y="91"/>
                    <a:pt x="28" y="87"/>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nvGrpSpPr>
            <p:cNvPr id="16" name="Group 519">
              <a:extLst>
                <a:ext uri="{FF2B5EF4-FFF2-40B4-BE49-F238E27FC236}">
                  <a16:creationId xmlns:a16="http://schemas.microsoft.com/office/drawing/2014/main" id="{313D8B83-849A-4868-A276-79E068DCE233}"/>
                </a:ext>
              </a:extLst>
            </p:cNvPr>
            <p:cNvGrpSpPr>
              <a:grpSpLocks noChangeAspect="1"/>
            </p:cNvGrpSpPr>
            <p:nvPr/>
          </p:nvGrpSpPr>
          <p:grpSpPr bwMode="gray">
            <a:xfrm>
              <a:off x="7067985" y="4885123"/>
              <a:ext cx="1257003" cy="1257003"/>
              <a:chOff x="7858125" y="3643313"/>
              <a:chExt cx="1136650" cy="1136651"/>
            </a:xfrm>
            <a:solidFill>
              <a:srgbClr val="2373C4"/>
            </a:solidFill>
          </p:grpSpPr>
          <p:sp>
            <p:nvSpPr>
              <p:cNvPr id="17" name="Freeform 72">
                <a:extLst>
                  <a:ext uri="{FF2B5EF4-FFF2-40B4-BE49-F238E27FC236}">
                    <a16:creationId xmlns:a16="http://schemas.microsoft.com/office/drawing/2014/main" id="{5F2346FE-8EAD-4C72-8654-94AAEA707E47}"/>
                  </a:ext>
                </a:extLst>
              </p:cNvPr>
              <p:cNvSpPr>
                <a:spLocks/>
              </p:cNvSpPr>
              <p:nvPr/>
            </p:nvSpPr>
            <p:spPr bwMode="gray">
              <a:xfrm>
                <a:off x="7858125" y="3949701"/>
                <a:ext cx="546100" cy="830263"/>
              </a:xfrm>
              <a:custGeom>
                <a:avLst/>
                <a:gdLst/>
                <a:ahLst/>
                <a:cxnLst>
                  <a:cxn ang="0">
                    <a:pos x="48" y="22"/>
                  </a:cxn>
                  <a:cxn ang="0">
                    <a:pos x="29" y="13"/>
                  </a:cxn>
                  <a:cxn ang="0">
                    <a:pos x="29" y="14"/>
                  </a:cxn>
                  <a:cxn ang="0">
                    <a:pos x="29" y="24"/>
                  </a:cxn>
                  <a:cxn ang="0">
                    <a:pos x="27" y="26"/>
                  </a:cxn>
                  <a:cxn ang="0">
                    <a:pos x="20" y="23"/>
                  </a:cxn>
                  <a:cxn ang="0">
                    <a:pos x="18" y="19"/>
                  </a:cxn>
                  <a:cxn ang="0">
                    <a:pos x="18" y="9"/>
                  </a:cxn>
                  <a:cxn ang="0">
                    <a:pos x="18" y="8"/>
                  </a:cxn>
                  <a:cxn ang="0">
                    <a:pos x="1" y="0"/>
                  </a:cxn>
                  <a:cxn ang="0">
                    <a:pos x="1" y="0"/>
                  </a:cxn>
                  <a:cxn ang="0">
                    <a:pos x="0" y="2"/>
                  </a:cxn>
                  <a:cxn ang="0">
                    <a:pos x="0" y="23"/>
                  </a:cxn>
                  <a:cxn ang="0">
                    <a:pos x="0" y="26"/>
                  </a:cxn>
                  <a:cxn ang="0">
                    <a:pos x="0" y="49"/>
                  </a:cxn>
                  <a:cxn ang="0">
                    <a:pos x="1" y="51"/>
                  </a:cxn>
                  <a:cxn ang="0">
                    <a:pos x="48" y="73"/>
                  </a:cxn>
                  <a:cxn ang="0">
                    <a:pos x="48" y="73"/>
                  </a:cxn>
                  <a:cxn ang="0">
                    <a:pos x="48" y="22"/>
                  </a:cxn>
                </a:cxnLst>
                <a:rect l="0" t="0" r="r" b="b"/>
                <a:pathLst>
                  <a:path w="48" h="73">
                    <a:moveTo>
                      <a:pt x="48" y="22"/>
                    </a:moveTo>
                    <a:cubicBezTo>
                      <a:pt x="29" y="13"/>
                      <a:pt x="29" y="13"/>
                      <a:pt x="29" y="13"/>
                    </a:cubicBezTo>
                    <a:cubicBezTo>
                      <a:pt x="29" y="13"/>
                      <a:pt x="29" y="14"/>
                      <a:pt x="29" y="14"/>
                    </a:cubicBezTo>
                    <a:cubicBezTo>
                      <a:pt x="29" y="24"/>
                      <a:pt x="29" y="24"/>
                      <a:pt x="29" y="24"/>
                    </a:cubicBezTo>
                    <a:cubicBezTo>
                      <a:pt x="29" y="26"/>
                      <a:pt x="28" y="26"/>
                      <a:pt x="27" y="26"/>
                    </a:cubicBezTo>
                    <a:cubicBezTo>
                      <a:pt x="20" y="23"/>
                      <a:pt x="20" y="23"/>
                      <a:pt x="20" y="23"/>
                    </a:cubicBezTo>
                    <a:cubicBezTo>
                      <a:pt x="19" y="22"/>
                      <a:pt x="18" y="21"/>
                      <a:pt x="18" y="19"/>
                    </a:cubicBezTo>
                    <a:cubicBezTo>
                      <a:pt x="18" y="9"/>
                      <a:pt x="18" y="9"/>
                      <a:pt x="18" y="9"/>
                    </a:cubicBezTo>
                    <a:cubicBezTo>
                      <a:pt x="18" y="9"/>
                      <a:pt x="18" y="8"/>
                      <a:pt x="18" y="8"/>
                    </a:cubicBezTo>
                    <a:cubicBezTo>
                      <a:pt x="1" y="0"/>
                      <a:pt x="1" y="0"/>
                      <a:pt x="1" y="0"/>
                    </a:cubicBezTo>
                    <a:cubicBezTo>
                      <a:pt x="1" y="0"/>
                      <a:pt x="1" y="0"/>
                      <a:pt x="1" y="0"/>
                    </a:cubicBezTo>
                    <a:cubicBezTo>
                      <a:pt x="0" y="0"/>
                      <a:pt x="0" y="1"/>
                      <a:pt x="0" y="2"/>
                    </a:cubicBezTo>
                    <a:cubicBezTo>
                      <a:pt x="0" y="23"/>
                      <a:pt x="0" y="23"/>
                      <a:pt x="0" y="23"/>
                    </a:cubicBezTo>
                    <a:cubicBezTo>
                      <a:pt x="0" y="24"/>
                      <a:pt x="0" y="26"/>
                      <a:pt x="0" y="26"/>
                    </a:cubicBezTo>
                    <a:cubicBezTo>
                      <a:pt x="0" y="49"/>
                      <a:pt x="0" y="49"/>
                      <a:pt x="0" y="49"/>
                    </a:cubicBezTo>
                    <a:cubicBezTo>
                      <a:pt x="0" y="50"/>
                      <a:pt x="1" y="51"/>
                      <a:pt x="1" y="51"/>
                    </a:cubicBezTo>
                    <a:cubicBezTo>
                      <a:pt x="48" y="73"/>
                      <a:pt x="48" y="73"/>
                      <a:pt x="48" y="73"/>
                    </a:cubicBezTo>
                    <a:cubicBezTo>
                      <a:pt x="48" y="73"/>
                      <a:pt x="48" y="73"/>
                      <a:pt x="48" y="73"/>
                    </a:cubicBezTo>
                    <a:lnTo>
                      <a:pt x="48" y="2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 name="Freeform 73">
                <a:extLst>
                  <a:ext uri="{FF2B5EF4-FFF2-40B4-BE49-F238E27FC236}">
                    <a16:creationId xmlns:a16="http://schemas.microsoft.com/office/drawing/2014/main" id="{CC5D5FA4-EFBB-427C-93EB-23D9DF991297}"/>
                  </a:ext>
                </a:extLst>
              </p:cNvPr>
              <p:cNvSpPr>
                <a:spLocks/>
              </p:cNvSpPr>
              <p:nvPr/>
            </p:nvSpPr>
            <p:spPr bwMode="gray">
              <a:xfrm>
                <a:off x="8210550" y="3802063"/>
                <a:ext cx="773113" cy="363538"/>
              </a:xfrm>
              <a:custGeom>
                <a:avLst/>
                <a:gdLst/>
                <a:ahLst/>
                <a:cxnLst>
                  <a:cxn ang="0">
                    <a:pos x="1" y="22"/>
                  </a:cxn>
                  <a:cxn ang="0">
                    <a:pos x="0" y="23"/>
                  </a:cxn>
                  <a:cxn ang="0">
                    <a:pos x="19" y="32"/>
                  </a:cxn>
                  <a:cxn ang="0">
                    <a:pos x="67" y="10"/>
                  </a:cxn>
                  <a:cxn ang="0">
                    <a:pos x="67" y="10"/>
                  </a:cxn>
                  <a:cxn ang="0">
                    <a:pos x="67" y="8"/>
                  </a:cxn>
                  <a:cxn ang="0">
                    <a:pos x="50" y="0"/>
                  </a:cxn>
                  <a:cxn ang="0">
                    <a:pos x="1" y="22"/>
                  </a:cxn>
                </a:cxnLst>
                <a:rect l="0" t="0" r="r" b="b"/>
                <a:pathLst>
                  <a:path w="68" h="32">
                    <a:moveTo>
                      <a:pt x="1" y="22"/>
                    </a:moveTo>
                    <a:cubicBezTo>
                      <a:pt x="0" y="23"/>
                      <a:pt x="0" y="23"/>
                      <a:pt x="0" y="23"/>
                    </a:cubicBezTo>
                    <a:cubicBezTo>
                      <a:pt x="19" y="32"/>
                      <a:pt x="19" y="32"/>
                      <a:pt x="19" y="32"/>
                    </a:cubicBezTo>
                    <a:cubicBezTo>
                      <a:pt x="67" y="10"/>
                      <a:pt x="67" y="10"/>
                      <a:pt x="67" y="10"/>
                    </a:cubicBezTo>
                    <a:cubicBezTo>
                      <a:pt x="67" y="10"/>
                      <a:pt x="67" y="10"/>
                      <a:pt x="67" y="10"/>
                    </a:cubicBezTo>
                    <a:cubicBezTo>
                      <a:pt x="68" y="9"/>
                      <a:pt x="68" y="8"/>
                      <a:pt x="67" y="8"/>
                    </a:cubicBezTo>
                    <a:cubicBezTo>
                      <a:pt x="50" y="0"/>
                      <a:pt x="50" y="0"/>
                      <a:pt x="50" y="0"/>
                    </a:cubicBezTo>
                    <a:lnTo>
                      <a:pt x="1" y="2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9" name="Freeform 74">
                <a:extLst>
                  <a:ext uri="{FF2B5EF4-FFF2-40B4-BE49-F238E27FC236}">
                    <a16:creationId xmlns:a16="http://schemas.microsoft.com/office/drawing/2014/main" id="{974D443F-F717-448C-9C57-E5089B9E9DB1}"/>
                  </a:ext>
                </a:extLst>
              </p:cNvPr>
              <p:cNvSpPr>
                <a:spLocks/>
              </p:cNvSpPr>
              <p:nvPr/>
            </p:nvSpPr>
            <p:spPr bwMode="gray">
              <a:xfrm>
                <a:off x="8743950" y="4268788"/>
                <a:ext cx="68263" cy="136525"/>
              </a:xfrm>
              <a:custGeom>
                <a:avLst/>
                <a:gdLst/>
                <a:ahLst/>
                <a:cxnLst>
                  <a:cxn ang="0">
                    <a:pos x="2" y="6"/>
                  </a:cxn>
                  <a:cxn ang="0">
                    <a:pos x="2" y="12"/>
                  </a:cxn>
                  <a:cxn ang="0">
                    <a:pos x="4" y="12"/>
                  </a:cxn>
                  <a:cxn ang="0">
                    <a:pos x="4" y="5"/>
                  </a:cxn>
                  <a:cxn ang="0">
                    <a:pos x="5" y="4"/>
                  </a:cxn>
                  <a:cxn ang="0">
                    <a:pos x="6" y="4"/>
                  </a:cxn>
                  <a:cxn ang="0">
                    <a:pos x="3" y="0"/>
                  </a:cxn>
                  <a:cxn ang="0">
                    <a:pos x="3" y="0"/>
                  </a:cxn>
                  <a:cxn ang="0">
                    <a:pos x="0" y="6"/>
                  </a:cxn>
                  <a:cxn ang="0">
                    <a:pos x="0" y="7"/>
                  </a:cxn>
                  <a:cxn ang="0">
                    <a:pos x="2" y="6"/>
                  </a:cxn>
                </a:cxnLst>
                <a:rect l="0" t="0" r="r" b="b"/>
                <a:pathLst>
                  <a:path w="6" h="12">
                    <a:moveTo>
                      <a:pt x="2" y="6"/>
                    </a:moveTo>
                    <a:cubicBezTo>
                      <a:pt x="2" y="12"/>
                      <a:pt x="2" y="12"/>
                      <a:pt x="2" y="12"/>
                    </a:cubicBezTo>
                    <a:cubicBezTo>
                      <a:pt x="4" y="12"/>
                      <a:pt x="4" y="12"/>
                      <a:pt x="4" y="12"/>
                    </a:cubicBezTo>
                    <a:cubicBezTo>
                      <a:pt x="4" y="5"/>
                      <a:pt x="4" y="5"/>
                      <a:pt x="4" y="5"/>
                    </a:cubicBezTo>
                    <a:cubicBezTo>
                      <a:pt x="5" y="4"/>
                      <a:pt x="5" y="4"/>
                      <a:pt x="5" y="4"/>
                    </a:cubicBezTo>
                    <a:cubicBezTo>
                      <a:pt x="6" y="4"/>
                      <a:pt x="6" y="4"/>
                      <a:pt x="6" y="4"/>
                    </a:cubicBezTo>
                    <a:cubicBezTo>
                      <a:pt x="3" y="0"/>
                      <a:pt x="3" y="0"/>
                      <a:pt x="3" y="0"/>
                    </a:cubicBezTo>
                    <a:cubicBezTo>
                      <a:pt x="3" y="0"/>
                      <a:pt x="3" y="0"/>
                      <a:pt x="3" y="0"/>
                    </a:cubicBezTo>
                    <a:cubicBezTo>
                      <a:pt x="0" y="6"/>
                      <a:pt x="0" y="6"/>
                      <a:pt x="0" y="6"/>
                    </a:cubicBezTo>
                    <a:cubicBezTo>
                      <a:pt x="0" y="6"/>
                      <a:pt x="0" y="7"/>
                      <a:pt x="0" y="7"/>
                    </a:cubicBezTo>
                    <a:lnTo>
                      <a:pt x="2" y="6"/>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0" name="Freeform 75">
                <a:extLst>
                  <a:ext uri="{FF2B5EF4-FFF2-40B4-BE49-F238E27FC236}">
                    <a16:creationId xmlns:a16="http://schemas.microsoft.com/office/drawing/2014/main" id="{E07004BA-9AFC-4BFF-BF54-28DAB301E509}"/>
                  </a:ext>
                </a:extLst>
              </p:cNvPr>
              <p:cNvSpPr>
                <a:spLocks/>
              </p:cNvSpPr>
              <p:nvPr/>
            </p:nvSpPr>
            <p:spPr bwMode="gray">
              <a:xfrm>
                <a:off x="7869238" y="3643313"/>
                <a:ext cx="795338" cy="363538"/>
              </a:xfrm>
              <a:custGeom>
                <a:avLst/>
                <a:gdLst/>
                <a:ahLst/>
                <a:cxnLst>
                  <a:cxn ang="0">
                    <a:pos x="1" y="23"/>
                  </a:cxn>
                  <a:cxn ang="0">
                    <a:pos x="19" y="32"/>
                  </a:cxn>
                  <a:cxn ang="0">
                    <a:pos x="20" y="32"/>
                  </a:cxn>
                  <a:cxn ang="0">
                    <a:pos x="69" y="10"/>
                  </a:cxn>
                  <a:cxn ang="0">
                    <a:pos x="70" y="9"/>
                  </a:cxn>
                  <a:cxn ang="0">
                    <a:pos x="50" y="1"/>
                  </a:cxn>
                  <a:cxn ang="0">
                    <a:pos x="48" y="1"/>
                  </a:cxn>
                  <a:cxn ang="0">
                    <a:pos x="1" y="22"/>
                  </a:cxn>
                  <a:cxn ang="0">
                    <a:pos x="1" y="23"/>
                  </a:cxn>
                </a:cxnLst>
                <a:rect l="0" t="0" r="r" b="b"/>
                <a:pathLst>
                  <a:path w="70" h="32">
                    <a:moveTo>
                      <a:pt x="1" y="23"/>
                    </a:moveTo>
                    <a:cubicBezTo>
                      <a:pt x="19" y="32"/>
                      <a:pt x="19" y="32"/>
                      <a:pt x="19" y="32"/>
                    </a:cubicBezTo>
                    <a:cubicBezTo>
                      <a:pt x="20" y="32"/>
                      <a:pt x="20" y="32"/>
                      <a:pt x="20" y="32"/>
                    </a:cubicBezTo>
                    <a:cubicBezTo>
                      <a:pt x="69" y="10"/>
                      <a:pt x="69" y="10"/>
                      <a:pt x="69" y="10"/>
                    </a:cubicBezTo>
                    <a:cubicBezTo>
                      <a:pt x="69" y="10"/>
                      <a:pt x="69" y="9"/>
                      <a:pt x="70" y="9"/>
                    </a:cubicBezTo>
                    <a:cubicBezTo>
                      <a:pt x="50" y="1"/>
                      <a:pt x="50" y="1"/>
                      <a:pt x="50" y="1"/>
                    </a:cubicBezTo>
                    <a:cubicBezTo>
                      <a:pt x="50" y="0"/>
                      <a:pt x="48" y="0"/>
                      <a:pt x="48" y="1"/>
                    </a:cubicBezTo>
                    <a:cubicBezTo>
                      <a:pt x="1" y="22"/>
                      <a:pt x="1" y="22"/>
                      <a:pt x="1" y="22"/>
                    </a:cubicBezTo>
                    <a:cubicBezTo>
                      <a:pt x="0" y="22"/>
                      <a:pt x="1" y="23"/>
                      <a:pt x="1" y="2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1" name="Freeform 76">
                <a:extLst>
                  <a:ext uri="{FF2B5EF4-FFF2-40B4-BE49-F238E27FC236}">
                    <a16:creationId xmlns:a16="http://schemas.microsoft.com/office/drawing/2014/main" id="{C239A683-AD9A-4547-A25C-C36A369E8D9B}"/>
                  </a:ext>
                </a:extLst>
              </p:cNvPr>
              <p:cNvSpPr>
                <a:spLocks/>
              </p:cNvSpPr>
              <p:nvPr/>
            </p:nvSpPr>
            <p:spPr bwMode="gray">
              <a:xfrm>
                <a:off x="8653463" y="4314826"/>
                <a:ext cx="68263" cy="134938"/>
              </a:xfrm>
              <a:custGeom>
                <a:avLst/>
                <a:gdLst/>
                <a:ahLst/>
                <a:cxnLst>
                  <a:cxn ang="0">
                    <a:pos x="2" y="5"/>
                  </a:cxn>
                  <a:cxn ang="0">
                    <a:pos x="2" y="12"/>
                  </a:cxn>
                  <a:cxn ang="0">
                    <a:pos x="4" y="11"/>
                  </a:cxn>
                  <a:cxn ang="0">
                    <a:pos x="4" y="4"/>
                  </a:cxn>
                  <a:cxn ang="0">
                    <a:pos x="6" y="4"/>
                  </a:cxn>
                  <a:cxn ang="0">
                    <a:pos x="6" y="3"/>
                  </a:cxn>
                  <a:cxn ang="0">
                    <a:pos x="3" y="0"/>
                  </a:cxn>
                  <a:cxn ang="0">
                    <a:pos x="3" y="0"/>
                  </a:cxn>
                  <a:cxn ang="0">
                    <a:pos x="0" y="6"/>
                  </a:cxn>
                  <a:cxn ang="0">
                    <a:pos x="0" y="6"/>
                  </a:cxn>
                  <a:cxn ang="0">
                    <a:pos x="2" y="5"/>
                  </a:cxn>
                </a:cxnLst>
                <a:rect l="0" t="0" r="r" b="b"/>
                <a:pathLst>
                  <a:path w="6" h="12">
                    <a:moveTo>
                      <a:pt x="2" y="5"/>
                    </a:moveTo>
                    <a:cubicBezTo>
                      <a:pt x="2" y="12"/>
                      <a:pt x="2" y="12"/>
                      <a:pt x="2" y="12"/>
                    </a:cubicBezTo>
                    <a:cubicBezTo>
                      <a:pt x="4" y="11"/>
                      <a:pt x="4" y="11"/>
                      <a:pt x="4" y="11"/>
                    </a:cubicBezTo>
                    <a:cubicBezTo>
                      <a:pt x="4" y="4"/>
                      <a:pt x="4" y="4"/>
                      <a:pt x="4" y="4"/>
                    </a:cubicBezTo>
                    <a:cubicBezTo>
                      <a:pt x="6" y="4"/>
                      <a:pt x="6" y="4"/>
                      <a:pt x="6" y="4"/>
                    </a:cubicBezTo>
                    <a:cubicBezTo>
                      <a:pt x="6" y="4"/>
                      <a:pt x="6" y="3"/>
                      <a:pt x="6" y="3"/>
                    </a:cubicBezTo>
                    <a:cubicBezTo>
                      <a:pt x="3" y="0"/>
                      <a:pt x="3" y="0"/>
                      <a:pt x="3" y="0"/>
                    </a:cubicBezTo>
                    <a:cubicBezTo>
                      <a:pt x="3" y="0"/>
                      <a:pt x="3" y="0"/>
                      <a:pt x="3" y="0"/>
                    </a:cubicBezTo>
                    <a:cubicBezTo>
                      <a:pt x="0" y="6"/>
                      <a:pt x="0" y="6"/>
                      <a:pt x="0" y="6"/>
                    </a:cubicBezTo>
                    <a:cubicBezTo>
                      <a:pt x="0" y="6"/>
                      <a:pt x="0" y="6"/>
                      <a:pt x="0" y="6"/>
                    </a:cubicBezTo>
                    <a:lnTo>
                      <a:pt x="2" y="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2" name="Freeform 77">
                <a:extLst>
                  <a:ext uri="{FF2B5EF4-FFF2-40B4-BE49-F238E27FC236}">
                    <a16:creationId xmlns:a16="http://schemas.microsoft.com/office/drawing/2014/main" id="{F53211CA-46FE-421D-B638-44345DCEE574}"/>
                  </a:ext>
                </a:extLst>
              </p:cNvPr>
              <p:cNvSpPr>
                <a:spLocks noEditPoints="1"/>
              </p:cNvSpPr>
              <p:nvPr/>
            </p:nvSpPr>
            <p:spPr bwMode="gray">
              <a:xfrm>
                <a:off x="8448675" y="3949701"/>
                <a:ext cx="546100" cy="830263"/>
              </a:xfrm>
              <a:custGeom>
                <a:avLst/>
                <a:gdLst/>
                <a:ahLst/>
                <a:cxnLst>
                  <a:cxn ang="0">
                    <a:pos x="48" y="2"/>
                  </a:cxn>
                  <a:cxn ang="0">
                    <a:pos x="48" y="0"/>
                  </a:cxn>
                  <a:cxn ang="0">
                    <a:pos x="48" y="0"/>
                  </a:cxn>
                  <a:cxn ang="0">
                    <a:pos x="0" y="22"/>
                  </a:cxn>
                  <a:cxn ang="0">
                    <a:pos x="0" y="73"/>
                  </a:cxn>
                  <a:cxn ang="0">
                    <a:pos x="0" y="73"/>
                  </a:cxn>
                  <a:cxn ang="0">
                    <a:pos x="47" y="51"/>
                  </a:cxn>
                  <a:cxn ang="0">
                    <a:pos x="48" y="49"/>
                  </a:cxn>
                  <a:cxn ang="0">
                    <a:pos x="48" y="26"/>
                  </a:cxn>
                  <a:cxn ang="0">
                    <a:pos x="48" y="23"/>
                  </a:cxn>
                  <a:cxn ang="0">
                    <a:pos x="48" y="2"/>
                  </a:cxn>
                  <a:cxn ang="0">
                    <a:pos x="36" y="45"/>
                  </a:cxn>
                  <a:cxn ang="0">
                    <a:pos x="14" y="54"/>
                  </a:cxn>
                  <a:cxn ang="0">
                    <a:pos x="13" y="54"/>
                  </a:cxn>
                  <a:cxn ang="0">
                    <a:pos x="13" y="32"/>
                  </a:cxn>
                  <a:cxn ang="0">
                    <a:pos x="14" y="30"/>
                  </a:cxn>
                  <a:cxn ang="0">
                    <a:pos x="36" y="20"/>
                  </a:cxn>
                  <a:cxn ang="0">
                    <a:pos x="37" y="21"/>
                  </a:cxn>
                  <a:cxn ang="0">
                    <a:pos x="37" y="43"/>
                  </a:cxn>
                  <a:cxn ang="0">
                    <a:pos x="36" y="45"/>
                  </a:cxn>
                </a:cxnLst>
                <a:rect l="0" t="0" r="r" b="b"/>
                <a:pathLst>
                  <a:path w="48" h="73">
                    <a:moveTo>
                      <a:pt x="48" y="2"/>
                    </a:moveTo>
                    <a:cubicBezTo>
                      <a:pt x="48" y="1"/>
                      <a:pt x="48" y="0"/>
                      <a:pt x="48" y="0"/>
                    </a:cubicBezTo>
                    <a:cubicBezTo>
                      <a:pt x="48" y="0"/>
                      <a:pt x="48" y="0"/>
                      <a:pt x="48" y="0"/>
                    </a:cubicBezTo>
                    <a:cubicBezTo>
                      <a:pt x="0" y="22"/>
                      <a:pt x="0" y="22"/>
                      <a:pt x="0" y="22"/>
                    </a:cubicBezTo>
                    <a:cubicBezTo>
                      <a:pt x="0" y="73"/>
                      <a:pt x="0" y="73"/>
                      <a:pt x="0" y="73"/>
                    </a:cubicBezTo>
                    <a:cubicBezTo>
                      <a:pt x="0" y="73"/>
                      <a:pt x="0" y="73"/>
                      <a:pt x="0" y="73"/>
                    </a:cubicBezTo>
                    <a:cubicBezTo>
                      <a:pt x="47" y="51"/>
                      <a:pt x="47" y="51"/>
                      <a:pt x="47" y="51"/>
                    </a:cubicBezTo>
                    <a:cubicBezTo>
                      <a:pt x="48" y="51"/>
                      <a:pt x="48" y="50"/>
                      <a:pt x="48" y="49"/>
                    </a:cubicBezTo>
                    <a:cubicBezTo>
                      <a:pt x="48" y="26"/>
                      <a:pt x="48" y="26"/>
                      <a:pt x="48" y="26"/>
                    </a:cubicBezTo>
                    <a:cubicBezTo>
                      <a:pt x="48" y="26"/>
                      <a:pt x="48" y="24"/>
                      <a:pt x="48" y="23"/>
                    </a:cubicBezTo>
                    <a:lnTo>
                      <a:pt x="48" y="2"/>
                    </a:lnTo>
                    <a:close/>
                    <a:moveTo>
                      <a:pt x="36" y="45"/>
                    </a:moveTo>
                    <a:cubicBezTo>
                      <a:pt x="14" y="54"/>
                      <a:pt x="14" y="54"/>
                      <a:pt x="14" y="54"/>
                    </a:cubicBezTo>
                    <a:cubicBezTo>
                      <a:pt x="14" y="55"/>
                      <a:pt x="13" y="54"/>
                      <a:pt x="13" y="54"/>
                    </a:cubicBezTo>
                    <a:cubicBezTo>
                      <a:pt x="13" y="32"/>
                      <a:pt x="13" y="32"/>
                      <a:pt x="13" y="32"/>
                    </a:cubicBezTo>
                    <a:cubicBezTo>
                      <a:pt x="13" y="31"/>
                      <a:pt x="14" y="30"/>
                      <a:pt x="14" y="30"/>
                    </a:cubicBezTo>
                    <a:cubicBezTo>
                      <a:pt x="36" y="20"/>
                      <a:pt x="36" y="20"/>
                      <a:pt x="36" y="20"/>
                    </a:cubicBezTo>
                    <a:cubicBezTo>
                      <a:pt x="36" y="20"/>
                      <a:pt x="37" y="20"/>
                      <a:pt x="37" y="21"/>
                    </a:cubicBezTo>
                    <a:cubicBezTo>
                      <a:pt x="37" y="43"/>
                      <a:pt x="37" y="43"/>
                      <a:pt x="37" y="43"/>
                    </a:cubicBezTo>
                    <a:cubicBezTo>
                      <a:pt x="37" y="44"/>
                      <a:pt x="36" y="45"/>
                      <a:pt x="36" y="4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78">
                <a:extLst>
                  <a:ext uri="{FF2B5EF4-FFF2-40B4-BE49-F238E27FC236}">
                    <a16:creationId xmlns:a16="http://schemas.microsoft.com/office/drawing/2014/main" id="{FF1E7933-D04C-4BAD-B429-CAFD1CF222FD}"/>
                  </a:ext>
                </a:extLst>
              </p:cNvPr>
              <p:cNvSpPr>
                <a:spLocks/>
              </p:cNvSpPr>
              <p:nvPr/>
            </p:nvSpPr>
            <p:spPr bwMode="gray">
              <a:xfrm>
                <a:off x="8642350" y="4405313"/>
                <a:ext cx="182563" cy="101600"/>
              </a:xfrm>
              <a:custGeom>
                <a:avLst/>
                <a:gdLst/>
                <a:ahLst/>
                <a:cxnLst>
                  <a:cxn ang="0">
                    <a:pos x="16" y="0"/>
                  </a:cxn>
                  <a:cxn ang="0">
                    <a:pos x="0" y="7"/>
                  </a:cxn>
                  <a:cxn ang="0">
                    <a:pos x="0" y="7"/>
                  </a:cxn>
                  <a:cxn ang="0">
                    <a:pos x="0" y="9"/>
                  </a:cxn>
                  <a:cxn ang="0">
                    <a:pos x="0" y="9"/>
                  </a:cxn>
                  <a:cxn ang="0">
                    <a:pos x="16" y="2"/>
                  </a:cxn>
                  <a:cxn ang="0">
                    <a:pos x="16" y="2"/>
                  </a:cxn>
                  <a:cxn ang="0">
                    <a:pos x="16" y="0"/>
                  </a:cxn>
                  <a:cxn ang="0">
                    <a:pos x="16" y="0"/>
                  </a:cxn>
                </a:cxnLst>
                <a:rect l="0" t="0" r="r" b="b"/>
                <a:pathLst>
                  <a:path w="16" h="9">
                    <a:moveTo>
                      <a:pt x="16" y="0"/>
                    </a:moveTo>
                    <a:cubicBezTo>
                      <a:pt x="0" y="7"/>
                      <a:pt x="0" y="7"/>
                      <a:pt x="0" y="7"/>
                    </a:cubicBezTo>
                    <a:cubicBezTo>
                      <a:pt x="0" y="7"/>
                      <a:pt x="0" y="7"/>
                      <a:pt x="0" y="7"/>
                    </a:cubicBezTo>
                    <a:cubicBezTo>
                      <a:pt x="0" y="9"/>
                      <a:pt x="0" y="9"/>
                      <a:pt x="0" y="9"/>
                    </a:cubicBezTo>
                    <a:cubicBezTo>
                      <a:pt x="0" y="9"/>
                      <a:pt x="0" y="9"/>
                      <a:pt x="0" y="9"/>
                    </a:cubicBezTo>
                    <a:cubicBezTo>
                      <a:pt x="16" y="2"/>
                      <a:pt x="16" y="2"/>
                      <a:pt x="16" y="2"/>
                    </a:cubicBezTo>
                    <a:cubicBezTo>
                      <a:pt x="16" y="2"/>
                      <a:pt x="16" y="2"/>
                      <a:pt x="16" y="2"/>
                    </a:cubicBezTo>
                    <a:cubicBezTo>
                      <a:pt x="16" y="0"/>
                      <a:pt x="16" y="0"/>
                      <a:pt x="16" y="0"/>
                    </a:cubicBezTo>
                    <a:cubicBezTo>
                      <a:pt x="16" y="0"/>
                      <a:pt x="16" y="0"/>
                      <a:pt x="16"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spTree>
    <p:extLst>
      <p:ext uri="{BB962C8B-B14F-4D97-AF65-F5344CB8AC3E}">
        <p14:creationId xmlns:p14="http://schemas.microsoft.com/office/powerpoint/2010/main" val="66462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A75D-ECE8-4AA6-B2CA-D0234FED3676}"/>
              </a:ext>
            </a:extLst>
          </p:cNvPr>
          <p:cNvSpPr>
            <a:spLocks noGrp="1"/>
          </p:cNvSpPr>
          <p:nvPr>
            <p:ph type="title"/>
          </p:nvPr>
        </p:nvSpPr>
        <p:spPr>
          <a:xfrm>
            <a:off x="442841" y="447567"/>
            <a:ext cx="3269810" cy="782467"/>
          </a:xfrm>
        </p:spPr>
        <p:txBody>
          <a:bodyPr/>
          <a:lstStyle/>
          <a:p>
            <a:r>
              <a:rPr lang="en-US"/>
              <a:t>Indirect identification</a:t>
            </a:r>
            <a:endParaRPr lang="nl-NL"/>
          </a:p>
        </p:txBody>
      </p:sp>
      <p:sp>
        <p:nvSpPr>
          <p:cNvPr id="4" name="Slide Number Placeholder 3">
            <a:extLst>
              <a:ext uri="{FF2B5EF4-FFF2-40B4-BE49-F238E27FC236}">
                <a16:creationId xmlns:a16="http://schemas.microsoft.com/office/drawing/2014/main" id="{A1D2A678-2DB8-49E6-9320-7613F033C4B5}"/>
              </a:ext>
            </a:extLst>
          </p:cNvPr>
          <p:cNvSpPr>
            <a:spLocks noGrp="1"/>
          </p:cNvSpPr>
          <p:nvPr>
            <p:ph type="sldNum" sz="quarter" idx="16"/>
          </p:nvPr>
        </p:nvSpPr>
        <p:spPr/>
        <p:txBody>
          <a:bodyPr/>
          <a:lstStyle/>
          <a:p>
            <a:pPr algn="l"/>
            <a:fld id="{840C1E0B-154D-844F-9C3C-CB8827A7EAB0}" type="slidenum">
              <a:rPr lang="nl-NL" smtClean="0"/>
              <a:pPr algn="l"/>
              <a:t>42</a:t>
            </a:fld>
            <a:r>
              <a:rPr lang="nl-NL"/>
              <a:t> </a:t>
            </a:r>
          </a:p>
        </p:txBody>
      </p:sp>
      <p:pic>
        <p:nvPicPr>
          <p:cNvPr id="5" name="Picture 4">
            <a:extLst>
              <a:ext uri="{FF2B5EF4-FFF2-40B4-BE49-F238E27FC236}">
                <a16:creationId xmlns:a16="http://schemas.microsoft.com/office/drawing/2014/main" id="{22763F6A-0499-4961-BBBD-56081F11E1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6184"/>
          <a:stretch/>
        </p:blipFill>
        <p:spPr>
          <a:xfrm>
            <a:off x="1727457" y="1642081"/>
            <a:ext cx="9899514" cy="3780000"/>
          </a:xfrm>
          <a:prstGeom prst="rect">
            <a:avLst/>
          </a:prstGeom>
        </p:spPr>
      </p:pic>
    </p:spTree>
    <p:extLst>
      <p:ext uri="{BB962C8B-B14F-4D97-AF65-F5344CB8AC3E}">
        <p14:creationId xmlns:p14="http://schemas.microsoft.com/office/powerpoint/2010/main" val="2156119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6900-6EF5-4D16-86AD-84B100D530B9}"/>
              </a:ext>
            </a:extLst>
          </p:cNvPr>
          <p:cNvSpPr>
            <a:spLocks noGrp="1"/>
          </p:cNvSpPr>
          <p:nvPr>
            <p:ph type="title"/>
          </p:nvPr>
        </p:nvSpPr>
        <p:spPr>
          <a:xfrm>
            <a:off x="450850" y="451166"/>
            <a:ext cx="2183807" cy="782467"/>
          </a:xfrm>
        </p:spPr>
        <p:txBody>
          <a:bodyPr/>
          <a:lstStyle/>
          <a:p>
            <a:r>
              <a:rPr lang="en-US" dirty="0"/>
              <a:t>Let’s practice</a:t>
            </a:r>
            <a:endParaRPr lang="nl-NL" dirty="0"/>
          </a:p>
        </p:txBody>
      </p:sp>
      <p:sp>
        <p:nvSpPr>
          <p:cNvPr id="3" name="Text Placeholder 2">
            <a:extLst>
              <a:ext uri="{FF2B5EF4-FFF2-40B4-BE49-F238E27FC236}">
                <a16:creationId xmlns:a16="http://schemas.microsoft.com/office/drawing/2014/main" id="{82F71711-A354-407A-B2E1-CCFFBAE40DDD}"/>
              </a:ext>
            </a:extLst>
          </p:cNvPr>
          <p:cNvSpPr>
            <a:spLocks noGrp="1"/>
          </p:cNvSpPr>
          <p:nvPr>
            <p:ph type="body" sz="quarter" idx="13"/>
          </p:nvPr>
        </p:nvSpPr>
        <p:spPr/>
        <p:txBody>
          <a:bodyPr vert="horz" lIns="0" tIns="0" rIns="0" bIns="0" rtlCol="0" anchor="t">
            <a:noAutofit/>
          </a:bodyPr>
          <a:lstStyle/>
          <a:p>
            <a:pPr lvl="1"/>
            <a:r>
              <a:rPr lang="nl-NL">
                <a:latin typeface="DINPro"/>
              </a:rPr>
              <a:t>Code: </a:t>
            </a:r>
            <a:r>
              <a:rPr lang="nl-NL">
                <a:latin typeface="DINPro"/>
                <a:cs typeface="Calibri"/>
              </a:rPr>
              <a:t>5122 7414</a:t>
            </a:r>
            <a:endParaRPr lang="nl-NL" dirty="0"/>
          </a:p>
          <a:p>
            <a:pPr lvl="1"/>
            <a:r>
              <a:rPr lang="nl-NL">
                <a:latin typeface="DINPro"/>
              </a:rPr>
              <a:t>Link: </a:t>
            </a:r>
            <a:r>
              <a:rPr lang="en-GB">
                <a:latin typeface="DINPro"/>
                <a:cs typeface="Calibri"/>
                <a:hlinkClick r:id="rId2"/>
              </a:rPr>
              <a:t>https://www.menti.com/als25cmcbey7</a:t>
            </a:r>
            <a:endParaRPr lang="nl-NL" dirty="0"/>
          </a:p>
          <a:p>
            <a:endParaRPr lang="nl-NL" dirty="0"/>
          </a:p>
        </p:txBody>
      </p:sp>
      <p:sp>
        <p:nvSpPr>
          <p:cNvPr id="4" name="Slide Number Placeholder 3">
            <a:extLst>
              <a:ext uri="{FF2B5EF4-FFF2-40B4-BE49-F238E27FC236}">
                <a16:creationId xmlns:a16="http://schemas.microsoft.com/office/drawing/2014/main" id="{1D0A99BC-200A-4694-A39B-BE023EFEA0BE}"/>
              </a:ext>
            </a:extLst>
          </p:cNvPr>
          <p:cNvSpPr>
            <a:spLocks noGrp="1"/>
          </p:cNvSpPr>
          <p:nvPr>
            <p:ph type="sldNum" sz="quarter" idx="15"/>
          </p:nvPr>
        </p:nvSpPr>
        <p:spPr/>
        <p:txBody>
          <a:bodyPr/>
          <a:lstStyle/>
          <a:p>
            <a:pPr algn="l"/>
            <a:fld id="{840C1E0B-154D-844F-9C3C-CB8827A7EAB0}" type="slidenum">
              <a:rPr lang="nl-NL" smtClean="0"/>
              <a:pPr algn="l"/>
              <a:t>43</a:t>
            </a:fld>
            <a:r>
              <a:rPr lang="nl-NL"/>
              <a:t> </a:t>
            </a:r>
          </a:p>
        </p:txBody>
      </p:sp>
      <p:pic>
        <p:nvPicPr>
          <p:cNvPr id="6" name="Picture 5" descr="Qr code&#10;&#10;Description automatically generated">
            <a:extLst>
              <a:ext uri="{FF2B5EF4-FFF2-40B4-BE49-F238E27FC236}">
                <a16:creationId xmlns:a16="http://schemas.microsoft.com/office/drawing/2014/main" id="{F3D44338-C021-4D6A-B348-3744C4BB00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3494" y="1095375"/>
            <a:ext cx="2880000" cy="2880000"/>
          </a:xfrm>
          <a:prstGeom prst="rect">
            <a:avLst/>
          </a:prstGeom>
        </p:spPr>
      </p:pic>
    </p:spTree>
    <p:extLst>
      <p:ext uri="{BB962C8B-B14F-4D97-AF65-F5344CB8AC3E}">
        <p14:creationId xmlns:p14="http://schemas.microsoft.com/office/powerpoint/2010/main" val="1559109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9C7E-2A84-4D21-92B9-8C00ED6BF4BA}"/>
              </a:ext>
            </a:extLst>
          </p:cNvPr>
          <p:cNvSpPr>
            <a:spLocks noGrp="1"/>
          </p:cNvSpPr>
          <p:nvPr>
            <p:ph type="title"/>
          </p:nvPr>
        </p:nvSpPr>
        <p:spPr>
          <a:xfrm>
            <a:off x="450850" y="451166"/>
            <a:ext cx="2385465" cy="782467"/>
          </a:xfrm>
        </p:spPr>
        <p:txBody>
          <a:bodyPr/>
          <a:lstStyle/>
          <a:p>
            <a:r>
              <a:rPr lang="en-US"/>
              <a:t>Personal data?</a:t>
            </a:r>
            <a:endParaRPr lang="nl-NL"/>
          </a:p>
        </p:txBody>
      </p:sp>
      <p:sp>
        <p:nvSpPr>
          <p:cNvPr id="4" name="Slide Number Placeholder 3">
            <a:extLst>
              <a:ext uri="{FF2B5EF4-FFF2-40B4-BE49-F238E27FC236}">
                <a16:creationId xmlns:a16="http://schemas.microsoft.com/office/drawing/2014/main" id="{B5A5D923-EC2D-496B-BC2A-2A15CA3283FF}"/>
              </a:ext>
            </a:extLst>
          </p:cNvPr>
          <p:cNvSpPr>
            <a:spLocks noGrp="1"/>
          </p:cNvSpPr>
          <p:nvPr>
            <p:ph type="sldNum" sz="quarter" idx="15"/>
          </p:nvPr>
        </p:nvSpPr>
        <p:spPr/>
        <p:txBody>
          <a:bodyPr/>
          <a:lstStyle/>
          <a:p>
            <a:pPr algn="l"/>
            <a:fld id="{840C1E0B-154D-844F-9C3C-CB8827A7EAB0}" type="slidenum">
              <a:rPr lang="nl-NL" smtClean="0"/>
              <a:pPr algn="l"/>
              <a:t>44</a:t>
            </a:fld>
            <a:r>
              <a:rPr lang="nl-NL"/>
              <a:t> </a:t>
            </a:r>
          </a:p>
        </p:txBody>
      </p:sp>
      <p:sp>
        <p:nvSpPr>
          <p:cNvPr id="7" name="TextBox 6">
            <a:extLst>
              <a:ext uri="{FF2B5EF4-FFF2-40B4-BE49-F238E27FC236}">
                <a16:creationId xmlns:a16="http://schemas.microsoft.com/office/drawing/2014/main" id="{2D45338D-128F-4B7C-8FF0-FE5C921D68DA}"/>
              </a:ext>
            </a:extLst>
          </p:cNvPr>
          <p:cNvSpPr txBox="1"/>
          <p:nvPr/>
        </p:nvSpPr>
        <p:spPr>
          <a:xfrm>
            <a:off x="2238375" y="2128931"/>
            <a:ext cx="7886700" cy="571500"/>
          </a:xfrm>
          <a:prstGeom prst="rect">
            <a:avLst/>
          </a:prstGeom>
          <a:noFill/>
          <a:ln>
            <a:solidFill>
              <a:schemeClr val="tx2"/>
            </a:solidFill>
          </a:ln>
          <a:effectLst>
            <a:outerShdw blurRad="254000" dist="127000" dir="2700000" algn="ctr" rotWithShape="0">
              <a:schemeClr val="tx1">
                <a:alpha val="5000"/>
              </a:schemeClr>
            </a:outerShdw>
          </a:effectLst>
        </p:spPr>
        <p:txBody>
          <a:bodyPr wrap="square" lIns="180000" tIns="180000" rIns="180000" bIns="180000" rtlCol="0" anchor="ctr" anchorCtr="0">
            <a:noAutofit/>
          </a:bodyPr>
          <a:lstStyle/>
          <a:p>
            <a:pPr algn="l"/>
            <a:r>
              <a:rPr lang="en-US" sz="2400">
                <a:latin typeface="Calibri" panose="020F0502020204030204" pitchFamily="34" charset="0"/>
                <a:cs typeface="Calibri" panose="020F0502020204030204" pitchFamily="34" charset="0"/>
              </a:rPr>
              <a:t>M. </a:t>
            </a:r>
            <a:r>
              <a:rPr lang="en-US" sz="2400" err="1">
                <a:latin typeface="Calibri" panose="020F0502020204030204" pitchFamily="34" charset="0"/>
                <a:cs typeface="Calibri" panose="020F0502020204030204" pitchFamily="34" charset="0"/>
              </a:rPr>
              <a:t>Haverkamp</a:t>
            </a:r>
            <a:r>
              <a:rPr lang="en-US" sz="2400">
                <a:latin typeface="Calibri" panose="020F0502020204030204" pitchFamily="34" charset="0"/>
                <a:cs typeface="Calibri" panose="020F0502020204030204" pitchFamily="34" charset="0"/>
              </a:rPr>
              <a:t> was a violin builder in </a:t>
            </a:r>
            <a:r>
              <a:rPr lang="en-US" sz="2400" err="1">
                <a:latin typeface="Calibri" panose="020F0502020204030204" pitchFamily="34" charset="0"/>
                <a:cs typeface="Calibri" panose="020F0502020204030204" pitchFamily="34" charset="0"/>
              </a:rPr>
              <a:t>Zierikzee</a:t>
            </a:r>
            <a:r>
              <a:rPr lang="en-US" sz="2400">
                <a:latin typeface="Calibri" panose="020F0502020204030204" pitchFamily="34" charset="0"/>
                <a:cs typeface="Calibri" panose="020F0502020204030204" pitchFamily="34" charset="0"/>
              </a:rPr>
              <a:t> until 1868</a:t>
            </a:r>
            <a:endParaRPr lang="nl-NL" sz="2400">
              <a:solidFill>
                <a:srgbClr val="005CA9"/>
              </a:solidFill>
            </a:endParaRPr>
          </a:p>
        </p:txBody>
      </p:sp>
      <p:sp>
        <p:nvSpPr>
          <p:cNvPr id="8" name="TextBox 7">
            <a:extLst>
              <a:ext uri="{FF2B5EF4-FFF2-40B4-BE49-F238E27FC236}">
                <a16:creationId xmlns:a16="http://schemas.microsoft.com/office/drawing/2014/main" id="{46A22AF8-34A0-476F-83C5-6969AEBBE031}"/>
              </a:ext>
            </a:extLst>
          </p:cNvPr>
          <p:cNvSpPr txBox="1"/>
          <p:nvPr/>
        </p:nvSpPr>
        <p:spPr>
          <a:xfrm>
            <a:off x="2238375" y="1380885"/>
            <a:ext cx="3848100" cy="571500"/>
          </a:xfrm>
          <a:prstGeom prst="rect">
            <a:avLst/>
          </a:prstGeom>
          <a:noFill/>
          <a:ln>
            <a:solidFill>
              <a:schemeClr val="tx2"/>
            </a:solidFill>
          </a:ln>
          <a:effectLst>
            <a:outerShdw blurRad="254000" dist="127000" dir="2700000" algn="ctr" rotWithShape="0">
              <a:schemeClr val="tx1">
                <a:alpha val="5000"/>
              </a:schemeClr>
            </a:outerShdw>
          </a:effectLst>
        </p:spPr>
        <p:txBody>
          <a:bodyPr wrap="square" lIns="180000" tIns="180000" rIns="180000" bIns="180000" rtlCol="0" anchor="ctr" anchorCtr="0">
            <a:noAutofit/>
          </a:bodyPr>
          <a:lstStyle/>
          <a:p>
            <a:pPr algn="l"/>
            <a:r>
              <a:rPr lang="en-US" sz="2400">
                <a:latin typeface="Calibri" panose="020F0502020204030204" pitchFamily="34" charset="0"/>
                <a:cs typeface="Calibri" panose="020F0502020204030204" pitchFamily="34" charset="0"/>
              </a:rPr>
              <a:t>B. Janssen likes soccer</a:t>
            </a:r>
            <a:endParaRPr lang="nl-NL" sz="2400">
              <a:solidFill>
                <a:srgbClr val="005CA9"/>
              </a:solidFill>
            </a:endParaRPr>
          </a:p>
        </p:txBody>
      </p:sp>
      <p:sp>
        <p:nvSpPr>
          <p:cNvPr id="9" name="TextBox 8">
            <a:extLst>
              <a:ext uri="{FF2B5EF4-FFF2-40B4-BE49-F238E27FC236}">
                <a16:creationId xmlns:a16="http://schemas.microsoft.com/office/drawing/2014/main" id="{486771C0-BEE6-440D-8FEF-F320F40D8862}"/>
              </a:ext>
            </a:extLst>
          </p:cNvPr>
          <p:cNvSpPr txBox="1"/>
          <p:nvPr/>
        </p:nvSpPr>
        <p:spPr>
          <a:xfrm>
            <a:off x="2238375" y="2854517"/>
            <a:ext cx="3848100" cy="571500"/>
          </a:xfrm>
          <a:prstGeom prst="rect">
            <a:avLst/>
          </a:prstGeom>
          <a:noFill/>
          <a:ln>
            <a:solidFill>
              <a:schemeClr val="tx2"/>
            </a:solidFill>
          </a:ln>
          <a:effectLst>
            <a:outerShdw blurRad="254000" dist="127000" dir="2700000" algn="ctr" rotWithShape="0">
              <a:schemeClr val="tx1">
                <a:alpha val="5000"/>
              </a:schemeClr>
            </a:outerShdw>
          </a:effectLst>
        </p:spPr>
        <p:txBody>
          <a:bodyPr wrap="square" lIns="180000" tIns="180000" rIns="180000" bIns="180000" rtlCol="0" anchor="ctr" anchorCtr="0">
            <a:noAutofit/>
          </a:bodyPr>
          <a:lstStyle/>
          <a:p>
            <a:pPr algn="l"/>
            <a:r>
              <a:rPr lang="en-US" sz="2400" dirty="0" err="1">
                <a:latin typeface="Calibri" panose="020F0502020204030204" pitchFamily="34" charset="0"/>
                <a:cs typeface="Calibri" panose="020F0502020204030204" pitchFamily="34" charset="0"/>
              </a:rPr>
              <a:t>VUnetID</a:t>
            </a:r>
            <a:r>
              <a:rPr lang="en-US" sz="2400" dirty="0">
                <a:latin typeface="Calibri" panose="020F0502020204030204" pitchFamily="34" charset="0"/>
                <a:cs typeface="Calibri" panose="020F0502020204030204" pitchFamily="34" charset="0"/>
              </a:rPr>
              <a:t> abc200</a:t>
            </a:r>
            <a:endParaRPr lang="nl-NL" sz="2400" dirty="0">
              <a:solidFill>
                <a:srgbClr val="005CA9"/>
              </a:solidFill>
            </a:endParaRPr>
          </a:p>
        </p:txBody>
      </p:sp>
      <p:graphicFrame>
        <p:nvGraphicFramePr>
          <p:cNvPr id="10" name="Tabel 2">
            <a:extLst>
              <a:ext uri="{FF2B5EF4-FFF2-40B4-BE49-F238E27FC236}">
                <a16:creationId xmlns:a16="http://schemas.microsoft.com/office/drawing/2014/main" id="{6479831F-3056-4E28-B24C-C584A31D4211}"/>
              </a:ext>
            </a:extLst>
          </p:cNvPr>
          <p:cNvGraphicFramePr>
            <a:graphicFrameLocks noGrp="1"/>
          </p:cNvGraphicFramePr>
          <p:nvPr/>
        </p:nvGraphicFramePr>
        <p:xfrm>
          <a:off x="2238375" y="4604901"/>
          <a:ext cx="6082270" cy="1737360"/>
        </p:xfrm>
        <a:graphic>
          <a:graphicData uri="http://schemas.openxmlformats.org/drawingml/2006/table">
            <a:tbl>
              <a:tblPr firstRow="1" bandRow="1">
                <a:tableStyleId>{5940675A-B579-460E-94D1-54222C63F5DA}</a:tableStyleId>
              </a:tblPr>
              <a:tblGrid>
                <a:gridCol w="1216454">
                  <a:extLst>
                    <a:ext uri="{9D8B030D-6E8A-4147-A177-3AD203B41FA5}">
                      <a16:colId xmlns:a16="http://schemas.microsoft.com/office/drawing/2014/main" val="2659754540"/>
                    </a:ext>
                  </a:extLst>
                </a:gridCol>
                <a:gridCol w="1216454">
                  <a:extLst>
                    <a:ext uri="{9D8B030D-6E8A-4147-A177-3AD203B41FA5}">
                      <a16:colId xmlns:a16="http://schemas.microsoft.com/office/drawing/2014/main" val="3866422376"/>
                    </a:ext>
                  </a:extLst>
                </a:gridCol>
                <a:gridCol w="1216454">
                  <a:extLst>
                    <a:ext uri="{9D8B030D-6E8A-4147-A177-3AD203B41FA5}">
                      <a16:colId xmlns:a16="http://schemas.microsoft.com/office/drawing/2014/main" val="2857521184"/>
                    </a:ext>
                  </a:extLst>
                </a:gridCol>
                <a:gridCol w="1216454">
                  <a:extLst>
                    <a:ext uri="{9D8B030D-6E8A-4147-A177-3AD203B41FA5}">
                      <a16:colId xmlns:a16="http://schemas.microsoft.com/office/drawing/2014/main" val="3686131094"/>
                    </a:ext>
                  </a:extLst>
                </a:gridCol>
                <a:gridCol w="1216454">
                  <a:extLst>
                    <a:ext uri="{9D8B030D-6E8A-4147-A177-3AD203B41FA5}">
                      <a16:colId xmlns:a16="http://schemas.microsoft.com/office/drawing/2014/main" val="174573547"/>
                    </a:ext>
                  </a:extLst>
                </a:gridCol>
              </a:tblGrid>
              <a:tr h="531304">
                <a:tc>
                  <a:txBody>
                    <a:bodyPr/>
                    <a:lstStyle/>
                    <a:p>
                      <a:r>
                        <a:rPr lang="en-US" sz="1200" noProof="0">
                          <a:latin typeface="Calibri" panose="020F0502020204030204" pitchFamily="34" charset="0"/>
                          <a:cs typeface="Calibri" panose="020F0502020204030204" pitchFamily="34" charset="0"/>
                        </a:rPr>
                        <a:t>Drug</a:t>
                      </a:r>
                      <a:r>
                        <a:rPr lang="en-US" sz="1200" baseline="0" noProof="0">
                          <a:latin typeface="Calibri" panose="020F0502020204030204" pitchFamily="34" charset="0"/>
                          <a:cs typeface="Calibri" panose="020F0502020204030204" pitchFamily="34" charset="0"/>
                        </a:rPr>
                        <a:t> use</a:t>
                      </a:r>
                    </a:p>
                    <a:p>
                      <a:r>
                        <a:rPr lang="en-US" sz="1200" baseline="0" noProof="0">
                          <a:latin typeface="Calibri" panose="020F0502020204030204" pitchFamily="34" charset="0"/>
                          <a:cs typeface="Calibri" panose="020F0502020204030204" pitchFamily="34" charset="0"/>
                        </a:rPr>
                        <a:t>Age</a:t>
                      </a:r>
                      <a:endParaRPr lang="en-US" sz="1200" noProof="0">
                        <a:latin typeface="Calibri" panose="020F0502020204030204" pitchFamily="34" charset="0"/>
                        <a:cs typeface="Calibri" panose="020F0502020204030204" pitchFamily="34" charset="0"/>
                      </a:endParaRPr>
                    </a:p>
                  </a:txBody>
                  <a:tcPr/>
                </a:tc>
                <a:tc>
                  <a:txBody>
                    <a:bodyPr/>
                    <a:lstStyle/>
                    <a:p>
                      <a:r>
                        <a:rPr lang="en-US" sz="1200" noProof="0">
                          <a:latin typeface="Calibri" panose="020F0502020204030204" pitchFamily="34" charset="0"/>
                          <a:cs typeface="Calibri" panose="020F0502020204030204" pitchFamily="34" charset="0"/>
                        </a:rPr>
                        <a:t>None</a:t>
                      </a:r>
                    </a:p>
                  </a:txBody>
                  <a:tcPr/>
                </a:tc>
                <a:tc>
                  <a:txBody>
                    <a:bodyPr/>
                    <a:lstStyle/>
                    <a:p>
                      <a:r>
                        <a:rPr lang="en-US" sz="1200" noProof="0">
                          <a:latin typeface="Calibri" panose="020F0502020204030204" pitchFamily="34" charset="0"/>
                          <a:cs typeface="Calibri" panose="020F0502020204030204" pitchFamily="34" charset="0"/>
                        </a:rPr>
                        <a:t>Softdrugs</a:t>
                      </a:r>
                      <a:r>
                        <a:rPr lang="en-US" sz="1200" baseline="0" noProof="0">
                          <a:latin typeface="Calibri" panose="020F0502020204030204" pitchFamily="34" charset="0"/>
                          <a:cs typeface="Calibri" panose="020F0502020204030204" pitchFamily="34" charset="0"/>
                        </a:rPr>
                        <a:t> only</a:t>
                      </a:r>
                      <a:endParaRPr lang="en-US" sz="1200" noProof="0">
                        <a:latin typeface="Calibri" panose="020F0502020204030204" pitchFamily="34" charset="0"/>
                        <a:cs typeface="Calibri" panose="020F0502020204030204" pitchFamily="34" charset="0"/>
                      </a:endParaRPr>
                    </a:p>
                  </a:txBody>
                  <a:tcPr/>
                </a:tc>
                <a:tc>
                  <a:txBody>
                    <a:bodyPr/>
                    <a:lstStyle/>
                    <a:p>
                      <a:r>
                        <a:rPr lang="en-US" sz="1200" noProof="0">
                          <a:latin typeface="Calibri" panose="020F0502020204030204" pitchFamily="34" charset="0"/>
                          <a:cs typeface="Calibri" panose="020F0502020204030204" pitchFamily="34" charset="0"/>
                        </a:rPr>
                        <a:t>Harddrugs</a:t>
                      </a:r>
                      <a:r>
                        <a:rPr lang="en-US" sz="1200" baseline="0" noProof="0">
                          <a:latin typeface="Calibri" panose="020F0502020204030204" pitchFamily="34" charset="0"/>
                          <a:cs typeface="Calibri" panose="020F0502020204030204" pitchFamily="34" charset="0"/>
                        </a:rPr>
                        <a:t> (possibly also softdrugs)</a:t>
                      </a:r>
                      <a:endParaRPr lang="en-US" sz="1200" noProof="0">
                        <a:latin typeface="Calibri" panose="020F0502020204030204" pitchFamily="34" charset="0"/>
                        <a:cs typeface="Calibri" panose="020F0502020204030204" pitchFamily="34" charset="0"/>
                      </a:endParaRPr>
                    </a:p>
                  </a:txBody>
                  <a:tcPr/>
                </a:tc>
                <a:tc>
                  <a:txBody>
                    <a:bodyPr/>
                    <a:lstStyle/>
                    <a:p>
                      <a:r>
                        <a:rPr lang="en-US" sz="1200" noProof="0">
                          <a:latin typeface="Calibri" panose="020F0502020204030204" pitchFamily="34" charset="0"/>
                          <a:cs typeface="Calibri" panose="020F0502020204030204" pitchFamily="34" charset="0"/>
                        </a:rPr>
                        <a:t>Total</a:t>
                      </a:r>
                    </a:p>
                  </a:txBody>
                  <a:tcPr/>
                </a:tc>
                <a:extLst>
                  <a:ext uri="{0D108BD9-81ED-4DB2-BD59-A6C34878D82A}">
                    <a16:rowId xmlns:a16="http://schemas.microsoft.com/office/drawing/2014/main" val="2941722939"/>
                  </a:ext>
                </a:extLst>
              </a:tr>
              <a:tr h="227702">
                <a:tc>
                  <a:txBody>
                    <a:bodyPr/>
                    <a:lstStyle/>
                    <a:p>
                      <a:r>
                        <a:rPr lang="en-US" sz="1200" noProof="0">
                          <a:latin typeface="Calibri" panose="020F0502020204030204" pitchFamily="34" charset="0"/>
                          <a:cs typeface="Calibri" panose="020F0502020204030204" pitchFamily="34" charset="0"/>
                        </a:rPr>
                        <a:t>&lt; 15 years</a:t>
                      </a:r>
                    </a:p>
                  </a:txBody>
                  <a:tcPr/>
                </a:tc>
                <a:tc>
                  <a:txBody>
                    <a:bodyPr/>
                    <a:lstStyle/>
                    <a:p>
                      <a:r>
                        <a:rPr lang="en-US" sz="1200" noProof="0">
                          <a:latin typeface="Calibri" panose="020F0502020204030204" pitchFamily="34" charset="0"/>
                          <a:cs typeface="Calibri" panose="020F0502020204030204" pitchFamily="34" charset="0"/>
                        </a:rPr>
                        <a:t>78</a:t>
                      </a:r>
                    </a:p>
                  </a:txBody>
                  <a:tcPr/>
                </a:tc>
                <a:tc>
                  <a:txBody>
                    <a:bodyPr/>
                    <a:lstStyle/>
                    <a:p>
                      <a:r>
                        <a:rPr lang="en-US" sz="1200" noProof="0">
                          <a:latin typeface="Calibri" panose="020F0502020204030204" pitchFamily="34" charset="0"/>
                          <a:cs typeface="Calibri" panose="020F0502020204030204" pitchFamily="34" charset="0"/>
                        </a:rPr>
                        <a:t>12</a:t>
                      </a:r>
                    </a:p>
                  </a:txBody>
                  <a:tcPr/>
                </a:tc>
                <a:tc>
                  <a:txBody>
                    <a:bodyPr/>
                    <a:lstStyle/>
                    <a:p>
                      <a:r>
                        <a:rPr lang="en-US" sz="1200" noProof="0">
                          <a:latin typeface="Calibri" panose="020F0502020204030204" pitchFamily="34" charset="0"/>
                          <a:cs typeface="Calibri" panose="020F0502020204030204" pitchFamily="34" charset="0"/>
                        </a:rPr>
                        <a:t>13</a:t>
                      </a:r>
                    </a:p>
                  </a:txBody>
                  <a:tcPr/>
                </a:tc>
                <a:tc>
                  <a:txBody>
                    <a:bodyPr/>
                    <a:lstStyle/>
                    <a:p>
                      <a:r>
                        <a:rPr lang="en-US" sz="1200" noProof="0">
                          <a:latin typeface="Calibri" panose="020F0502020204030204" pitchFamily="34" charset="0"/>
                          <a:cs typeface="Calibri" panose="020F0502020204030204" pitchFamily="34" charset="0"/>
                        </a:rPr>
                        <a:t>103</a:t>
                      </a:r>
                    </a:p>
                  </a:txBody>
                  <a:tcPr/>
                </a:tc>
                <a:extLst>
                  <a:ext uri="{0D108BD9-81ED-4DB2-BD59-A6C34878D82A}">
                    <a16:rowId xmlns:a16="http://schemas.microsoft.com/office/drawing/2014/main" val="1841429598"/>
                  </a:ext>
                </a:extLst>
              </a:tr>
              <a:tr h="227702">
                <a:tc>
                  <a:txBody>
                    <a:bodyPr/>
                    <a:lstStyle/>
                    <a:p>
                      <a:r>
                        <a:rPr lang="en-US" sz="1200" noProof="0">
                          <a:latin typeface="Calibri" panose="020F0502020204030204" pitchFamily="34" charset="0"/>
                          <a:cs typeface="Calibri" panose="020F0502020204030204" pitchFamily="34" charset="0"/>
                        </a:rPr>
                        <a:t>15 – 17 years</a:t>
                      </a:r>
                    </a:p>
                  </a:txBody>
                  <a:tcPr/>
                </a:tc>
                <a:tc>
                  <a:txBody>
                    <a:bodyPr/>
                    <a:lstStyle/>
                    <a:p>
                      <a:r>
                        <a:rPr lang="en-US" sz="1200" noProof="0">
                          <a:latin typeface="Calibri" panose="020F0502020204030204" pitchFamily="34" charset="0"/>
                          <a:cs typeface="Calibri" panose="020F0502020204030204" pitchFamily="34" charset="0"/>
                        </a:rPr>
                        <a:t>2</a:t>
                      </a:r>
                    </a:p>
                  </a:txBody>
                  <a:tcPr/>
                </a:tc>
                <a:tc>
                  <a:txBody>
                    <a:bodyPr/>
                    <a:lstStyle/>
                    <a:p>
                      <a:r>
                        <a:rPr lang="en-US" sz="1200" noProof="0">
                          <a:latin typeface="Calibri" panose="020F0502020204030204" pitchFamily="34" charset="0"/>
                          <a:cs typeface="Calibri" panose="020F0502020204030204" pitchFamily="34" charset="0"/>
                        </a:rPr>
                        <a:t>367</a:t>
                      </a:r>
                    </a:p>
                  </a:txBody>
                  <a:tcPr/>
                </a:tc>
                <a:tc>
                  <a:txBody>
                    <a:bodyPr/>
                    <a:lstStyle/>
                    <a:p>
                      <a:r>
                        <a:rPr lang="en-US" sz="1200" noProof="0">
                          <a:latin typeface="Calibri" panose="020F0502020204030204" pitchFamily="34" charset="0"/>
                          <a:cs typeface="Calibri" panose="020F0502020204030204" pitchFamily="34" charset="0"/>
                        </a:rPr>
                        <a:t>12</a:t>
                      </a:r>
                    </a:p>
                  </a:txBody>
                  <a:tcPr/>
                </a:tc>
                <a:tc>
                  <a:txBody>
                    <a:bodyPr/>
                    <a:lstStyle/>
                    <a:p>
                      <a:r>
                        <a:rPr lang="en-US" sz="1200" noProof="0">
                          <a:latin typeface="Calibri" panose="020F0502020204030204" pitchFamily="34" charset="0"/>
                          <a:cs typeface="Calibri" panose="020F0502020204030204" pitchFamily="34" charset="0"/>
                        </a:rPr>
                        <a:t>381</a:t>
                      </a:r>
                    </a:p>
                  </a:txBody>
                  <a:tcPr/>
                </a:tc>
                <a:extLst>
                  <a:ext uri="{0D108BD9-81ED-4DB2-BD59-A6C34878D82A}">
                    <a16:rowId xmlns:a16="http://schemas.microsoft.com/office/drawing/2014/main" val="1057466711"/>
                  </a:ext>
                </a:extLst>
              </a:tr>
              <a:tr h="227702">
                <a:tc>
                  <a:txBody>
                    <a:bodyPr/>
                    <a:lstStyle/>
                    <a:p>
                      <a:r>
                        <a:rPr lang="en-US" sz="1200" noProof="0">
                          <a:latin typeface="Calibri" panose="020F0502020204030204" pitchFamily="34" charset="0"/>
                          <a:cs typeface="Calibri" panose="020F0502020204030204" pitchFamily="34" charset="0"/>
                        </a:rPr>
                        <a:t>18 –</a:t>
                      </a:r>
                      <a:r>
                        <a:rPr lang="en-US" sz="1200" baseline="0" noProof="0">
                          <a:latin typeface="Calibri" panose="020F0502020204030204" pitchFamily="34" charset="0"/>
                          <a:cs typeface="Calibri" panose="020F0502020204030204" pitchFamily="34" charset="0"/>
                        </a:rPr>
                        <a:t> 21 years</a:t>
                      </a:r>
                      <a:endParaRPr lang="en-US" sz="1200" noProof="0">
                        <a:latin typeface="Calibri" panose="020F0502020204030204" pitchFamily="34" charset="0"/>
                        <a:cs typeface="Calibri" panose="020F0502020204030204" pitchFamily="34" charset="0"/>
                      </a:endParaRPr>
                    </a:p>
                  </a:txBody>
                  <a:tcPr/>
                </a:tc>
                <a:tc>
                  <a:txBody>
                    <a:bodyPr/>
                    <a:lstStyle/>
                    <a:p>
                      <a:r>
                        <a:rPr lang="en-US" sz="1200" noProof="0">
                          <a:latin typeface="Calibri" panose="020F0502020204030204" pitchFamily="34" charset="0"/>
                          <a:cs typeface="Calibri" panose="020F0502020204030204" pitchFamily="34" charset="0"/>
                        </a:rPr>
                        <a:t>-</a:t>
                      </a:r>
                    </a:p>
                  </a:txBody>
                  <a:tcPr/>
                </a:tc>
                <a:tc>
                  <a:txBody>
                    <a:bodyPr/>
                    <a:lstStyle/>
                    <a:p>
                      <a:r>
                        <a:rPr lang="en-US" sz="1200" noProof="0">
                          <a:latin typeface="Calibri" panose="020F0502020204030204" pitchFamily="34" charset="0"/>
                          <a:cs typeface="Calibri" panose="020F0502020204030204" pitchFamily="34" charset="0"/>
                        </a:rPr>
                        <a:t>28</a:t>
                      </a:r>
                    </a:p>
                  </a:txBody>
                  <a:tcPr/>
                </a:tc>
                <a:tc>
                  <a:txBody>
                    <a:bodyPr/>
                    <a:lstStyle/>
                    <a:p>
                      <a:r>
                        <a:rPr lang="en-US" sz="1200" noProof="0">
                          <a:latin typeface="Calibri" panose="020F0502020204030204" pitchFamily="34" charset="0"/>
                          <a:cs typeface="Calibri" panose="020F0502020204030204" pitchFamily="34" charset="0"/>
                        </a:rPr>
                        <a:t>389</a:t>
                      </a:r>
                    </a:p>
                  </a:txBody>
                  <a:tcPr/>
                </a:tc>
                <a:tc>
                  <a:txBody>
                    <a:bodyPr/>
                    <a:lstStyle/>
                    <a:p>
                      <a:r>
                        <a:rPr lang="en-US" sz="1200" noProof="0">
                          <a:latin typeface="Calibri" panose="020F0502020204030204" pitchFamily="34" charset="0"/>
                          <a:cs typeface="Calibri" panose="020F0502020204030204" pitchFamily="34" charset="0"/>
                        </a:rPr>
                        <a:t>417</a:t>
                      </a:r>
                    </a:p>
                  </a:txBody>
                  <a:tcPr/>
                </a:tc>
                <a:extLst>
                  <a:ext uri="{0D108BD9-81ED-4DB2-BD59-A6C34878D82A}">
                    <a16:rowId xmlns:a16="http://schemas.microsoft.com/office/drawing/2014/main" val="2091365717"/>
                  </a:ext>
                </a:extLst>
              </a:tr>
              <a:tr h="227702">
                <a:tc>
                  <a:txBody>
                    <a:bodyPr/>
                    <a:lstStyle/>
                    <a:p>
                      <a:r>
                        <a:rPr lang="en-US" sz="1200" noProof="0">
                          <a:latin typeface="Calibri" panose="020F0502020204030204" pitchFamily="34" charset="0"/>
                          <a:cs typeface="Calibri" panose="020F0502020204030204" pitchFamily="34" charset="0"/>
                        </a:rPr>
                        <a:t>Total</a:t>
                      </a:r>
                    </a:p>
                  </a:txBody>
                  <a:tcPr/>
                </a:tc>
                <a:tc>
                  <a:txBody>
                    <a:bodyPr/>
                    <a:lstStyle/>
                    <a:p>
                      <a:r>
                        <a:rPr lang="en-US" sz="1200" noProof="0">
                          <a:latin typeface="Calibri" panose="020F0502020204030204" pitchFamily="34" charset="0"/>
                          <a:cs typeface="Calibri" panose="020F0502020204030204" pitchFamily="34" charset="0"/>
                        </a:rPr>
                        <a:t>80</a:t>
                      </a:r>
                    </a:p>
                  </a:txBody>
                  <a:tcPr/>
                </a:tc>
                <a:tc>
                  <a:txBody>
                    <a:bodyPr/>
                    <a:lstStyle/>
                    <a:p>
                      <a:r>
                        <a:rPr lang="en-US" sz="1200" noProof="0">
                          <a:latin typeface="Calibri" panose="020F0502020204030204" pitchFamily="34" charset="0"/>
                          <a:cs typeface="Calibri" panose="020F0502020204030204" pitchFamily="34" charset="0"/>
                        </a:rPr>
                        <a:t>407</a:t>
                      </a:r>
                    </a:p>
                  </a:txBody>
                  <a:tcPr/>
                </a:tc>
                <a:tc>
                  <a:txBody>
                    <a:bodyPr/>
                    <a:lstStyle/>
                    <a:p>
                      <a:r>
                        <a:rPr lang="en-US" sz="1200" noProof="0">
                          <a:latin typeface="Calibri" panose="020F0502020204030204" pitchFamily="34" charset="0"/>
                          <a:cs typeface="Calibri" panose="020F0502020204030204" pitchFamily="34" charset="0"/>
                        </a:rPr>
                        <a:t>414</a:t>
                      </a:r>
                    </a:p>
                  </a:txBody>
                  <a:tcPr/>
                </a:tc>
                <a:tc>
                  <a:txBody>
                    <a:bodyPr/>
                    <a:lstStyle/>
                    <a:p>
                      <a:r>
                        <a:rPr lang="en-US" sz="1200" noProof="0">
                          <a:latin typeface="Calibri" panose="020F0502020204030204" pitchFamily="34" charset="0"/>
                          <a:cs typeface="Calibri" panose="020F0502020204030204" pitchFamily="34" charset="0"/>
                        </a:rPr>
                        <a:t>901</a:t>
                      </a:r>
                    </a:p>
                  </a:txBody>
                  <a:tcPr/>
                </a:tc>
                <a:extLst>
                  <a:ext uri="{0D108BD9-81ED-4DB2-BD59-A6C34878D82A}">
                    <a16:rowId xmlns:a16="http://schemas.microsoft.com/office/drawing/2014/main" val="3202439445"/>
                  </a:ext>
                </a:extLst>
              </a:tr>
            </a:tbl>
          </a:graphicData>
        </a:graphic>
      </p:graphicFrame>
      <p:sp>
        <p:nvSpPr>
          <p:cNvPr id="12" name="TextBox 11">
            <a:extLst>
              <a:ext uri="{FF2B5EF4-FFF2-40B4-BE49-F238E27FC236}">
                <a16:creationId xmlns:a16="http://schemas.microsoft.com/office/drawing/2014/main" id="{1D751CD5-58B8-45E4-97F7-10E0D6B2EC2E}"/>
              </a:ext>
            </a:extLst>
          </p:cNvPr>
          <p:cNvSpPr txBox="1"/>
          <p:nvPr/>
        </p:nvSpPr>
        <p:spPr>
          <a:xfrm>
            <a:off x="2224645" y="4228809"/>
            <a:ext cx="6096000" cy="369332"/>
          </a:xfrm>
          <a:prstGeom prst="rect">
            <a:avLst/>
          </a:prstGeom>
          <a:noFill/>
          <a:effectLst>
            <a:outerShdw blurRad="254000" dist="127000" dir="2700000" algn="ctr" rotWithShape="0">
              <a:schemeClr val="tx1">
                <a:alpha val="5000"/>
              </a:schemeClr>
            </a:outerShdw>
          </a:effectLst>
        </p:spPr>
        <p:txBody>
          <a:bodyPr wrap="square" lIns="0">
            <a:spAutoFit/>
          </a:bodyPr>
          <a:lstStyle/>
          <a:p>
            <a:pPr marL="179388" lvl="2">
              <a:buClr>
                <a:srgbClr val="C00000"/>
              </a:buClr>
              <a:tabLst>
                <a:tab pos="1079500" algn="l"/>
              </a:tabLst>
              <a:defRPr/>
            </a:pPr>
            <a:r>
              <a:rPr lang="en-US" sz="1800">
                <a:latin typeface="Calibri" panose="020F0502020204030204" pitchFamily="34" charset="0"/>
                <a:cs typeface="Calibri" panose="020F0502020204030204" pitchFamily="34" charset="0"/>
              </a:rPr>
              <a:t>Table 3: residents of town A by age and drug use</a:t>
            </a:r>
          </a:p>
        </p:txBody>
      </p:sp>
      <p:sp>
        <p:nvSpPr>
          <p:cNvPr id="11" name="TextBox 10">
            <a:extLst>
              <a:ext uri="{FF2B5EF4-FFF2-40B4-BE49-F238E27FC236}">
                <a16:creationId xmlns:a16="http://schemas.microsoft.com/office/drawing/2014/main" id="{6EA5B895-E8A1-44EF-A9C3-3B499A7F2EA3}"/>
              </a:ext>
            </a:extLst>
          </p:cNvPr>
          <p:cNvSpPr txBox="1"/>
          <p:nvPr/>
        </p:nvSpPr>
        <p:spPr>
          <a:xfrm>
            <a:off x="2238375" y="3584653"/>
            <a:ext cx="7886700" cy="571500"/>
          </a:xfrm>
          <a:prstGeom prst="rect">
            <a:avLst/>
          </a:prstGeom>
          <a:noFill/>
          <a:ln>
            <a:solidFill>
              <a:schemeClr val="tx2"/>
            </a:solidFill>
          </a:ln>
          <a:effectLst>
            <a:outerShdw blurRad="254000" dist="127000" dir="2700000" algn="ctr" rotWithShape="0">
              <a:schemeClr val="tx1">
                <a:alpha val="5000"/>
              </a:schemeClr>
            </a:outerShdw>
          </a:effectLst>
        </p:spPr>
        <p:txBody>
          <a:bodyPr wrap="square" lIns="180000" tIns="180000" rIns="180000" bIns="180000" rtlCol="0" anchor="ctr" anchorCtr="0">
            <a:noAutofit/>
          </a:bodyPr>
          <a:lstStyle/>
          <a:p>
            <a:r>
              <a:rPr lang="en-US" sz="2400" dirty="0">
                <a:latin typeface="Calibri" panose="020F0502020204030204" pitchFamily="34" charset="0"/>
                <a:cs typeface="Calibri" panose="020F0502020204030204" pitchFamily="34" charset="0"/>
              </a:rPr>
              <a:t>Madonna is the most beautiful, says Michael Jackson</a:t>
            </a:r>
            <a:endParaRPr lang="nl-NL" sz="2400" dirty="0">
              <a:solidFill>
                <a:srgbClr val="005CA9"/>
              </a:solidFill>
            </a:endParaRPr>
          </a:p>
        </p:txBody>
      </p:sp>
    </p:spTree>
    <p:extLst>
      <p:ext uri="{BB962C8B-B14F-4D97-AF65-F5344CB8AC3E}">
        <p14:creationId xmlns:p14="http://schemas.microsoft.com/office/powerpoint/2010/main" val="3919390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BB91-4768-4779-886B-DF3947FAF52F}"/>
              </a:ext>
            </a:extLst>
          </p:cNvPr>
          <p:cNvSpPr>
            <a:spLocks noGrp="1"/>
          </p:cNvSpPr>
          <p:nvPr>
            <p:ph type="title"/>
          </p:nvPr>
        </p:nvSpPr>
        <p:spPr>
          <a:xfrm>
            <a:off x="450850" y="451166"/>
            <a:ext cx="3948252" cy="782467"/>
          </a:xfrm>
        </p:spPr>
        <p:txBody>
          <a:bodyPr/>
          <a:lstStyle/>
          <a:p>
            <a:r>
              <a:rPr lang="en-US" dirty="0"/>
              <a:t>What are the main rules?</a:t>
            </a:r>
            <a:endParaRPr lang="nl-NL" dirty="0"/>
          </a:p>
        </p:txBody>
      </p:sp>
      <p:sp>
        <p:nvSpPr>
          <p:cNvPr id="3" name="Text Placeholder 2">
            <a:extLst>
              <a:ext uri="{FF2B5EF4-FFF2-40B4-BE49-F238E27FC236}">
                <a16:creationId xmlns:a16="http://schemas.microsoft.com/office/drawing/2014/main" id="{B9F67B68-6F14-4071-8EDE-38C97D5B467D}"/>
              </a:ext>
            </a:extLst>
          </p:cNvPr>
          <p:cNvSpPr>
            <a:spLocks noGrp="1"/>
          </p:cNvSpPr>
          <p:nvPr>
            <p:ph type="body" sz="quarter" idx="13"/>
          </p:nvPr>
        </p:nvSpPr>
        <p:spPr>
          <a:xfrm>
            <a:off x="1685925" y="1685925"/>
            <a:ext cx="6553200" cy="2324100"/>
          </a:xfrm>
        </p:spPr>
        <p:txBody>
          <a:bodyPr/>
          <a:lstStyle/>
          <a:p>
            <a:pPr lvl="2"/>
            <a:r>
              <a:rPr lang="en-US" dirty="0"/>
              <a:t>Lawfulness, fairness and transparency</a:t>
            </a:r>
          </a:p>
          <a:p>
            <a:pPr lvl="2"/>
            <a:r>
              <a:rPr lang="en-US" dirty="0"/>
              <a:t>Purpose limitation</a:t>
            </a:r>
          </a:p>
          <a:p>
            <a:pPr lvl="2"/>
            <a:r>
              <a:rPr lang="en-US" dirty="0"/>
              <a:t>Data minimization</a:t>
            </a:r>
          </a:p>
          <a:p>
            <a:pPr lvl="2"/>
            <a:r>
              <a:rPr lang="en-US" dirty="0"/>
              <a:t>Accuracy</a:t>
            </a:r>
          </a:p>
          <a:p>
            <a:pPr lvl="2"/>
            <a:r>
              <a:rPr lang="en-US" dirty="0"/>
              <a:t>Storage limitation</a:t>
            </a:r>
          </a:p>
          <a:p>
            <a:pPr lvl="2"/>
            <a:r>
              <a:rPr lang="en-US" dirty="0"/>
              <a:t>Integrity and confidentiality &gt; security</a:t>
            </a:r>
            <a:endParaRPr lang="nl-NL" dirty="0"/>
          </a:p>
        </p:txBody>
      </p:sp>
      <p:sp>
        <p:nvSpPr>
          <p:cNvPr id="4" name="Slide Number Placeholder 3">
            <a:extLst>
              <a:ext uri="{FF2B5EF4-FFF2-40B4-BE49-F238E27FC236}">
                <a16:creationId xmlns:a16="http://schemas.microsoft.com/office/drawing/2014/main" id="{AFFDD76E-FE06-4E67-8F99-E4553A9279AB}"/>
              </a:ext>
            </a:extLst>
          </p:cNvPr>
          <p:cNvSpPr>
            <a:spLocks noGrp="1"/>
          </p:cNvSpPr>
          <p:nvPr>
            <p:ph type="sldNum" sz="quarter" idx="15"/>
          </p:nvPr>
        </p:nvSpPr>
        <p:spPr/>
        <p:txBody>
          <a:bodyPr/>
          <a:lstStyle/>
          <a:p>
            <a:pPr algn="l"/>
            <a:fld id="{840C1E0B-154D-844F-9C3C-CB8827A7EAB0}" type="slidenum">
              <a:rPr lang="nl-NL" smtClean="0"/>
              <a:pPr algn="l"/>
              <a:t>45</a:t>
            </a:fld>
            <a:r>
              <a:rPr lang="nl-NL"/>
              <a:t> </a:t>
            </a:r>
          </a:p>
        </p:txBody>
      </p:sp>
      <p:grpSp>
        <p:nvGrpSpPr>
          <p:cNvPr id="13" name="Group 12">
            <a:extLst>
              <a:ext uri="{FF2B5EF4-FFF2-40B4-BE49-F238E27FC236}">
                <a16:creationId xmlns:a16="http://schemas.microsoft.com/office/drawing/2014/main" id="{D612E8DC-E576-4C9A-8289-DA6C6DC8201B}"/>
              </a:ext>
            </a:extLst>
          </p:cNvPr>
          <p:cNvGrpSpPr/>
          <p:nvPr/>
        </p:nvGrpSpPr>
        <p:grpSpPr>
          <a:xfrm>
            <a:off x="3368343" y="4797329"/>
            <a:ext cx="5456901" cy="1160671"/>
            <a:chOff x="3721896" y="4851635"/>
            <a:chExt cx="5456901" cy="1160671"/>
          </a:xfrm>
        </p:grpSpPr>
        <p:sp>
          <p:nvSpPr>
            <p:cNvPr id="5" name="Freeform 55">
              <a:extLst>
                <a:ext uri="{FF2B5EF4-FFF2-40B4-BE49-F238E27FC236}">
                  <a16:creationId xmlns:a16="http://schemas.microsoft.com/office/drawing/2014/main" id="{0ECEC46B-2B83-4522-BDF6-48A6AB604E2C}"/>
                </a:ext>
              </a:extLst>
            </p:cNvPr>
            <p:cNvSpPr>
              <a:spLocks noChangeAspect="1"/>
            </p:cNvSpPr>
            <p:nvPr/>
          </p:nvSpPr>
          <p:spPr bwMode="gray">
            <a:xfrm>
              <a:off x="3721896" y="4851635"/>
              <a:ext cx="449821" cy="1126676"/>
            </a:xfrm>
            <a:custGeom>
              <a:avLst/>
              <a:gdLst/>
              <a:ahLst/>
              <a:cxnLst>
                <a:cxn ang="0">
                  <a:pos x="25" y="0"/>
                </a:cxn>
                <a:cxn ang="0">
                  <a:pos x="3" y="0"/>
                </a:cxn>
                <a:cxn ang="0">
                  <a:pos x="0" y="4"/>
                </a:cxn>
                <a:cxn ang="0">
                  <a:pos x="0" y="74"/>
                </a:cxn>
                <a:cxn ang="0">
                  <a:pos x="15" y="59"/>
                </a:cxn>
                <a:cxn ang="0">
                  <a:pos x="29" y="74"/>
                </a:cxn>
                <a:cxn ang="0">
                  <a:pos x="29" y="4"/>
                </a:cxn>
                <a:cxn ang="0">
                  <a:pos x="25" y="0"/>
                </a:cxn>
              </a:cxnLst>
              <a:rect l="0" t="0" r="r" b="b"/>
              <a:pathLst>
                <a:path w="29" h="74">
                  <a:moveTo>
                    <a:pt x="25" y="0"/>
                  </a:moveTo>
                  <a:cubicBezTo>
                    <a:pt x="3" y="0"/>
                    <a:pt x="3" y="0"/>
                    <a:pt x="3" y="0"/>
                  </a:cubicBezTo>
                  <a:cubicBezTo>
                    <a:pt x="1" y="0"/>
                    <a:pt x="0" y="2"/>
                    <a:pt x="0" y="4"/>
                  </a:cubicBezTo>
                  <a:cubicBezTo>
                    <a:pt x="0" y="74"/>
                    <a:pt x="0" y="74"/>
                    <a:pt x="0" y="74"/>
                  </a:cubicBezTo>
                  <a:cubicBezTo>
                    <a:pt x="15" y="59"/>
                    <a:pt x="15" y="59"/>
                    <a:pt x="15" y="59"/>
                  </a:cubicBezTo>
                  <a:cubicBezTo>
                    <a:pt x="29" y="74"/>
                    <a:pt x="29" y="74"/>
                    <a:pt x="29" y="74"/>
                  </a:cubicBezTo>
                  <a:cubicBezTo>
                    <a:pt x="29" y="4"/>
                    <a:pt x="29" y="4"/>
                    <a:pt x="29" y="4"/>
                  </a:cubicBezTo>
                  <a:cubicBezTo>
                    <a:pt x="29" y="2"/>
                    <a:pt x="28" y="0"/>
                    <a:pt x="25" y="0"/>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6" name="Freeform 49">
              <a:extLst>
                <a:ext uri="{FF2B5EF4-FFF2-40B4-BE49-F238E27FC236}">
                  <a16:creationId xmlns:a16="http://schemas.microsoft.com/office/drawing/2014/main" id="{35882E85-3B56-4723-B99A-B3E4FAABACE1}"/>
                </a:ext>
              </a:extLst>
            </p:cNvPr>
            <p:cNvSpPr>
              <a:spLocks noChangeAspect="1" noEditPoints="1"/>
            </p:cNvSpPr>
            <p:nvPr/>
          </p:nvSpPr>
          <p:spPr bwMode="gray">
            <a:xfrm>
              <a:off x="4401601" y="5287876"/>
              <a:ext cx="1001345" cy="699919"/>
            </a:xfrm>
            <a:custGeom>
              <a:avLst/>
              <a:gdLst/>
              <a:ahLst/>
              <a:cxnLst>
                <a:cxn ang="0">
                  <a:pos x="0" y="8"/>
                </a:cxn>
                <a:cxn ang="0">
                  <a:pos x="0" y="49"/>
                </a:cxn>
                <a:cxn ang="0">
                  <a:pos x="8" y="57"/>
                </a:cxn>
                <a:cxn ang="0">
                  <a:pos x="74" y="57"/>
                </a:cxn>
                <a:cxn ang="0">
                  <a:pos x="82" y="49"/>
                </a:cxn>
                <a:cxn ang="0">
                  <a:pos x="82" y="8"/>
                </a:cxn>
                <a:cxn ang="0">
                  <a:pos x="74" y="0"/>
                </a:cxn>
                <a:cxn ang="0">
                  <a:pos x="8" y="0"/>
                </a:cxn>
                <a:cxn ang="0">
                  <a:pos x="0" y="8"/>
                </a:cxn>
                <a:cxn ang="0">
                  <a:pos x="74" y="8"/>
                </a:cxn>
                <a:cxn ang="0">
                  <a:pos x="74" y="49"/>
                </a:cxn>
                <a:cxn ang="0">
                  <a:pos x="8" y="49"/>
                </a:cxn>
                <a:cxn ang="0">
                  <a:pos x="8" y="8"/>
                </a:cxn>
                <a:cxn ang="0">
                  <a:pos x="74" y="8"/>
                </a:cxn>
              </a:cxnLst>
              <a:rect l="0" t="0" r="r" b="b"/>
              <a:pathLst>
                <a:path w="82" h="57">
                  <a:moveTo>
                    <a:pt x="0" y="8"/>
                  </a:moveTo>
                  <a:cubicBezTo>
                    <a:pt x="0" y="49"/>
                    <a:pt x="0" y="49"/>
                    <a:pt x="0" y="49"/>
                  </a:cubicBezTo>
                  <a:cubicBezTo>
                    <a:pt x="0" y="54"/>
                    <a:pt x="4" y="57"/>
                    <a:pt x="8" y="57"/>
                  </a:cubicBezTo>
                  <a:cubicBezTo>
                    <a:pt x="74" y="57"/>
                    <a:pt x="74" y="57"/>
                    <a:pt x="74" y="57"/>
                  </a:cubicBezTo>
                  <a:cubicBezTo>
                    <a:pt x="78" y="57"/>
                    <a:pt x="82" y="54"/>
                    <a:pt x="82" y="49"/>
                  </a:cubicBezTo>
                  <a:cubicBezTo>
                    <a:pt x="82" y="8"/>
                    <a:pt x="82" y="8"/>
                    <a:pt x="82" y="8"/>
                  </a:cubicBezTo>
                  <a:cubicBezTo>
                    <a:pt x="82" y="4"/>
                    <a:pt x="78" y="0"/>
                    <a:pt x="74" y="0"/>
                  </a:cubicBezTo>
                  <a:cubicBezTo>
                    <a:pt x="8" y="0"/>
                    <a:pt x="8" y="0"/>
                    <a:pt x="8" y="0"/>
                  </a:cubicBezTo>
                  <a:cubicBezTo>
                    <a:pt x="4" y="0"/>
                    <a:pt x="0" y="4"/>
                    <a:pt x="0" y="8"/>
                  </a:cubicBezTo>
                  <a:close/>
                  <a:moveTo>
                    <a:pt x="74" y="8"/>
                  </a:moveTo>
                  <a:cubicBezTo>
                    <a:pt x="74" y="49"/>
                    <a:pt x="74" y="49"/>
                    <a:pt x="74" y="49"/>
                  </a:cubicBezTo>
                  <a:cubicBezTo>
                    <a:pt x="8" y="49"/>
                    <a:pt x="8" y="49"/>
                    <a:pt x="8" y="49"/>
                  </a:cubicBezTo>
                  <a:cubicBezTo>
                    <a:pt x="8" y="8"/>
                    <a:pt x="8" y="8"/>
                    <a:pt x="8" y="8"/>
                  </a:cubicBezTo>
                  <a:lnTo>
                    <a:pt x="74" y="8"/>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7" name="Freeform 59">
              <a:extLst>
                <a:ext uri="{FF2B5EF4-FFF2-40B4-BE49-F238E27FC236}">
                  <a16:creationId xmlns:a16="http://schemas.microsoft.com/office/drawing/2014/main" id="{71A0CDCD-6712-4456-BE82-5BBC3B3397BA}"/>
                </a:ext>
              </a:extLst>
            </p:cNvPr>
            <p:cNvSpPr>
              <a:spLocks noChangeAspect="1" noEditPoints="1"/>
            </p:cNvSpPr>
            <p:nvPr/>
          </p:nvSpPr>
          <p:spPr bwMode="gray">
            <a:xfrm>
              <a:off x="5572819" y="5184325"/>
              <a:ext cx="827981" cy="827981"/>
            </a:xfrm>
            <a:custGeom>
              <a:avLst/>
              <a:gdLst/>
              <a:ahLst/>
              <a:cxnLst>
                <a:cxn ang="0">
                  <a:pos x="36" y="0"/>
                </a:cxn>
                <a:cxn ang="0">
                  <a:pos x="0" y="35"/>
                </a:cxn>
                <a:cxn ang="0">
                  <a:pos x="36" y="71"/>
                </a:cxn>
                <a:cxn ang="0">
                  <a:pos x="71" y="35"/>
                </a:cxn>
                <a:cxn ang="0">
                  <a:pos x="36" y="0"/>
                </a:cxn>
                <a:cxn ang="0">
                  <a:pos x="38" y="64"/>
                </a:cxn>
                <a:cxn ang="0">
                  <a:pos x="38" y="48"/>
                </a:cxn>
                <a:cxn ang="0">
                  <a:pos x="33" y="48"/>
                </a:cxn>
                <a:cxn ang="0">
                  <a:pos x="33" y="64"/>
                </a:cxn>
                <a:cxn ang="0">
                  <a:pos x="7" y="38"/>
                </a:cxn>
                <a:cxn ang="0">
                  <a:pos x="23" y="38"/>
                </a:cxn>
                <a:cxn ang="0">
                  <a:pos x="23" y="33"/>
                </a:cxn>
                <a:cxn ang="0">
                  <a:pos x="7" y="33"/>
                </a:cxn>
                <a:cxn ang="0">
                  <a:pos x="33" y="7"/>
                </a:cxn>
                <a:cxn ang="0">
                  <a:pos x="33" y="23"/>
                </a:cxn>
                <a:cxn ang="0">
                  <a:pos x="38" y="23"/>
                </a:cxn>
                <a:cxn ang="0">
                  <a:pos x="38" y="7"/>
                </a:cxn>
                <a:cxn ang="0">
                  <a:pos x="64" y="33"/>
                </a:cxn>
                <a:cxn ang="0">
                  <a:pos x="48" y="33"/>
                </a:cxn>
                <a:cxn ang="0">
                  <a:pos x="48" y="38"/>
                </a:cxn>
                <a:cxn ang="0">
                  <a:pos x="64" y="38"/>
                </a:cxn>
                <a:cxn ang="0">
                  <a:pos x="38" y="64"/>
                </a:cxn>
              </a:cxnLst>
              <a:rect l="0" t="0" r="r" b="b"/>
              <a:pathLst>
                <a:path w="71" h="71">
                  <a:moveTo>
                    <a:pt x="36" y="0"/>
                  </a:moveTo>
                  <a:cubicBezTo>
                    <a:pt x="16" y="0"/>
                    <a:pt x="0" y="16"/>
                    <a:pt x="0" y="35"/>
                  </a:cubicBezTo>
                  <a:cubicBezTo>
                    <a:pt x="0" y="55"/>
                    <a:pt x="16" y="71"/>
                    <a:pt x="36" y="71"/>
                  </a:cubicBezTo>
                  <a:cubicBezTo>
                    <a:pt x="55" y="71"/>
                    <a:pt x="71" y="55"/>
                    <a:pt x="71" y="35"/>
                  </a:cubicBezTo>
                  <a:cubicBezTo>
                    <a:pt x="71" y="16"/>
                    <a:pt x="55" y="0"/>
                    <a:pt x="36" y="0"/>
                  </a:cubicBezTo>
                  <a:close/>
                  <a:moveTo>
                    <a:pt x="38" y="64"/>
                  </a:moveTo>
                  <a:cubicBezTo>
                    <a:pt x="38" y="48"/>
                    <a:pt x="38" y="48"/>
                    <a:pt x="38" y="48"/>
                  </a:cubicBezTo>
                  <a:cubicBezTo>
                    <a:pt x="33" y="48"/>
                    <a:pt x="33" y="48"/>
                    <a:pt x="33" y="48"/>
                  </a:cubicBezTo>
                  <a:cubicBezTo>
                    <a:pt x="33" y="64"/>
                    <a:pt x="33" y="64"/>
                    <a:pt x="33" y="64"/>
                  </a:cubicBezTo>
                  <a:cubicBezTo>
                    <a:pt x="19" y="63"/>
                    <a:pt x="8" y="52"/>
                    <a:pt x="7" y="38"/>
                  </a:cubicBezTo>
                  <a:cubicBezTo>
                    <a:pt x="23" y="38"/>
                    <a:pt x="23" y="38"/>
                    <a:pt x="23" y="38"/>
                  </a:cubicBezTo>
                  <a:cubicBezTo>
                    <a:pt x="23" y="33"/>
                    <a:pt x="23" y="33"/>
                    <a:pt x="23" y="33"/>
                  </a:cubicBezTo>
                  <a:cubicBezTo>
                    <a:pt x="7" y="33"/>
                    <a:pt x="7" y="33"/>
                    <a:pt x="7" y="33"/>
                  </a:cubicBezTo>
                  <a:cubicBezTo>
                    <a:pt x="8" y="19"/>
                    <a:pt x="19" y="8"/>
                    <a:pt x="33" y="7"/>
                  </a:cubicBezTo>
                  <a:cubicBezTo>
                    <a:pt x="33" y="23"/>
                    <a:pt x="33" y="23"/>
                    <a:pt x="33" y="23"/>
                  </a:cubicBezTo>
                  <a:cubicBezTo>
                    <a:pt x="38" y="23"/>
                    <a:pt x="38" y="23"/>
                    <a:pt x="38" y="23"/>
                  </a:cubicBezTo>
                  <a:cubicBezTo>
                    <a:pt x="38" y="7"/>
                    <a:pt x="38" y="7"/>
                    <a:pt x="38" y="7"/>
                  </a:cubicBezTo>
                  <a:cubicBezTo>
                    <a:pt x="52" y="8"/>
                    <a:pt x="63" y="19"/>
                    <a:pt x="64" y="33"/>
                  </a:cubicBezTo>
                  <a:cubicBezTo>
                    <a:pt x="48" y="33"/>
                    <a:pt x="48" y="33"/>
                    <a:pt x="48" y="33"/>
                  </a:cubicBezTo>
                  <a:cubicBezTo>
                    <a:pt x="48" y="38"/>
                    <a:pt x="48" y="38"/>
                    <a:pt x="48" y="38"/>
                  </a:cubicBezTo>
                  <a:cubicBezTo>
                    <a:pt x="64" y="38"/>
                    <a:pt x="64" y="38"/>
                    <a:pt x="64" y="38"/>
                  </a:cubicBezTo>
                  <a:cubicBezTo>
                    <a:pt x="63" y="52"/>
                    <a:pt x="52" y="63"/>
                    <a:pt x="38" y="64"/>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8" name="Freeform 29">
              <a:extLst>
                <a:ext uri="{FF2B5EF4-FFF2-40B4-BE49-F238E27FC236}">
                  <a16:creationId xmlns:a16="http://schemas.microsoft.com/office/drawing/2014/main" id="{E832BC5F-F17D-4950-9E3E-4D6574A9DA01}"/>
                </a:ext>
              </a:extLst>
            </p:cNvPr>
            <p:cNvSpPr>
              <a:spLocks noChangeAspect="1" noEditPoints="1"/>
            </p:cNvSpPr>
            <p:nvPr/>
          </p:nvSpPr>
          <p:spPr bwMode="gray">
            <a:xfrm>
              <a:off x="6600826" y="5111143"/>
              <a:ext cx="738086" cy="846857"/>
            </a:xfrm>
            <a:custGeom>
              <a:avLst/>
              <a:gdLst/>
              <a:ahLst/>
              <a:cxnLst>
                <a:cxn ang="0">
                  <a:pos x="48" y="28"/>
                </a:cxn>
                <a:cxn ang="0">
                  <a:pos x="54" y="3"/>
                </a:cxn>
                <a:cxn ang="0">
                  <a:pos x="35" y="21"/>
                </a:cxn>
                <a:cxn ang="0">
                  <a:pos x="17" y="37"/>
                </a:cxn>
                <a:cxn ang="0">
                  <a:pos x="17" y="65"/>
                </a:cxn>
                <a:cxn ang="0">
                  <a:pos x="52" y="76"/>
                </a:cxn>
                <a:cxn ang="0">
                  <a:pos x="66" y="35"/>
                </a:cxn>
                <a:cxn ang="0">
                  <a:pos x="48" y="28"/>
                </a:cxn>
                <a:cxn ang="0">
                  <a:pos x="12" y="29"/>
                </a:cxn>
                <a:cxn ang="0">
                  <a:pos x="0" y="41"/>
                </a:cxn>
                <a:cxn ang="0">
                  <a:pos x="0" y="61"/>
                </a:cxn>
                <a:cxn ang="0">
                  <a:pos x="12" y="74"/>
                </a:cxn>
                <a:cxn ang="0">
                  <a:pos x="8" y="64"/>
                </a:cxn>
                <a:cxn ang="0">
                  <a:pos x="8" y="38"/>
                </a:cxn>
                <a:cxn ang="0">
                  <a:pos x="12" y="29"/>
                </a:cxn>
              </a:cxnLst>
              <a:rect l="0" t="0" r="r" b="b"/>
              <a:pathLst>
                <a:path w="66" h="76">
                  <a:moveTo>
                    <a:pt x="48" y="28"/>
                  </a:moveTo>
                  <a:cubicBezTo>
                    <a:pt x="47" y="27"/>
                    <a:pt x="62" y="13"/>
                    <a:pt x="54" y="3"/>
                  </a:cubicBezTo>
                  <a:cubicBezTo>
                    <a:pt x="51" y="0"/>
                    <a:pt x="45" y="15"/>
                    <a:pt x="35" y="21"/>
                  </a:cubicBezTo>
                  <a:cubicBezTo>
                    <a:pt x="29" y="25"/>
                    <a:pt x="17" y="33"/>
                    <a:pt x="17" y="37"/>
                  </a:cubicBezTo>
                  <a:cubicBezTo>
                    <a:pt x="17" y="65"/>
                    <a:pt x="17" y="65"/>
                    <a:pt x="17" y="65"/>
                  </a:cubicBezTo>
                  <a:cubicBezTo>
                    <a:pt x="17" y="70"/>
                    <a:pt x="37" y="76"/>
                    <a:pt x="52" y="76"/>
                  </a:cubicBezTo>
                  <a:cubicBezTo>
                    <a:pt x="58" y="76"/>
                    <a:pt x="66" y="41"/>
                    <a:pt x="66" y="35"/>
                  </a:cubicBezTo>
                  <a:cubicBezTo>
                    <a:pt x="66" y="30"/>
                    <a:pt x="48" y="30"/>
                    <a:pt x="48" y="28"/>
                  </a:cubicBezTo>
                  <a:close/>
                  <a:moveTo>
                    <a:pt x="12" y="29"/>
                  </a:moveTo>
                  <a:cubicBezTo>
                    <a:pt x="10" y="29"/>
                    <a:pt x="0" y="30"/>
                    <a:pt x="0" y="41"/>
                  </a:cubicBezTo>
                  <a:cubicBezTo>
                    <a:pt x="0" y="61"/>
                    <a:pt x="0" y="61"/>
                    <a:pt x="0" y="61"/>
                  </a:cubicBezTo>
                  <a:cubicBezTo>
                    <a:pt x="0" y="72"/>
                    <a:pt x="10" y="74"/>
                    <a:pt x="12" y="74"/>
                  </a:cubicBezTo>
                  <a:cubicBezTo>
                    <a:pt x="15" y="74"/>
                    <a:pt x="8" y="71"/>
                    <a:pt x="8" y="64"/>
                  </a:cubicBezTo>
                  <a:cubicBezTo>
                    <a:pt x="8" y="38"/>
                    <a:pt x="8" y="38"/>
                    <a:pt x="8" y="38"/>
                  </a:cubicBezTo>
                  <a:cubicBezTo>
                    <a:pt x="8" y="31"/>
                    <a:pt x="15" y="29"/>
                    <a:pt x="12" y="29"/>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9" name="Freeform 62">
              <a:extLst>
                <a:ext uri="{FF2B5EF4-FFF2-40B4-BE49-F238E27FC236}">
                  <a16:creationId xmlns:a16="http://schemas.microsoft.com/office/drawing/2014/main" id="{0B40D010-46A5-42EC-B263-6ECB4998E895}"/>
                </a:ext>
              </a:extLst>
            </p:cNvPr>
            <p:cNvSpPr>
              <a:spLocks noChangeAspect="1" noEditPoints="1"/>
            </p:cNvSpPr>
            <p:nvPr/>
          </p:nvSpPr>
          <p:spPr bwMode="gray">
            <a:xfrm>
              <a:off x="7488584" y="5220313"/>
              <a:ext cx="877626" cy="750760"/>
            </a:xfrm>
            <a:custGeom>
              <a:avLst/>
              <a:gdLst/>
              <a:ahLst/>
              <a:cxnLst>
                <a:cxn ang="0">
                  <a:pos x="79" y="48"/>
                </a:cxn>
                <a:cxn ang="0">
                  <a:pos x="66" y="39"/>
                </a:cxn>
                <a:cxn ang="0">
                  <a:pos x="58" y="39"/>
                </a:cxn>
                <a:cxn ang="0">
                  <a:pos x="72" y="49"/>
                </a:cxn>
                <a:cxn ang="0">
                  <a:pos x="58" y="49"/>
                </a:cxn>
                <a:cxn ang="0">
                  <a:pos x="57" y="50"/>
                </a:cxn>
                <a:cxn ang="0">
                  <a:pos x="53" y="59"/>
                </a:cxn>
                <a:cxn ang="0">
                  <a:pos x="29" y="59"/>
                </a:cxn>
                <a:cxn ang="0">
                  <a:pos x="25" y="50"/>
                </a:cxn>
                <a:cxn ang="0">
                  <a:pos x="24" y="49"/>
                </a:cxn>
                <a:cxn ang="0">
                  <a:pos x="10" y="49"/>
                </a:cxn>
                <a:cxn ang="0">
                  <a:pos x="24" y="39"/>
                </a:cxn>
                <a:cxn ang="0">
                  <a:pos x="16" y="39"/>
                </a:cxn>
                <a:cxn ang="0">
                  <a:pos x="3" y="48"/>
                </a:cxn>
                <a:cxn ang="0">
                  <a:pos x="0" y="54"/>
                </a:cxn>
                <a:cxn ang="0">
                  <a:pos x="2" y="66"/>
                </a:cxn>
                <a:cxn ang="0">
                  <a:pos x="8" y="70"/>
                </a:cxn>
                <a:cxn ang="0">
                  <a:pos x="74" y="70"/>
                </a:cxn>
                <a:cxn ang="0">
                  <a:pos x="79" y="66"/>
                </a:cxn>
                <a:cxn ang="0">
                  <a:pos x="82" y="54"/>
                </a:cxn>
                <a:cxn ang="0">
                  <a:pos x="79" y="48"/>
                </a:cxn>
                <a:cxn ang="0">
                  <a:pos x="62" y="21"/>
                </a:cxn>
                <a:cxn ang="0">
                  <a:pos x="49" y="21"/>
                </a:cxn>
                <a:cxn ang="0">
                  <a:pos x="49" y="0"/>
                </a:cxn>
                <a:cxn ang="0">
                  <a:pos x="33" y="0"/>
                </a:cxn>
                <a:cxn ang="0">
                  <a:pos x="33" y="21"/>
                </a:cxn>
                <a:cxn ang="0">
                  <a:pos x="20" y="21"/>
                </a:cxn>
                <a:cxn ang="0">
                  <a:pos x="41" y="41"/>
                </a:cxn>
                <a:cxn ang="0">
                  <a:pos x="62" y="21"/>
                </a:cxn>
              </a:cxnLst>
              <a:rect l="0" t="0" r="r" b="b"/>
              <a:pathLst>
                <a:path w="82" h="70">
                  <a:moveTo>
                    <a:pt x="79" y="48"/>
                  </a:moveTo>
                  <a:cubicBezTo>
                    <a:pt x="66" y="39"/>
                    <a:pt x="66" y="39"/>
                    <a:pt x="66" y="39"/>
                  </a:cubicBezTo>
                  <a:cubicBezTo>
                    <a:pt x="58" y="39"/>
                    <a:pt x="58" y="39"/>
                    <a:pt x="58" y="39"/>
                  </a:cubicBezTo>
                  <a:cubicBezTo>
                    <a:pt x="72" y="49"/>
                    <a:pt x="72" y="49"/>
                    <a:pt x="72" y="49"/>
                  </a:cubicBezTo>
                  <a:cubicBezTo>
                    <a:pt x="58" y="49"/>
                    <a:pt x="58" y="49"/>
                    <a:pt x="58" y="49"/>
                  </a:cubicBezTo>
                  <a:cubicBezTo>
                    <a:pt x="57" y="49"/>
                    <a:pt x="57" y="50"/>
                    <a:pt x="57" y="50"/>
                  </a:cubicBezTo>
                  <a:cubicBezTo>
                    <a:pt x="53" y="59"/>
                    <a:pt x="53" y="59"/>
                    <a:pt x="53" y="59"/>
                  </a:cubicBezTo>
                  <a:cubicBezTo>
                    <a:pt x="29" y="59"/>
                    <a:pt x="29" y="59"/>
                    <a:pt x="29" y="59"/>
                  </a:cubicBezTo>
                  <a:cubicBezTo>
                    <a:pt x="25" y="50"/>
                    <a:pt x="25" y="50"/>
                    <a:pt x="25" y="50"/>
                  </a:cubicBezTo>
                  <a:cubicBezTo>
                    <a:pt x="25" y="50"/>
                    <a:pt x="25" y="49"/>
                    <a:pt x="24" y="49"/>
                  </a:cubicBezTo>
                  <a:cubicBezTo>
                    <a:pt x="10" y="49"/>
                    <a:pt x="10" y="49"/>
                    <a:pt x="10" y="49"/>
                  </a:cubicBezTo>
                  <a:cubicBezTo>
                    <a:pt x="24" y="39"/>
                    <a:pt x="24" y="39"/>
                    <a:pt x="24" y="39"/>
                  </a:cubicBezTo>
                  <a:cubicBezTo>
                    <a:pt x="16" y="39"/>
                    <a:pt x="16" y="39"/>
                    <a:pt x="16" y="39"/>
                  </a:cubicBezTo>
                  <a:cubicBezTo>
                    <a:pt x="3" y="48"/>
                    <a:pt x="3" y="48"/>
                    <a:pt x="3" y="48"/>
                  </a:cubicBezTo>
                  <a:cubicBezTo>
                    <a:pt x="1" y="49"/>
                    <a:pt x="0" y="51"/>
                    <a:pt x="0" y="54"/>
                  </a:cubicBezTo>
                  <a:cubicBezTo>
                    <a:pt x="2" y="66"/>
                    <a:pt x="2" y="66"/>
                    <a:pt x="2" y="66"/>
                  </a:cubicBezTo>
                  <a:cubicBezTo>
                    <a:pt x="3" y="68"/>
                    <a:pt x="5" y="70"/>
                    <a:pt x="8" y="70"/>
                  </a:cubicBezTo>
                  <a:cubicBezTo>
                    <a:pt x="74" y="70"/>
                    <a:pt x="74" y="70"/>
                    <a:pt x="74" y="70"/>
                  </a:cubicBezTo>
                  <a:cubicBezTo>
                    <a:pt x="77" y="70"/>
                    <a:pt x="79" y="68"/>
                    <a:pt x="79" y="66"/>
                  </a:cubicBezTo>
                  <a:cubicBezTo>
                    <a:pt x="82" y="54"/>
                    <a:pt x="82" y="54"/>
                    <a:pt x="82" y="54"/>
                  </a:cubicBezTo>
                  <a:cubicBezTo>
                    <a:pt x="82" y="51"/>
                    <a:pt x="81" y="49"/>
                    <a:pt x="79" y="48"/>
                  </a:cubicBezTo>
                  <a:close/>
                  <a:moveTo>
                    <a:pt x="62" y="21"/>
                  </a:moveTo>
                  <a:cubicBezTo>
                    <a:pt x="49" y="21"/>
                    <a:pt x="49" y="21"/>
                    <a:pt x="49" y="21"/>
                  </a:cubicBezTo>
                  <a:cubicBezTo>
                    <a:pt x="49" y="0"/>
                    <a:pt x="49" y="0"/>
                    <a:pt x="49" y="0"/>
                  </a:cubicBezTo>
                  <a:cubicBezTo>
                    <a:pt x="33" y="0"/>
                    <a:pt x="33" y="0"/>
                    <a:pt x="33" y="0"/>
                  </a:cubicBezTo>
                  <a:cubicBezTo>
                    <a:pt x="33" y="21"/>
                    <a:pt x="33" y="21"/>
                    <a:pt x="33" y="21"/>
                  </a:cubicBezTo>
                  <a:cubicBezTo>
                    <a:pt x="20" y="21"/>
                    <a:pt x="20" y="21"/>
                    <a:pt x="20" y="21"/>
                  </a:cubicBezTo>
                  <a:cubicBezTo>
                    <a:pt x="41" y="41"/>
                    <a:pt x="41" y="41"/>
                    <a:pt x="41" y="41"/>
                  </a:cubicBezTo>
                  <a:lnTo>
                    <a:pt x="62" y="21"/>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grpSp>
          <p:nvGrpSpPr>
            <p:cNvPr id="10" name="Group 503">
              <a:extLst>
                <a:ext uri="{FF2B5EF4-FFF2-40B4-BE49-F238E27FC236}">
                  <a16:creationId xmlns:a16="http://schemas.microsoft.com/office/drawing/2014/main" id="{C2685E14-AFCB-495D-B265-4ED348D71E87}"/>
                </a:ext>
              </a:extLst>
            </p:cNvPr>
            <p:cNvGrpSpPr>
              <a:grpSpLocks noChangeAspect="1"/>
            </p:cNvGrpSpPr>
            <p:nvPr/>
          </p:nvGrpSpPr>
          <p:grpSpPr bwMode="gray">
            <a:xfrm>
              <a:off x="8576600" y="4991243"/>
              <a:ext cx="602197" cy="966756"/>
              <a:chOff x="4217988" y="2000250"/>
              <a:chExt cx="708025" cy="1136650"/>
            </a:xfrm>
            <a:solidFill>
              <a:srgbClr val="2373C4"/>
            </a:solidFill>
          </p:grpSpPr>
          <p:sp>
            <p:nvSpPr>
              <p:cNvPr id="11" name="Freeform 25">
                <a:extLst>
                  <a:ext uri="{FF2B5EF4-FFF2-40B4-BE49-F238E27FC236}">
                    <a16:creationId xmlns:a16="http://schemas.microsoft.com/office/drawing/2014/main" id="{FAE6D8DB-D299-4E2E-B636-B41499D8F86A}"/>
                  </a:ext>
                </a:extLst>
              </p:cNvPr>
              <p:cNvSpPr>
                <a:spLocks noChangeAspect="1" noEditPoints="1"/>
              </p:cNvSpPr>
              <p:nvPr/>
            </p:nvSpPr>
            <p:spPr bwMode="gray">
              <a:xfrm>
                <a:off x="4217988" y="2489200"/>
                <a:ext cx="708025" cy="647700"/>
              </a:xfrm>
              <a:custGeom>
                <a:avLst/>
                <a:gdLst/>
                <a:ahLst/>
                <a:cxnLst>
                  <a:cxn ang="0">
                    <a:pos x="62" y="3"/>
                  </a:cxn>
                  <a:cxn ang="0">
                    <a:pos x="60" y="0"/>
                  </a:cxn>
                  <a:cxn ang="0">
                    <a:pos x="2" y="0"/>
                  </a:cxn>
                  <a:cxn ang="0">
                    <a:pos x="0" y="3"/>
                  </a:cxn>
                  <a:cxn ang="0">
                    <a:pos x="0" y="26"/>
                  </a:cxn>
                  <a:cxn ang="0">
                    <a:pos x="31" y="57"/>
                  </a:cxn>
                  <a:cxn ang="0">
                    <a:pos x="62" y="26"/>
                  </a:cxn>
                  <a:cxn ang="0">
                    <a:pos x="62" y="3"/>
                  </a:cxn>
                  <a:cxn ang="0">
                    <a:pos x="36" y="45"/>
                  </a:cxn>
                  <a:cxn ang="0">
                    <a:pos x="26" y="45"/>
                  </a:cxn>
                  <a:cxn ang="0">
                    <a:pos x="28" y="27"/>
                  </a:cxn>
                  <a:cxn ang="0">
                    <a:pos x="24" y="21"/>
                  </a:cxn>
                  <a:cxn ang="0">
                    <a:pos x="31" y="14"/>
                  </a:cxn>
                  <a:cxn ang="0">
                    <a:pos x="38" y="21"/>
                  </a:cxn>
                  <a:cxn ang="0">
                    <a:pos x="34" y="27"/>
                  </a:cxn>
                  <a:cxn ang="0">
                    <a:pos x="36" y="45"/>
                  </a:cxn>
                </a:cxnLst>
                <a:rect l="0" t="0" r="r" b="b"/>
                <a:pathLst>
                  <a:path w="62" h="57">
                    <a:moveTo>
                      <a:pt x="62" y="3"/>
                    </a:moveTo>
                    <a:cubicBezTo>
                      <a:pt x="62" y="2"/>
                      <a:pt x="61" y="1"/>
                      <a:pt x="60" y="0"/>
                    </a:cubicBezTo>
                    <a:cubicBezTo>
                      <a:pt x="2" y="0"/>
                      <a:pt x="2" y="0"/>
                      <a:pt x="2" y="0"/>
                    </a:cubicBezTo>
                    <a:cubicBezTo>
                      <a:pt x="1" y="1"/>
                      <a:pt x="0" y="2"/>
                      <a:pt x="0" y="3"/>
                    </a:cubicBezTo>
                    <a:cubicBezTo>
                      <a:pt x="0" y="26"/>
                      <a:pt x="0" y="26"/>
                      <a:pt x="0" y="26"/>
                    </a:cubicBezTo>
                    <a:cubicBezTo>
                      <a:pt x="0" y="43"/>
                      <a:pt x="14" y="57"/>
                      <a:pt x="31" y="57"/>
                    </a:cubicBezTo>
                    <a:cubicBezTo>
                      <a:pt x="48" y="57"/>
                      <a:pt x="62" y="43"/>
                      <a:pt x="62" y="26"/>
                    </a:cubicBezTo>
                    <a:lnTo>
                      <a:pt x="62" y="3"/>
                    </a:lnTo>
                    <a:close/>
                    <a:moveTo>
                      <a:pt x="36" y="45"/>
                    </a:moveTo>
                    <a:cubicBezTo>
                      <a:pt x="26" y="45"/>
                      <a:pt x="26" y="45"/>
                      <a:pt x="26" y="45"/>
                    </a:cubicBezTo>
                    <a:cubicBezTo>
                      <a:pt x="28" y="27"/>
                      <a:pt x="28" y="27"/>
                      <a:pt x="28" y="27"/>
                    </a:cubicBezTo>
                    <a:cubicBezTo>
                      <a:pt x="25" y="26"/>
                      <a:pt x="24" y="24"/>
                      <a:pt x="24" y="21"/>
                    </a:cubicBezTo>
                    <a:cubicBezTo>
                      <a:pt x="24" y="17"/>
                      <a:pt x="27" y="14"/>
                      <a:pt x="31" y="14"/>
                    </a:cubicBezTo>
                    <a:cubicBezTo>
                      <a:pt x="35" y="14"/>
                      <a:pt x="38" y="17"/>
                      <a:pt x="38" y="21"/>
                    </a:cubicBezTo>
                    <a:cubicBezTo>
                      <a:pt x="38" y="24"/>
                      <a:pt x="37" y="26"/>
                      <a:pt x="34" y="27"/>
                    </a:cubicBezTo>
                    <a:lnTo>
                      <a:pt x="36" y="4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12" name="Freeform 26">
                <a:extLst>
                  <a:ext uri="{FF2B5EF4-FFF2-40B4-BE49-F238E27FC236}">
                    <a16:creationId xmlns:a16="http://schemas.microsoft.com/office/drawing/2014/main" id="{4E11394B-3DB4-4AD7-A1F9-8B6711AFB129}"/>
                  </a:ext>
                </a:extLst>
              </p:cNvPr>
              <p:cNvSpPr>
                <a:spLocks noChangeAspect="1"/>
              </p:cNvSpPr>
              <p:nvPr/>
            </p:nvSpPr>
            <p:spPr bwMode="gray">
              <a:xfrm>
                <a:off x="4286251" y="2000250"/>
                <a:ext cx="571500" cy="454025"/>
              </a:xfrm>
              <a:custGeom>
                <a:avLst/>
                <a:gdLst/>
                <a:ahLst/>
                <a:cxnLst>
                  <a:cxn ang="0">
                    <a:pos x="11" y="25"/>
                  </a:cxn>
                  <a:cxn ang="0">
                    <a:pos x="25" y="11"/>
                  </a:cxn>
                  <a:cxn ang="0">
                    <a:pos x="39" y="25"/>
                  </a:cxn>
                  <a:cxn ang="0">
                    <a:pos x="39" y="40"/>
                  </a:cxn>
                  <a:cxn ang="0">
                    <a:pos x="50" y="40"/>
                  </a:cxn>
                  <a:cxn ang="0">
                    <a:pos x="50" y="25"/>
                  </a:cxn>
                  <a:cxn ang="0">
                    <a:pos x="25" y="0"/>
                  </a:cxn>
                  <a:cxn ang="0">
                    <a:pos x="0" y="25"/>
                  </a:cxn>
                  <a:cxn ang="0">
                    <a:pos x="0" y="40"/>
                  </a:cxn>
                  <a:cxn ang="0">
                    <a:pos x="11" y="40"/>
                  </a:cxn>
                  <a:cxn ang="0">
                    <a:pos x="11" y="25"/>
                  </a:cxn>
                </a:cxnLst>
                <a:rect l="0" t="0" r="r" b="b"/>
                <a:pathLst>
                  <a:path w="50" h="40">
                    <a:moveTo>
                      <a:pt x="11" y="25"/>
                    </a:moveTo>
                    <a:cubicBezTo>
                      <a:pt x="11" y="17"/>
                      <a:pt x="17" y="11"/>
                      <a:pt x="25" y="11"/>
                    </a:cubicBezTo>
                    <a:cubicBezTo>
                      <a:pt x="33" y="11"/>
                      <a:pt x="39" y="17"/>
                      <a:pt x="39" y="25"/>
                    </a:cubicBezTo>
                    <a:cubicBezTo>
                      <a:pt x="39" y="40"/>
                      <a:pt x="39" y="40"/>
                      <a:pt x="39" y="40"/>
                    </a:cubicBezTo>
                    <a:cubicBezTo>
                      <a:pt x="50" y="40"/>
                      <a:pt x="50" y="40"/>
                      <a:pt x="50" y="40"/>
                    </a:cubicBezTo>
                    <a:cubicBezTo>
                      <a:pt x="50" y="25"/>
                      <a:pt x="50" y="25"/>
                      <a:pt x="50" y="25"/>
                    </a:cubicBezTo>
                    <a:cubicBezTo>
                      <a:pt x="50" y="11"/>
                      <a:pt x="39" y="0"/>
                      <a:pt x="25" y="0"/>
                    </a:cubicBezTo>
                    <a:cubicBezTo>
                      <a:pt x="11" y="0"/>
                      <a:pt x="0" y="11"/>
                      <a:pt x="0" y="25"/>
                    </a:cubicBezTo>
                    <a:cubicBezTo>
                      <a:pt x="0" y="40"/>
                      <a:pt x="0" y="40"/>
                      <a:pt x="0" y="40"/>
                    </a:cubicBezTo>
                    <a:cubicBezTo>
                      <a:pt x="11" y="40"/>
                      <a:pt x="11" y="40"/>
                      <a:pt x="11" y="40"/>
                    </a:cubicBezTo>
                    <a:lnTo>
                      <a:pt x="11" y="2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grpSp>
      </p:grpSp>
    </p:spTree>
    <p:extLst>
      <p:ext uri="{BB962C8B-B14F-4D97-AF65-F5344CB8AC3E}">
        <p14:creationId xmlns:p14="http://schemas.microsoft.com/office/powerpoint/2010/main" val="2989684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A9B7-EAE5-42F1-ADF4-2599A6651690}"/>
              </a:ext>
            </a:extLst>
          </p:cNvPr>
          <p:cNvSpPr>
            <a:spLocks noGrp="1"/>
          </p:cNvSpPr>
          <p:nvPr>
            <p:ph type="title"/>
          </p:nvPr>
        </p:nvSpPr>
        <p:spPr>
          <a:xfrm>
            <a:off x="450850" y="430391"/>
            <a:ext cx="10663250" cy="824017"/>
          </a:xfrm>
        </p:spPr>
        <p:txBody>
          <a:bodyPr/>
          <a:lstStyle/>
          <a:p>
            <a:r>
              <a:rPr lang="en-GB" sz="2800" dirty="0"/>
              <a:t>Legal ground scientific research: Consent or legitimate interest</a:t>
            </a:r>
            <a:endParaRPr lang="nl-NL" dirty="0"/>
          </a:p>
        </p:txBody>
      </p:sp>
      <p:sp>
        <p:nvSpPr>
          <p:cNvPr id="3" name="Text Placeholder 2">
            <a:extLst>
              <a:ext uri="{FF2B5EF4-FFF2-40B4-BE49-F238E27FC236}">
                <a16:creationId xmlns:a16="http://schemas.microsoft.com/office/drawing/2014/main" id="{093BCAFE-9619-4135-9184-ED2FAC20293C}"/>
              </a:ext>
            </a:extLst>
          </p:cNvPr>
          <p:cNvSpPr>
            <a:spLocks noGrp="1"/>
          </p:cNvSpPr>
          <p:nvPr>
            <p:ph type="body" sz="quarter" idx="13"/>
          </p:nvPr>
        </p:nvSpPr>
        <p:spPr>
          <a:xfrm>
            <a:off x="1685924" y="1685924"/>
            <a:ext cx="9972675" cy="4600575"/>
          </a:xfrm>
        </p:spPr>
        <p:txBody>
          <a:bodyPr/>
          <a:lstStyle/>
          <a:p>
            <a:pPr marL="457200" indent="-457200">
              <a:buAutoNum type="alphaUcPeriod"/>
            </a:pPr>
            <a:r>
              <a:rPr lang="en-GB" dirty="0"/>
              <a:t>Unambiguous consent of the data subject</a:t>
            </a:r>
          </a:p>
          <a:p>
            <a:pPr lvl="1"/>
            <a:r>
              <a:rPr lang="nl-NL" dirty="0"/>
              <a:t>	</a:t>
            </a:r>
            <a:r>
              <a:rPr lang="nl-NL" u="sng" dirty="0" err="1"/>
              <a:t>Conditions</a:t>
            </a:r>
            <a:r>
              <a:rPr lang="nl-NL" dirty="0"/>
              <a:t> </a:t>
            </a:r>
          </a:p>
          <a:p>
            <a:pPr lvl="1"/>
            <a:r>
              <a:rPr lang="nl-NL" dirty="0"/>
              <a:t>	1. free</a:t>
            </a:r>
          </a:p>
          <a:p>
            <a:pPr lvl="1"/>
            <a:r>
              <a:rPr lang="nl-NL" dirty="0"/>
              <a:t>	2. prior</a:t>
            </a:r>
          </a:p>
          <a:p>
            <a:pPr lvl="1"/>
            <a:r>
              <a:rPr lang="nl-NL" dirty="0"/>
              <a:t>	3. </a:t>
            </a:r>
            <a:r>
              <a:rPr lang="nl-NL" dirty="0" err="1"/>
              <a:t>informed</a:t>
            </a:r>
            <a:endParaRPr lang="nl-NL" dirty="0"/>
          </a:p>
          <a:p>
            <a:pPr lvl="1"/>
            <a:r>
              <a:rPr lang="en-US" dirty="0"/>
              <a:t>	</a:t>
            </a:r>
          </a:p>
          <a:p>
            <a:pPr lvl="1"/>
            <a:r>
              <a:rPr lang="en-US" dirty="0"/>
              <a:t>	</a:t>
            </a:r>
            <a:r>
              <a:rPr lang="en-US" u="sng" dirty="0"/>
              <a:t>Children</a:t>
            </a:r>
          </a:p>
          <a:p>
            <a:pPr lvl="1"/>
            <a:r>
              <a:rPr lang="en-US" dirty="0"/>
              <a:t>	For children up to 16 years: consent of parents/</a:t>
            </a:r>
            <a:r>
              <a:rPr lang="en-US" dirty="0" err="1"/>
              <a:t>carers</a:t>
            </a:r>
            <a:r>
              <a:rPr lang="en-US" dirty="0"/>
              <a:t> (Netherlands).</a:t>
            </a:r>
          </a:p>
          <a:p>
            <a:pPr lvl="1"/>
            <a:endParaRPr lang="en-US" dirty="0"/>
          </a:p>
          <a:p>
            <a:pPr marL="457200" indent="-457200">
              <a:buFont typeface="+mj-lt"/>
              <a:buAutoNum type="alphaUcPeriod"/>
            </a:pPr>
            <a:r>
              <a:rPr lang="en-GB" dirty="0"/>
              <a:t>Necessary for representing a justified interest, unless this is outweighed by the privacy interests of the data subject</a:t>
            </a:r>
          </a:p>
          <a:p>
            <a:pPr lvl="1"/>
            <a:r>
              <a:rPr lang="en-US" dirty="0"/>
              <a:t>	Balance between:</a:t>
            </a:r>
          </a:p>
          <a:p>
            <a:pPr lvl="1"/>
            <a:r>
              <a:rPr lang="en-US" dirty="0"/>
              <a:t>	1. necessary, legitimate interest</a:t>
            </a:r>
          </a:p>
          <a:p>
            <a:pPr lvl="1"/>
            <a:r>
              <a:rPr lang="en-US" dirty="0"/>
              <a:t>	2. privacy of data subjects</a:t>
            </a:r>
            <a:endParaRPr lang="nl-NL" dirty="0"/>
          </a:p>
        </p:txBody>
      </p:sp>
      <p:sp>
        <p:nvSpPr>
          <p:cNvPr id="4" name="Slide Number Placeholder 3">
            <a:extLst>
              <a:ext uri="{FF2B5EF4-FFF2-40B4-BE49-F238E27FC236}">
                <a16:creationId xmlns:a16="http://schemas.microsoft.com/office/drawing/2014/main" id="{1E0753A9-08FD-490C-8313-37F29655F841}"/>
              </a:ext>
            </a:extLst>
          </p:cNvPr>
          <p:cNvSpPr>
            <a:spLocks noGrp="1"/>
          </p:cNvSpPr>
          <p:nvPr>
            <p:ph type="sldNum" sz="quarter" idx="15"/>
          </p:nvPr>
        </p:nvSpPr>
        <p:spPr/>
        <p:txBody>
          <a:bodyPr/>
          <a:lstStyle/>
          <a:p>
            <a:pPr algn="l"/>
            <a:fld id="{840C1E0B-154D-844F-9C3C-CB8827A7EAB0}" type="slidenum">
              <a:rPr lang="nl-NL" smtClean="0"/>
              <a:pPr algn="l"/>
              <a:t>46</a:t>
            </a:fld>
            <a:r>
              <a:rPr lang="nl-NL"/>
              <a:t> </a:t>
            </a:r>
          </a:p>
        </p:txBody>
      </p:sp>
      <p:sp>
        <p:nvSpPr>
          <p:cNvPr id="5" name="Freeform 29">
            <a:extLst>
              <a:ext uri="{FF2B5EF4-FFF2-40B4-BE49-F238E27FC236}">
                <a16:creationId xmlns:a16="http://schemas.microsoft.com/office/drawing/2014/main" id="{1FA88DBC-ADE5-45DF-8F42-8442491102C8}"/>
              </a:ext>
            </a:extLst>
          </p:cNvPr>
          <p:cNvSpPr>
            <a:spLocks noChangeAspect="1" noEditPoints="1"/>
          </p:cNvSpPr>
          <p:nvPr/>
        </p:nvSpPr>
        <p:spPr bwMode="gray">
          <a:xfrm>
            <a:off x="7963694" y="2605095"/>
            <a:ext cx="690274" cy="792000"/>
          </a:xfrm>
          <a:custGeom>
            <a:avLst/>
            <a:gdLst/>
            <a:ahLst/>
            <a:cxnLst>
              <a:cxn ang="0">
                <a:pos x="48" y="28"/>
              </a:cxn>
              <a:cxn ang="0">
                <a:pos x="54" y="3"/>
              </a:cxn>
              <a:cxn ang="0">
                <a:pos x="35" y="21"/>
              </a:cxn>
              <a:cxn ang="0">
                <a:pos x="17" y="37"/>
              </a:cxn>
              <a:cxn ang="0">
                <a:pos x="17" y="65"/>
              </a:cxn>
              <a:cxn ang="0">
                <a:pos x="52" y="76"/>
              </a:cxn>
              <a:cxn ang="0">
                <a:pos x="66" y="35"/>
              </a:cxn>
              <a:cxn ang="0">
                <a:pos x="48" y="28"/>
              </a:cxn>
              <a:cxn ang="0">
                <a:pos x="12" y="29"/>
              </a:cxn>
              <a:cxn ang="0">
                <a:pos x="0" y="41"/>
              </a:cxn>
              <a:cxn ang="0">
                <a:pos x="0" y="61"/>
              </a:cxn>
              <a:cxn ang="0">
                <a:pos x="12" y="74"/>
              </a:cxn>
              <a:cxn ang="0">
                <a:pos x="8" y="64"/>
              </a:cxn>
              <a:cxn ang="0">
                <a:pos x="8" y="38"/>
              </a:cxn>
              <a:cxn ang="0">
                <a:pos x="12" y="29"/>
              </a:cxn>
            </a:cxnLst>
            <a:rect l="0" t="0" r="r" b="b"/>
            <a:pathLst>
              <a:path w="66" h="76">
                <a:moveTo>
                  <a:pt x="48" y="28"/>
                </a:moveTo>
                <a:cubicBezTo>
                  <a:pt x="47" y="27"/>
                  <a:pt x="62" y="13"/>
                  <a:pt x="54" y="3"/>
                </a:cubicBezTo>
                <a:cubicBezTo>
                  <a:pt x="51" y="0"/>
                  <a:pt x="45" y="15"/>
                  <a:pt x="35" y="21"/>
                </a:cubicBezTo>
                <a:cubicBezTo>
                  <a:pt x="29" y="25"/>
                  <a:pt x="17" y="33"/>
                  <a:pt x="17" y="37"/>
                </a:cubicBezTo>
                <a:cubicBezTo>
                  <a:pt x="17" y="65"/>
                  <a:pt x="17" y="65"/>
                  <a:pt x="17" y="65"/>
                </a:cubicBezTo>
                <a:cubicBezTo>
                  <a:pt x="17" y="70"/>
                  <a:pt x="37" y="76"/>
                  <a:pt x="52" y="76"/>
                </a:cubicBezTo>
                <a:cubicBezTo>
                  <a:pt x="58" y="76"/>
                  <a:pt x="66" y="41"/>
                  <a:pt x="66" y="35"/>
                </a:cubicBezTo>
                <a:cubicBezTo>
                  <a:pt x="66" y="30"/>
                  <a:pt x="48" y="30"/>
                  <a:pt x="48" y="28"/>
                </a:cubicBezTo>
                <a:close/>
                <a:moveTo>
                  <a:pt x="12" y="29"/>
                </a:moveTo>
                <a:cubicBezTo>
                  <a:pt x="10" y="29"/>
                  <a:pt x="0" y="30"/>
                  <a:pt x="0" y="41"/>
                </a:cubicBezTo>
                <a:cubicBezTo>
                  <a:pt x="0" y="61"/>
                  <a:pt x="0" y="61"/>
                  <a:pt x="0" y="61"/>
                </a:cubicBezTo>
                <a:cubicBezTo>
                  <a:pt x="0" y="72"/>
                  <a:pt x="10" y="74"/>
                  <a:pt x="12" y="74"/>
                </a:cubicBezTo>
                <a:cubicBezTo>
                  <a:pt x="15" y="74"/>
                  <a:pt x="8" y="71"/>
                  <a:pt x="8" y="64"/>
                </a:cubicBezTo>
                <a:cubicBezTo>
                  <a:pt x="8" y="38"/>
                  <a:pt x="8" y="38"/>
                  <a:pt x="8" y="38"/>
                </a:cubicBezTo>
                <a:cubicBezTo>
                  <a:pt x="8" y="31"/>
                  <a:pt x="15" y="29"/>
                  <a:pt x="12" y="29"/>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
        <p:nvSpPr>
          <p:cNvPr id="6" name="Freeform 35">
            <a:extLst>
              <a:ext uri="{FF2B5EF4-FFF2-40B4-BE49-F238E27FC236}">
                <a16:creationId xmlns:a16="http://schemas.microsoft.com/office/drawing/2014/main" id="{7E4F99D2-291D-4F5E-965B-3BF993B3D951}"/>
              </a:ext>
            </a:extLst>
          </p:cNvPr>
          <p:cNvSpPr>
            <a:spLocks noChangeAspect="1" noEditPoints="1"/>
          </p:cNvSpPr>
          <p:nvPr/>
        </p:nvSpPr>
        <p:spPr bwMode="gray">
          <a:xfrm>
            <a:off x="7784819" y="5312175"/>
            <a:ext cx="1048024" cy="972000"/>
          </a:xfrm>
          <a:custGeom>
            <a:avLst/>
            <a:gdLst/>
            <a:ahLst/>
            <a:cxnLst>
              <a:cxn ang="0">
                <a:pos x="18" y="34"/>
              </a:cxn>
              <a:cxn ang="0">
                <a:pos x="41" y="10"/>
              </a:cxn>
              <a:cxn ang="0">
                <a:pos x="56" y="25"/>
              </a:cxn>
              <a:cxn ang="0">
                <a:pos x="34" y="49"/>
              </a:cxn>
              <a:cxn ang="0">
                <a:pos x="18" y="34"/>
              </a:cxn>
              <a:cxn ang="0">
                <a:pos x="59" y="23"/>
              </a:cxn>
              <a:cxn ang="0">
                <a:pos x="63" y="22"/>
              </a:cxn>
              <a:cxn ang="0">
                <a:pos x="65" y="21"/>
              </a:cxn>
              <a:cxn ang="0">
                <a:pos x="65" y="17"/>
              </a:cxn>
              <a:cxn ang="0">
                <a:pos x="48" y="1"/>
              </a:cxn>
              <a:cxn ang="0">
                <a:pos x="44" y="1"/>
              </a:cxn>
              <a:cxn ang="0">
                <a:pos x="43" y="3"/>
              </a:cxn>
              <a:cxn ang="0">
                <a:pos x="43" y="7"/>
              </a:cxn>
              <a:cxn ang="0">
                <a:pos x="59" y="23"/>
              </a:cxn>
              <a:cxn ang="0">
                <a:pos x="26" y="58"/>
              </a:cxn>
              <a:cxn ang="0">
                <a:pos x="30" y="58"/>
              </a:cxn>
              <a:cxn ang="0">
                <a:pos x="32" y="56"/>
              </a:cxn>
              <a:cxn ang="0">
                <a:pos x="32" y="52"/>
              </a:cxn>
              <a:cxn ang="0">
                <a:pos x="15" y="36"/>
              </a:cxn>
              <a:cxn ang="0">
                <a:pos x="11" y="36"/>
              </a:cxn>
              <a:cxn ang="0">
                <a:pos x="10" y="38"/>
              </a:cxn>
              <a:cxn ang="0">
                <a:pos x="10" y="42"/>
              </a:cxn>
              <a:cxn ang="0">
                <a:pos x="26" y="58"/>
              </a:cxn>
              <a:cxn ang="0">
                <a:pos x="44" y="43"/>
              </a:cxn>
              <a:cxn ang="0">
                <a:pos x="98" y="93"/>
              </a:cxn>
              <a:cxn ang="0">
                <a:pos x="105" y="95"/>
              </a:cxn>
              <a:cxn ang="0">
                <a:pos x="107" y="92"/>
              </a:cxn>
              <a:cxn ang="0">
                <a:pos x="105" y="86"/>
              </a:cxn>
              <a:cxn ang="0">
                <a:pos x="51" y="35"/>
              </a:cxn>
              <a:cxn ang="0">
                <a:pos x="44" y="43"/>
              </a:cxn>
              <a:cxn ang="0">
                <a:pos x="63" y="93"/>
              </a:cxn>
              <a:cxn ang="0">
                <a:pos x="61" y="92"/>
              </a:cxn>
              <a:cxn ang="0">
                <a:pos x="1" y="92"/>
              </a:cxn>
              <a:cxn ang="0">
                <a:pos x="0" y="93"/>
              </a:cxn>
              <a:cxn ang="0">
                <a:pos x="0" y="98"/>
              </a:cxn>
              <a:cxn ang="0">
                <a:pos x="1" y="100"/>
              </a:cxn>
              <a:cxn ang="0">
                <a:pos x="61" y="100"/>
              </a:cxn>
              <a:cxn ang="0">
                <a:pos x="63" y="98"/>
              </a:cxn>
              <a:cxn ang="0">
                <a:pos x="63" y="93"/>
              </a:cxn>
              <a:cxn ang="0">
                <a:pos x="14" y="82"/>
              </a:cxn>
              <a:cxn ang="0">
                <a:pos x="49" y="82"/>
              </a:cxn>
              <a:cxn ang="0">
                <a:pos x="53" y="85"/>
              </a:cxn>
              <a:cxn ang="0">
                <a:pos x="53" y="89"/>
              </a:cxn>
              <a:cxn ang="0">
                <a:pos x="9" y="89"/>
              </a:cxn>
              <a:cxn ang="0">
                <a:pos x="9" y="85"/>
              </a:cxn>
              <a:cxn ang="0">
                <a:pos x="14" y="82"/>
              </a:cxn>
            </a:cxnLst>
            <a:rect l="0" t="0" r="r" b="b"/>
            <a:pathLst>
              <a:path w="108" h="100">
                <a:moveTo>
                  <a:pt x="18" y="34"/>
                </a:moveTo>
                <a:cubicBezTo>
                  <a:pt x="41" y="10"/>
                  <a:pt x="41" y="10"/>
                  <a:pt x="41" y="10"/>
                </a:cubicBezTo>
                <a:cubicBezTo>
                  <a:pt x="56" y="25"/>
                  <a:pt x="56" y="25"/>
                  <a:pt x="56" y="25"/>
                </a:cubicBezTo>
                <a:cubicBezTo>
                  <a:pt x="34" y="49"/>
                  <a:pt x="34" y="49"/>
                  <a:pt x="34" y="49"/>
                </a:cubicBezTo>
                <a:lnTo>
                  <a:pt x="18" y="34"/>
                </a:lnTo>
                <a:close/>
                <a:moveTo>
                  <a:pt x="59" y="23"/>
                </a:moveTo>
                <a:cubicBezTo>
                  <a:pt x="60" y="24"/>
                  <a:pt x="62" y="24"/>
                  <a:pt x="63" y="22"/>
                </a:cubicBezTo>
                <a:cubicBezTo>
                  <a:pt x="65" y="21"/>
                  <a:pt x="65" y="21"/>
                  <a:pt x="65" y="21"/>
                </a:cubicBezTo>
                <a:cubicBezTo>
                  <a:pt x="66" y="20"/>
                  <a:pt x="66" y="18"/>
                  <a:pt x="65" y="17"/>
                </a:cubicBezTo>
                <a:cubicBezTo>
                  <a:pt x="48" y="1"/>
                  <a:pt x="48" y="1"/>
                  <a:pt x="48" y="1"/>
                </a:cubicBezTo>
                <a:cubicBezTo>
                  <a:pt x="47" y="0"/>
                  <a:pt x="45" y="0"/>
                  <a:pt x="44" y="1"/>
                </a:cubicBezTo>
                <a:cubicBezTo>
                  <a:pt x="43" y="3"/>
                  <a:pt x="43" y="3"/>
                  <a:pt x="43" y="3"/>
                </a:cubicBezTo>
                <a:cubicBezTo>
                  <a:pt x="41" y="4"/>
                  <a:pt x="42" y="6"/>
                  <a:pt x="43" y="7"/>
                </a:cubicBezTo>
                <a:lnTo>
                  <a:pt x="59" y="23"/>
                </a:lnTo>
                <a:close/>
                <a:moveTo>
                  <a:pt x="26" y="58"/>
                </a:moveTo>
                <a:cubicBezTo>
                  <a:pt x="27" y="59"/>
                  <a:pt x="29" y="59"/>
                  <a:pt x="30" y="58"/>
                </a:cubicBezTo>
                <a:cubicBezTo>
                  <a:pt x="32" y="56"/>
                  <a:pt x="32" y="56"/>
                  <a:pt x="32" y="56"/>
                </a:cubicBezTo>
                <a:cubicBezTo>
                  <a:pt x="33" y="55"/>
                  <a:pt x="33" y="53"/>
                  <a:pt x="32" y="52"/>
                </a:cubicBezTo>
                <a:cubicBezTo>
                  <a:pt x="15" y="36"/>
                  <a:pt x="15" y="36"/>
                  <a:pt x="15" y="36"/>
                </a:cubicBezTo>
                <a:cubicBezTo>
                  <a:pt x="14" y="35"/>
                  <a:pt x="12" y="35"/>
                  <a:pt x="11" y="36"/>
                </a:cubicBezTo>
                <a:cubicBezTo>
                  <a:pt x="10" y="38"/>
                  <a:pt x="10" y="38"/>
                  <a:pt x="10" y="38"/>
                </a:cubicBezTo>
                <a:cubicBezTo>
                  <a:pt x="8" y="39"/>
                  <a:pt x="9" y="41"/>
                  <a:pt x="10" y="42"/>
                </a:cubicBezTo>
                <a:lnTo>
                  <a:pt x="26" y="58"/>
                </a:lnTo>
                <a:close/>
                <a:moveTo>
                  <a:pt x="44" y="43"/>
                </a:moveTo>
                <a:cubicBezTo>
                  <a:pt x="98" y="93"/>
                  <a:pt x="98" y="93"/>
                  <a:pt x="98" y="93"/>
                </a:cubicBezTo>
                <a:cubicBezTo>
                  <a:pt x="100" y="96"/>
                  <a:pt x="103" y="96"/>
                  <a:pt x="105" y="95"/>
                </a:cubicBezTo>
                <a:cubicBezTo>
                  <a:pt x="107" y="92"/>
                  <a:pt x="107" y="92"/>
                  <a:pt x="107" y="92"/>
                </a:cubicBezTo>
                <a:cubicBezTo>
                  <a:pt x="108" y="91"/>
                  <a:pt x="107" y="88"/>
                  <a:pt x="105" y="86"/>
                </a:cubicBezTo>
                <a:cubicBezTo>
                  <a:pt x="51" y="35"/>
                  <a:pt x="51" y="35"/>
                  <a:pt x="51" y="35"/>
                </a:cubicBezTo>
                <a:lnTo>
                  <a:pt x="44" y="43"/>
                </a:lnTo>
                <a:close/>
                <a:moveTo>
                  <a:pt x="63" y="93"/>
                </a:moveTo>
                <a:cubicBezTo>
                  <a:pt x="63" y="93"/>
                  <a:pt x="62" y="92"/>
                  <a:pt x="61" y="92"/>
                </a:cubicBezTo>
                <a:cubicBezTo>
                  <a:pt x="1" y="92"/>
                  <a:pt x="1" y="92"/>
                  <a:pt x="1" y="92"/>
                </a:cubicBezTo>
                <a:cubicBezTo>
                  <a:pt x="1" y="92"/>
                  <a:pt x="0" y="93"/>
                  <a:pt x="0" y="93"/>
                </a:cubicBezTo>
                <a:cubicBezTo>
                  <a:pt x="0" y="98"/>
                  <a:pt x="0" y="98"/>
                  <a:pt x="0" y="98"/>
                </a:cubicBezTo>
                <a:cubicBezTo>
                  <a:pt x="0" y="99"/>
                  <a:pt x="1" y="100"/>
                  <a:pt x="1" y="100"/>
                </a:cubicBezTo>
                <a:cubicBezTo>
                  <a:pt x="61" y="100"/>
                  <a:pt x="61" y="100"/>
                  <a:pt x="61" y="100"/>
                </a:cubicBezTo>
                <a:cubicBezTo>
                  <a:pt x="62" y="100"/>
                  <a:pt x="63" y="99"/>
                  <a:pt x="63" y="98"/>
                </a:cubicBezTo>
                <a:lnTo>
                  <a:pt x="63" y="93"/>
                </a:lnTo>
                <a:close/>
                <a:moveTo>
                  <a:pt x="14" y="82"/>
                </a:moveTo>
                <a:cubicBezTo>
                  <a:pt x="49" y="82"/>
                  <a:pt x="49" y="82"/>
                  <a:pt x="49" y="82"/>
                </a:cubicBezTo>
                <a:cubicBezTo>
                  <a:pt x="51" y="82"/>
                  <a:pt x="53" y="83"/>
                  <a:pt x="53" y="85"/>
                </a:cubicBezTo>
                <a:cubicBezTo>
                  <a:pt x="53" y="89"/>
                  <a:pt x="53" y="89"/>
                  <a:pt x="53" y="89"/>
                </a:cubicBezTo>
                <a:cubicBezTo>
                  <a:pt x="9" y="89"/>
                  <a:pt x="9" y="89"/>
                  <a:pt x="9" y="89"/>
                </a:cubicBezTo>
                <a:cubicBezTo>
                  <a:pt x="9" y="85"/>
                  <a:pt x="9" y="85"/>
                  <a:pt x="9" y="85"/>
                </a:cubicBezTo>
                <a:cubicBezTo>
                  <a:pt x="10" y="83"/>
                  <a:pt x="12" y="82"/>
                  <a:pt x="14" y="82"/>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4247933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4294-24EA-4BE1-9374-BB72171E6109}"/>
              </a:ext>
            </a:extLst>
          </p:cNvPr>
          <p:cNvSpPr>
            <a:spLocks noGrp="1"/>
          </p:cNvSpPr>
          <p:nvPr>
            <p:ph type="title"/>
          </p:nvPr>
        </p:nvSpPr>
        <p:spPr>
          <a:xfrm>
            <a:off x="450850" y="451166"/>
            <a:ext cx="3589449" cy="782467"/>
          </a:xfrm>
        </p:spPr>
        <p:txBody>
          <a:bodyPr/>
          <a:lstStyle/>
          <a:p>
            <a:r>
              <a:rPr lang="en-US" dirty="0"/>
              <a:t>Types of personal data</a:t>
            </a:r>
            <a:endParaRPr lang="nl-NL" dirty="0"/>
          </a:p>
        </p:txBody>
      </p:sp>
      <p:sp>
        <p:nvSpPr>
          <p:cNvPr id="3" name="Text Placeholder 2">
            <a:extLst>
              <a:ext uri="{FF2B5EF4-FFF2-40B4-BE49-F238E27FC236}">
                <a16:creationId xmlns:a16="http://schemas.microsoft.com/office/drawing/2014/main" id="{F7BD1D6D-4CD5-4234-9DCD-062112D82515}"/>
              </a:ext>
            </a:extLst>
          </p:cNvPr>
          <p:cNvSpPr>
            <a:spLocks noGrp="1"/>
          </p:cNvSpPr>
          <p:nvPr>
            <p:ph type="body" sz="quarter" idx="13"/>
          </p:nvPr>
        </p:nvSpPr>
        <p:spPr>
          <a:xfrm>
            <a:off x="1685924" y="1685925"/>
            <a:ext cx="7820025" cy="4273550"/>
          </a:xfrm>
        </p:spPr>
        <p:txBody>
          <a:bodyPr/>
          <a:lstStyle/>
          <a:p>
            <a:pPr lvl="1"/>
            <a:r>
              <a:rPr lang="en-US" dirty="0"/>
              <a:t>Normal:</a:t>
            </a:r>
          </a:p>
          <a:p>
            <a:pPr lvl="2"/>
            <a:r>
              <a:rPr lang="en-US" dirty="0"/>
              <a:t>Everything that is not special</a:t>
            </a:r>
            <a:br>
              <a:rPr lang="en-US" dirty="0"/>
            </a:br>
            <a:endParaRPr lang="en-US" dirty="0"/>
          </a:p>
          <a:p>
            <a:pPr lvl="1"/>
            <a:r>
              <a:rPr lang="en-US" dirty="0"/>
              <a:t>Special (</a:t>
            </a:r>
            <a:r>
              <a:rPr lang="en-US" dirty="0">
                <a:solidFill>
                  <a:srgbClr val="008053"/>
                </a:solidFill>
              </a:rPr>
              <a:t>art. 9 GDPR</a:t>
            </a:r>
            <a:r>
              <a:rPr lang="en-US" dirty="0"/>
              <a:t>):</a:t>
            </a:r>
          </a:p>
          <a:p>
            <a:pPr lvl="2"/>
            <a:r>
              <a:rPr lang="en-US" dirty="0"/>
              <a:t>Race or ethnicity</a:t>
            </a:r>
          </a:p>
          <a:p>
            <a:pPr lvl="2"/>
            <a:r>
              <a:rPr lang="en-US" dirty="0"/>
              <a:t>Political beliefs</a:t>
            </a:r>
          </a:p>
          <a:p>
            <a:pPr lvl="2"/>
            <a:r>
              <a:rPr lang="en-US" dirty="0"/>
              <a:t>Religious or philosophical beliefs</a:t>
            </a:r>
          </a:p>
          <a:p>
            <a:pPr lvl="2"/>
            <a:r>
              <a:rPr lang="en-US" dirty="0"/>
              <a:t>Trade union membership</a:t>
            </a:r>
          </a:p>
          <a:p>
            <a:pPr lvl="2"/>
            <a:r>
              <a:rPr lang="en-US" dirty="0"/>
              <a:t>Health</a:t>
            </a:r>
          </a:p>
          <a:p>
            <a:pPr lvl="2"/>
            <a:r>
              <a:rPr lang="en-US" dirty="0"/>
              <a:t>Sexual behavior or orientation</a:t>
            </a:r>
          </a:p>
          <a:p>
            <a:pPr lvl="2"/>
            <a:r>
              <a:rPr lang="en-US" dirty="0"/>
              <a:t>Personal data relating to criminal law and personal data relating to unlawful or annoying conduct for which a prohibition has been imposed (</a:t>
            </a:r>
            <a:r>
              <a:rPr lang="en-US" dirty="0">
                <a:solidFill>
                  <a:srgbClr val="008053"/>
                </a:solidFill>
              </a:rPr>
              <a:t>art. 10 GDPR</a:t>
            </a:r>
            <a:r>
              <a:rPr lang="en-US" dirty="0"/>
              <a:t>)</a:t>
            </a:r>
          </a:p>
          <a:p>
            <a:pPr lvl="2"/>
            <a:r>
              <a:rPr lang="en-US" dirty="0"/>
              <a:t>Genetic data</a:t>
            </a:r>
          </a:p>
          <a:p>
            <a:pPr lvl="2"/>
            <a:r>
              <a:rPr lang="en-US" dirty="0"/>
              <a:t>Biometric data</a:t>
            </a:r>
            <a:endParaRPr lang="nl-NL" dirty="0"/>
          </a:p>
        </p:txBody>
      </p:sp>
      <p:sp>
        <p:nvSpPr>
          <p:cNvPr id="4" name="Slide Number Placeholder 3">
            <a:extLst>
              <a:ext uri="{FF2B5EF4-FFF2-40B4-BE49-F238E27FC236}">
                <a16:creationId xmlns:a16="http://schemas.microsoft.com/office/drawing/2014/main" id="{833A7F67-87C4-49E4-917C-9E14EA325CBF}"/>
              </a:ext>
            </a:extLst>
          </p:cNvPr>
          <p:cNvSpPr>
            <a:spLocks noGrp="1"/>
          </p:cNvSpPr>
          <p:nvPr>
            <p:ph type="sldNum" sz="quarter" idx="15"/>
          </p:nvPr>
        </p:nvSpPr>
        <p:spPr/>
        <p:txBody>
          <a:bodyPr/>
          <a:lstStyle/>
          <a:p>
            <a:pPr algn="l"/>
            <a:fld id="{840C1E0B-154D-844F-9C3C-CB8827A7EAB0}" type="slidenum">
              <a:rPr lang="nl-NL" smtClean="0"/>
              <a:pPr algn="l"/>
              <a:t>47</a:t>
            </a:fld>
            <a:r>
              <a:rPr lang="nl-NL"/>
              <a:t> </a:t>
            </a:r>
          </a:p>
        </p:txBody>
      </p:sp>
      <p:grpSp>
        <p:nvGrpSpPr>
          <p:cNvPr id="5" name="Groep 2">
            <a:extLst>
              <a:ext uri="{FF2B5EF4-FFF2-40B4-BE49-F238E27FC236}">
                <a16:creationId xmlns:a16="http://schemas.microsoft.com/office/drawing/2014/main" id="{715226B8-D3F7-4429-92CC-BD8E232DEAD9}"/>
              </a:ext>
            </a:extLst>
          </p:cNvPr>
          <p:cNvGrpSpPr/>
          <p:nvPr/>
        </p:nvGrpSpPr>
        <p:grpSpPr>
          <a:xfrm>
            <a:off x="7263911" y="1685925"/>
            <a:ext cx="4188591" cy="966353"/>
            <a:chOff x="1423135" y="4832100"/>
            <a:chExt cx="6050273" cy="1445007"/>
          </a:xfrm>
        </p:grpSpPr>
        <p:sp>
          <p:nvSpPr>
            <p:cNvPr id="6" name="Freeform 17">
              <a:extLst>
                <a:ext uri="{FF2B5EF4-FFF2-40B4-BE49-F238E27FC236}">
                  <a16:creationId xmlns:a16="http://schemas.microsoft.com/office/drawing/2014/main" id="{F61C99DD-1FBE-43AF-BA7E-72556FCB48A4}"/>
                </a:ext>
              </a:extLst>
            </p:cNvPr>
            <p:cNvSpPr>
              <a:spLocks noChangeAspect="1" noEditPoints="1"/>
            </p:cNvSpPr>
            <p:nvPr/>
          </p:nvSpPr>
          <p:spPr bwMode="gray">
            <a:xfrm>
              <a:off x="3854024" y="5112002"/>
              <a:ext cx="1015398" cy="1165105"/>
            </a:xfrm>
            <a:custGeom>
              <a:avLst/>
              <a:gdLst/>
              <a:ahLst/>
              <a:cxnLst>
                <a:cxn ang="0">
                  <a:pos x="76" y="54"/>
                </a:cxn>
                <a:cxn ang="0">
                  <a:pos x="66" y="60"/>
                </a:cxn>
                <a:cxn ang="0">
                  <a:pos x="61" y="60"/>
                </a:cxn>
                <a:cxn ang="0">
                  <a:pos x="45" y="68"/>
                </a:cxn>
                <a:cxn ang="0">
                  <a:pos x="43" y="77"/>
                </a:cxn>
                <a:cxn ang="0">
                  <a:pos x="25" y="95"/>
                </a:cxn>
                <a:cxn ang="0">
                  <a:pos x="7" y="77"/>
                </a:cxn>
                <a:cxn ang="0">
                  <a:pos x="25" y="59"/>
                </a:cxn>
                <a:cxn ang="0">
                  <a:pos x="30" y="58"/>
                </a:cxn>
                <a:cxn ang="0">
                  <a:pos x="35" y="52"/>
                </a:cxn>
                <a:cxn ang="0">
                  <a:pos x="37" y="45"/>
                </a:cxn>
                <a:cxn ang="0">
                  <a:pos x="69" y="10"/>
                </a:cxn>
                <a:cxn ang="0">
                  <a:pos x="69" y="4"/>
                </a:cxn>
                <a:cxn ang="0">
                  <a:pos x="67" y="2"/>
                </a:cxn>
                <a:cxn ang="0">
                  <a:pos x="65" y="1"/>
                </a:cxn>
                <a:cxn ang="0">
                  <a:pos x="65" y="1"/>
                </a:cxn>
                <a:cxn ang="0">
                  <a:pos x="61" y="1"/>
                </a:cxn>
                <a:cxn ang="0">
                  <a:pos x="59" y="0"/>
                </a:cxn>
                <a:cxn ang="0">
                  <a:pos x="55" y="4"/>
                </a:cxn>
                <a:cxn ang="0">
                  <a:pos x="59" y="7"/>
                </a:cxn>
                <a:cxn ang="0">
                  <a:pos x="61" y="6"/>
                </a:cxn>
                <a:cxn ang="0">
                  <a:pos x="64" y="6"/>
                </a:cxn>
                <a:cxn ang="0">
                  <a:pos x="64" y="10"/>
                </a:cxn>
                <a:cxn ang="0">
                  <a:pos x="34" y="40"/>
                </a:cxn>
                <a:cxn ang="0">
                  <a:pos x="5" y="10"/>
                </a:cxn>
                <a:cxn ang="0">
                  <a:pos x="5" y="6"/>
                </a:cxn>
                <a:cxn ang="0">
                  <a:pos x="11" y="6"/>
                </a:cxn>
                <a:cxn ang="0">
                  <a:pos x="13" y="7"/>
                </a:cxn>
                <a:cxn ang="0">
                  <a:pos x="17" y="4"/>
                </a:cxn>
                <a:cxn ang="0">
                  <a:pos x="13" y="0"/>
                </a:cxn>
                <a:cxn ang="0">
                  <a:pos x="11" y="1"/>
                </a:cxn>
                <a:cxn ang="0">
                  <a:pos x="3" y="1"/>
                </a:cxn>
                <a:cxn ang="0">
                  <a:pos x="3" y="1"/>
                </a:cxn>
                <a:cxn ang="0">
                  <a:pos x="1" y="2"/>
                </a:cxn>
                <a:cxn ang="0">
                  <a:pos x="0" y="4"/>
                </a:cxn>
                <a:cxn ang="0">
                  <a:pos x="0" y="10"/>
                </a:cxn>
                <a:cxn ang="0">
                  <a:pos x="32" y="45"/>
                </a:cxn>
                <a:cxn ang="0">
                  <a:pos x="30" y="52"/>
                </a:cxn>
                <a:cxn ang="0">
                  <a:pos x="28" y="53"/>
                </a:cxn>
                <a:cxn ang="0">
                  <a:pos x="25" y="54"/>
                </a:cxn>
                <a:cxn ang="0">
                  <a:pos x="2" y="77"/>
                </a:cxn>
                <a:cxn ang="0">
                  <a:pos x="25" y="100"/>
                </a:cxn>
                <a:cxn ang="0">
                  <a:pos x="48" y="77"/>
                </a:cxn>
                <a:cxn ang="0">
                  <a:pos x="48" y="77"/>
                </a:cxn>
                <a:cxn ang="0">
                  <a:pos x="48" y="75"/>
                </a:cxn>
                <a:cxn ang="0">
                  <a:pos x="51" y="69"/>
                </a:cxn>
                <a:cxn ang="0">
                  <a:pos x="61" y="65"/>
                </a:cxn>
                <a:cxn ang="0">
                  <a:pos x="64" y="65"/>
                </a:cxn>
                <a:cxn ang="0">
                  <a:pos x="64" y="66"/>
                </a:cxn>
                <a:cxn ang="0">
                  <a:pos x="76" y="77"/>
                </a:cxn>
                <a:cxn ang="0">
                  <a:pos x="87" y="66"/>
                </a:cxn>
                <a:cxn ang="0">
                  <a:pos x="76" y="54"/>
                </a:cxn>
                <a:cxn ang="0">
                  <a:pos x="76" y="70"/>
                </a:cxn>
                <a:cxn ang="0">
                  <a:pos x="71" y="66"/>
                </a:cxn>
                <a:cxn ang="0">
                  <a:pos x="76" y="61"/>
                </a:cxn>
                <a:cxn ang="0">
                  <a:pos x="81" y="66"/>
                </a:cxn>
                <a:cxn ang="0">
                  <a:pos x="76" y="70"/>
                </a:cxn>
              </a:cxnLst>
              <a:rect l="0" t="0" r="r" b="b"/>
              <a:pathLst>
                <a:path w="87" h="100">
                  <a:moveTo>
                    <a:pt x="76" y="54"/>
                  </a:moveTo>
                  <a:cubicBezTo>
                    <a:pt x="71" y="54"/>
                    <a:pt x="68" y="57"/>
                    <a:pt x="66" y="60"/>
                  </a:cubicBezTo>
                  <a:cubicBezTo>
                    <a:pt x="64" y="60"/>
                    <a:pt x="62" y="60"/>
                    <a:pt x="61" y="60"/>
                  </a:cubicBezTo>
                  <a:cubicBezTo>
                    <a:pt x="52" y="60"/>
                    <a:pt x="47" y="64"/>
                    <a:pt x="45" y="68"/>
                  </a:cubicBezTo>
                  <a:cubicBezTo>
                    <a:pt x="43" y="73"/>
                    <a:pt x="43" y="76"/>
                    <a:pt x="43" y="77"/>
                  </a:cubicBezTo>
                  <a:cubicBezTo>
                    <a:pt x="43" y="87"/>
                    <a:pt x="35" y="95"/>
                    <a:pt x="25" y="95"/>
                  </a:cubicBezTo>
                  <a:cubicBezTo>
                    <a:pt x="15" y="95"/>
                    <a:pt x="7" y="87"/>
                    <a:pt x="7" y="77"/>
                  </a:cubicBezTo>
                  <a:cubicBezTo>
                    <a:pt x="7" y="67"/>
                    <a:pt x="15" y="59"/>
                    <a:pt x="25" y="59"/>
                  </a:cubicBezTo>
                  <a:cubicBezTo>
                    <a:pt x="27" y="59"/>
                    <a:pt x="29" y="58"/>
                    <a:pt x="30" y="58"/>
                  </a:cubicBezTo>
                  <a:cubicBezTo>
                    <a:pt x="33" y="57"/>
                    <a:pt x="34" y="55"/>
                    <a:pt x="35" y="52"/>
                  </a:cubicBezTo>
                  <a:cubicBezTo>
                    <a:pt x="36" y="50"/>
                    <a:pt x="36" y="48"/>
                    <a:pt x="37" y="45"/>
                  </a:cubicBezTo>
                  <a:cubicBezTo>
                    <a:pt x="55" y="44"/>
                    <a:pt x="69" y="28"/>
                    <a:pt x="69" y="10"/>
                  </a:cubicBezTo>
                  <a:cubicBezTo>
                    <a:pt x="69" y="8"/>
                    <a:pt x="69" y="6"/>
                    <a:pt x="69" y="4"/>
                  </a:cubicBezTo>
                  <a:cubicBezTo>
                    <a:pt x="69" y="3"/>
                    <a:pt x="68" y="2"/>
                    <a:pt x="67" y="2"/>
                  </a:cubicBezTo>
                  <a:cubicBezTo>
                    <a:pt x="66" y="1"/>
                    <a:pt x="65" y="1"/>
                    <a:pt x="65" y="1"/>
                  </a:cubicBezTo>
                  <a:cubicBezTo>
                    <a:pt x="65" y="1"/>
                    <a:pt x="65" y="1"/>
                    <a:pt x="65" y="1"/>
                  </a:cubicBezTo>
                  <a:cubicBezTo>
                    <a:pt x="61" y="1"/>
                    <a:pt x="61" y="1"/>
                    <a:pt x="61" y="1"/>
                  </a:cubicBezTo>
                  <a:cubicBezTo>
                    <a:pt x="61" y="1"/>
                    <a:pt x="60" y="0"/>
                    <a:pt x="59" y="0"/>
                  </a:cubicBezTo>
                  <a:cubicBezTo>
                    <a:pt x="57" y="0"/>
                    <a:pt x="55" y="2"/>
                    <a:pt x="55" y="4"/>
                  </a:cubicBezTo>
                  <a:cubicBezTo>
                    <a:pt x="55" y="6"/>
                    <a:pt x="57" y="7"/>
                    <a:pt x="59" y="7"/>
                  </a:cubicBezTo>
                  <a:cubicBezTo>
                    <a:pt x="60" y="7"/>
                    <a:pt x="61" y="7"/>
                    <a:pt x="61" y="6"/>
                  </a:cubicBezTo>
                  <a:cubicBezTo>
                    <a:pt x="64" y="6"/>
                    <a:pt x="64" y="6"/>
                    <a:pt x="64" y="6"/>
                  </a:cubicBezTo>
                  <a:cubicBezTo>
                    <a:pt x="64" y="8"/>
                    <a:pt x="64" y="9"/>
                    <a:pt x="64" y="10"/>
                  </a:cubicBezTo>
                  <a:cubicBezTo>
                    <a:pt x="64" y="26"/>
                    <a:pt x="51" y="40"/>
                    <a:pt x="34" y="40"/>
                  </a:cubicBezTo>
                  <a:cubicBezTo>
                    <a:pt x="18" y="40"/>
                    <a:pt x="5" y="26"/>
                    <a:pt x="5" y="10"/>
                  </a:cubicBezTo>
                  <a:cubicBezTo>
                    <a:pt x="5" y="9"/>
                    <a:pt x="5" y="7"/>
                    <a:pt x="5" y="6"/>
                  </a:cubicBezTo>
                  <a:cubicBezTo>
                    <a:pt x="11" y="6"/>
                    <a:pt x="11" y="6"/>
                    <a:pt x="11" y="6"/>
                  </a:cubicBezTo>
                  <a:cubicBezTo>
                    <a:pt x="11" y="7"/>
                    <a:pt x="12" y="7"/>
                    <a:pt x="13" y="7"/>
                  </a:cubicBezTo>
                  <a:cubicBezTo>
                    <a:pt x="15" y="7"/>
                    <a:pt x="17" y="6"/>
                    <a:pt x="17" y="4"/>
                  </a:cubicBezTo>
                  <a:cubicBezTo>
                    <a:pt x="17" y="2"/>
                    <a:pt x="15" y="0"/>
                    <a:pt x="13" y="0"/>
                  </a:cubicBezTo>
                  <a:cubicBezTo>
                    <a:pt x="12" y="0"/>
                    <a:pt x="11" y="1"/>
                    <a:pt x="11" y="1"/>
                  </a:cubicBezTo>
                  <a:cubicBezTo>
                    <a:pt x="3" y="1"/>
                    <a:pt x="3" y="1"/>
                    <a:pt x="3" y="1"/>
                  </a:cubicBezTo>
                  <a:cubicBezTo>
                    <a:pt x="3" y="1"/>
                    <a:pt x="3" y="1"/>
                    <a:pt x="3" y="1"/>
                  </a:cubicBezTo>
                  <a:cubicBezTo>
                    <a:pt x="3" y="1"/>
                    <a:pt x="2" y="1"/>
                    <a:pt x="1" y="2"/>
                  </a:cubicBezTo>
                  <a:cubicBezTo>
                    <a:pt x="1" y="2"/>
                    <a:pt x="0" y="3"/>
                    <a:pt x="0" y="4"/>
                  </a:cubicBezTo>
                  <a:cubicBezTo>
                    <a:pt x="0" y="6"/>
                    <a:pt x="0" y="8"/>
                    <a:pt x="0" y="10"/>
                  </a:cubicBezTo>
                  <a:cubicBezTo>
                    <a:pt x="0" y="28"/>
                    <a:pt x="14" y="43"/>
                    <a:pt x="32" y="45"/>
                  </a:cubicBezTo>
                  <a:cubicBezTo>
                    <a:pt x="31" y="49"/>
                    <a:pt x="31" y="51"/>
                    <a:pt x="30" y="52"/>
                  </a:cubicBezTo>
                  <a:cubicBezTo>
                    <a:pt x="30" y="53"/>
                    <a:pt x="29" y="53"/>
                    <a:pt x="28" y="53"/>
                  </a:cubicBezTo>
                  <a:cubicBezTo>
                    <a:pt x="28" y="53"/>
                    <a:pt x="27" y="54"/>
                    <a:pt x="25" y="54"/>
                  </a:cubicBezTo>
                  <a:cubicBezTo>
                    <a:pt x="12" y="54"/>
                    <a:pt x="2" y="64"/>
                    <a:pt x="2" y="77"/>
                  </a:cubicBezTo>
                  <a:cubicBezTo>
                    <a:pt x="2" y="90"/>
                    <a:pt x="12" y="100"/>
                    <a:pt x="25" y="100"/>
                  </a:cubicBezTo>
                  <a:cubicBezTo>
                    <a:pt x="38" y="100"/>
                    <a:pt x="48" y="90"/>
                    <a:pt x="48" y="77"/>
                  </a:cubicBezTo>
                  <a:cubicBezTo>
                    <a:pt x="48" y="77"/>
                    <a:pt x="48" y="77"/>
                    <a:pt x="48" y="77"/>
                  </a:cubicBezTo>
                  <a:cubicBezTo>
                    <a:pt x="48" y="77"/>
                    <a:pt x="48" y="76"/>
                    <a:pt x="48" y="75"/>
                  </a:cubicBezTo>
                  <a:cubicBezTo>
                    <a:pt x="49" y="73"/>
                    <a:pt x="49" y="71"/>
                    <a:pt x="51" y="69"/>
                  </a:cubicBezTo>
                  <a:cubicBezTo>
                    <a:pt x="53" y="67"/>
                    <a:pt x="56" y="65"/>
                    <a:pt x="61" y="65"/>
                  </a:cubicBezTo>
                  <a:cubicBezTo>
                    <a:pt x="62" y="65"/>
                    <a:pt x="63" y="65"/>
                    <a:pt x="64" y="65"/>
                  </a:cubicBezTo>
                  <a:cubicBezTo>
                    <a:pt x="64" y="65"/>
                    <a:pt x="64" y="66"/>
                    <a:pt x="64" y="66"/>
                  </a:cubicBezTo>
                  <a:cubicBezTo>
                    <a:pt x="64" y="72"/>
                    <a:pt x="70" y="77"/>
                    <a:pt x="76" y="77"/>
                  </a:cubicBezTo>
                  <a:cubicBezTo>
                    <a:pt x="82" y="77"/>
                    <a:pt x="87" y="72"/>
                    <a:pt x="87" y="66"/>
                  </a:cubicBezTo>
                  <a:cubicBezTo>
                    <a:pt x="87" y="59"/>
                    <a:pt x="82" y="54"/>
                    <a:pt x="76" y="54"/>
                  </a:cubicBezTo>
                  <a:close/>
                  <a:moveTo>
                    <a:pt x="76" y="70"/>
                  </a:moveTo>
                  <a:cubicBezTo>
                    <a:pt x="73" y="70"/>
                    <a:pt x="71" y="68"/>
                    <a:pt x="71" y="66"/>
                  </a:cubicBezTo>
                  <a:cubicBezTo>
                    <a:pt x="71" y="63"/>
                    <a:pt x="73" y="61"/>
                    <a:pt x="76" y="61"/>
                  </a:cubicBezTo>
                  <a:cubicBezTo>
                    <a:pt x="78" y="61"/>
                    <a:pt x="81" y="63"/>
                    <a:pt x="81" y="66"/>
                  </a:cubicBezTo>
                  <a:cubicBezTo>
                    <a:pt x="81" y="68"/>
                    <a:pt x="78" y="70"/>
                    <a:pt x="76" y="70"/>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7" name="Freeform 25">
              <a:extLst>
                <a:ext uri="{FF2B5EF4-FFF2-40B4-BE49-F238E27FC236}">
                  <a16:creationId xmlns:a16="http://schemas.microsoft.com/office/drawing/2014/main" id="{066D7FC9-6A9F-4B51-AE1C-5D3D4652DAB5}"/>
                </a:ext>
              </a:extLst>
            </p:cNvPr>
            <p:cNvSpPr>
              <a:spLocks noChangeAspect="1" noEditPoints="1"/>
            </p:cNvSpPr>
            <p:nvPr/>
          </p:nvSpPr>
          <p:spPr bwMode="gray">
            <a:xfrm>
              <a:off x="2625524" y="5113968"/>
              <a:ext cx="1037819" cy="1079411"/>
            </a:xfrm>
            <a:custGeom>
              <a:avLst/>
              <a:gdLst/>
              <a:ahLst/>
              <a:cxnLst>
                <a:cxn ang="0">
                  <a:pos x="66" y="26"/>
                </a:cxn>
                <a:cxn ang="0">
                  <a:pos x="43" y="2"/>
                </a:cxn>
                <a:cxn ang="0">
                  <a:pos x="5" y="41"/>
                </a:cxn>
                <a:cxn ang="0">
                  <a:pos x="2" y="52"/>
                </a:cxn>
                <a:cxn ang="0">
                  <a:pos x="12" y="58"/>
                </a:cxn>
                <a:cxn ang="0">
                  <a:pos x="15" y="57"/>
                </a:cxn>
                <a:cxn ang="0">
                  <a:pos x="22" y="61"/>
                </a:cxn>
                <a:cxn ang="0">
                  <a:pos x="26" y="72"/>
                </a:cxn>
                <a:cxn ang="0">
                  <a:pos x="31" y="75"/>
                </a:cxn>
                <a:cxn ang="0">
                  <a:pos x="39" y="72"/>
                </a:cxn>
                <a:cxn ang="0">
                  <a:pos x="41" y="68"/>
                </a:cxn>
                <a:cxn ang="0">
                  <a:pos x="37" y="65"/>
                </a:cxn>
                <a:cxn ang="0">
                  <a:pos x="33" y="56"/>
                </a:cxn>
                <a:cxn ang="0">
                  <a:pos x="37" y="51"/>
                </a:cxn>
                <a:cxn ang="0">
                  <a:pos x="68" y="59"/>
                </a:cxn>
                <a:cxn ang="0">
                  <a:pos x="66" y="26"/>
                </a:cxn>
                <a:cxn ang="0">
                  <a:pos x="63" y="51"/>
                </a:cxn>
                <a:cxn ang="0">
                  <a:pos x="49" y="33"/>
                </a:cxn>
                <a:cxn ang="0">
                  <a:pos x="46" y="10"/>
                </a:cxn>
                <a:cxn ang="0">
                  <a:pos x="60" y="29"/>
                </a:cxn>
                <a:cxn ang="0">
                  <a:pos x="63" y="51"/>
                </a:cxn>
              </a:cxnLst>
              <a:rect l="0" t="0" r="r" b="b"/>
              <a:pathLst>
                <a:path w="73" h="76">
                  <a:moveTo>
                    <a:pt x="66" y="26"/>
                  </a:moveTo>
                  <a:cubicBezTo>
                    <a:pt x="59" y="11"/>
                    <a:pt x="49" y="0"/>
                    <a:pt x="43" y="2"/>
                  </a:cubicBezTo>
                  <a:cubicBezTo>
                    <a:pt x="34" y="6"/>
                    <a:pt x="49" y="23"/>
                    <a:pt x="5" y="41"/>
                  </a:cubicBezTo>
                  <a:cubicBezTo>
                    <a:pt x="1" y="42"/>
                    <a:pt x="0" y="49"/>
                    <a:pt x="2" y="52"/>
                  </a:cubicBezTo>
                  <a:cubicBezTo>
                    <a:pt x="3" y="56"/>
                    <a:pt x="8" y="60"/>
                    <a:pt x="12" y="58"/>
                  </a:cubicBezTo>
                  <a:cubicBezTo>
                    <a:pt x="13" y="58"/>
                    <a:pt x="15" y="57"/>
                    <a:pt x="15" y="57"/>
                  </a:cubicBezTo>
                  <a:cubicBezTo>
                    <a:pt x="18" y="61"/>
                    <a:pt x="21" y="59"/>
                    <a:pt x="22" y="61"/>
                  </a:cubicBezTo>
                  <a:cubicBezTo>
                    <a:pt x="23" y="64"/>
                    <a:pt x="26" y="70"/>
                    <a:pt x="26" y="72"/>
                  </a:cubicBezTo>
                  <a:cubicBezTo>
                    <a:pt x="27" y="74"/>
                    <a:pt x="29" y="76"/>
                    <a:pt x="31" y="75"/>
                  </a:cubicBezTo>
                  <a:cubicBezTo>
                    <a:pt x="32" y="75"/>
                    <a:pt x="37" y="73"/>
                    <a:pt x="39" y="72"/>
                  </a:cubicBezTo>
                  <a:cubicBezTo>
                    <a:pt x="41" y="71"/>
                    <a:pt x="42" y="70"/>
                    <a:pt x="41" y="68"/>
                  </a:cubicBezTo>
                  <a:cubicBezTo>
                    <a:pt x="40" y="67"/>
                    <a:pt x="38" y="66"/>
                    <a:pt x="37" y="65"/>
                  </a:cubicBezTo>
                  <a:cubicBezTo>
                    <a:pt x="36" y="63"/>
                    <a:pt x="34" y="58"/>
                    <a:pt x="33" y="56"/>
                  </a:cubicBezTo>
                  <a:cubicBezTo>
                    <a:pt x="32" y="54"/>
                    <a:pt x="34" y="52"/>
                    <a:pt x="37" y="51"/>
                  </a:cubicBezTo>
                  <a:cubicBezTo>
                    <a:pt x="57" y="49"/>
                    <a:pt x="61" y="62"/>
                    <a:pt x="68" y="59"/>
                  </a:cubicBezTo>
                  <a:cubicBezTo>
                    <a:pt x="73" y="57"/>
                    <a:pt x="72" y="41"/>
                    <a:pt x="66" y="26"/>
                  </a:cubicBezTo>
                  <a:close/>
                  <a:moveTo>
                    <a:pt x="63" y="51"/>
                  </a:moveTo>
                  <a:cubicBezTo>
                    <a:pt x="62" y="51"/>
                    <a:pt x="54" y="45"/>
                    <a:pt x="49" y="33"/>
                  </a:cubicBezTo>
                  <a:cubicBezTo>
                    <a:pt x="44" y="22"/>
                    <a:pt x="45" y="11"/>
                    <a:pt x="46" y="10"/>
                  </a:cubicBezTo>
                  <a:cubicBezTo>
                    <a:pt x="47" y="10"/>
                    <a:pt x="55" y="17"/>
                    <a:pt x="60" y="29"/>
                  </a:cubicBezTo>
                  <a:cubicBezTo>
                    <a:pt x="65" y="41"/>
                    <a:pt x="64" y="50"/>
                    <a:pt x="63" y="51"/>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8" name="Freeform 9">
              <a:extLst>
                <a:ext uri="{FF2B5EF4-FFF2-40B4-BE49-F238E27FC236}">
                  <a16:creationId xmlns:a16="http://schemas.microsoft.com/office/drawing/2014/main" id="{D0FAA303-9980-4E7B-B0EE-2361FD18A3F6}"/>
                </a:ext>
              </a:extLst>
            </p:cNvPr>
            <p:cNvSpPr>
              <a:spLocks noChangeAspect="1" noEditPoints="1"/>
            </p:cNvSpPr>
            <p:nvPr/>
          </p:nvSpPr>
          <p:spPr bwMode="gray">
            <a:xfrm>
              <a:off x="5586502" y="5298299"/>
              <a:ext cx="279424" cy="710747"/>
            </a:xfrm>
            <a:custGeom>
              <a:avLst/>
              <a:gdLst/>
              <a:ahLst/>
              <a:cxnLst>
                <a:cxn ang="0">
                  <a:pos x="12" y="8"/>
                </a:cxn>
                <a:cxn ang="0">
                  <a:pos x="21" y="0"/>
                </a:cxn>
                <a:cxn ang="0">
                  <a:pos x="29" y="8"/>
                </a:cxn>
                <a:cxn ang="0">
                  <a:pos x="21" y="17"/>
                </a:cxn>
                <a:cxn ang="0">
                  <a:pos x="12" y="8"/>
                </a:cxn>
                <a:cxn ang="0">
                  <a:pos x="30" y="21"/>
                </a:cxn>
                <a:cxn ang="0">
                  <a:pos x="11" y="21"/>
                </a:cxn>
                <a:cxn ang="0">
                  <a:pos x="0" y="32"/>
                </a:cxn>
                <a:cxn ang="0">
                  <a:pos x="0" y="58"/>
                </a:cxn>
                <a:cxn ang="0">
                  <a:pos x="4" y="62"/>
                </a:cxn>
                <a:cxn ang="0">
                  <a:pos x="7" y="58"/>
                </a:cxn>
                <a:cxn ang="0">
                  <a:pos x="7" y="34"/>
                </a:cxn>
                <a:cxn ang="0">
                  <a:pos x="11" y="34"/>
                </a:cxn>
                <a:cxn ang="0">
                  <a:pos x="11" y="102"/>
                </a:cxn>
                <a:cxn ang="0">
                  <a:pos x="15" y="106"/>
                </a:cxn>
                <a:cxn ang="0">
                  <a:pos x="19" y="102"/>
                </a:cxn>
                <a:cxn ang="0">
                  <a:pos x="19" y="62"/>
                </a:cxn>
                <a:cxn ang="0">
                  <a:pos x="23" y="62"/>
                </a:cxn>
                <a:cxn ang="0">
                  <a:pos x="23" y="102"/>
                </a:cxn>
                <a:cxn ang="0">
                  <a:pos x="27" y="106"/>
                </a:cxn>
                <a:cxn ang="0">
                  <a:pos x="31" y="102"/>
                </a:cxn>
                <a:cxn ang="0">
                  <a:pos x="31" y="34"/>
                </a:cxn>
                <a:cxn ang="0">
                  <a:pos x="35" y="34"/>
                </a:cxn>
                <a:cxn ang="0">
                  <a:pos x="35" y="58"/>
                </a:cxn>
                <a:cxn ang="0">
                  <a:pos x="38" y="62"/>
                </a:cxn>
                <a:cxn ang="0">
                  <a:pos x="41" y="58"/>
                </a:cxn>
                <a:cxn ang="0">
                  <a:pos x="41" y="32"/>
                </a:cxn>
                <a:cxn ang="0">
                  <a:pos x="30" y="21"/>
                </a:cxn>
              </a:cxnLst>
              <a:rect l="0" t="0" r="r" b="b"/>
              <a:pathLst>
                <a:path w="41" h="106">
                  <a:moveTo>
                    <a:pt x="12" y="8"/>
                  </a:moveTo>
                  <a:cubicBezTo>
                    <a:pt x="12" y="3"/>
                    <a:pt x="16" y="0"/>
                    <a:pt x="21" y="0"/>
                  </a:cubicBezTo>
                  <a:cubicBezTo>
                    <a:pt x="26" y="0"/>
                    <a:pt x="29" y="3"/>
                    <a:pt x="29" y="8"/>
                  </a:cubicBezTo>
                  <a:cubicBezTo>
                    <a:pt x="29" y="13"/>
                    <a:pt x="26" y="17"/>
                    <a:pt x="21" y="17"/>
                  </a:cubicBezTo>
                  <a:cubicBezTo>
                    <a:pt x="16" y="17"/>
                    <a:pt x="12" y="13"/>
                    <a:pt x="12" y="8"/>
                  </a:cubicBezTo>
                  <a:close/>
                  <a:moveTo>
                    <a:pt x="30" y="21"/>
                  </a:moveTo>
                  <a:cubicBezTo>
                    <a:pt x="27" y="21"/>
                    <a:pt x="14" y="21"/>
                    <a:pt x="11" y="21"/>
                  </a:cubicBezTo>
                  <a:cubicBezTo>
                    <a:pt x="5" y="21"/>
                    <a:pt x="0" y="26"/>
                    <a:pt x="0" y="32"/>
                  </a:cubicBezTo>
                  <a:cubicBezTo>
                    <a:pt x="0" y="35"/>
                    <a:pt x="0" y="56"/>
                    <a:pt x="0" y="58"/>
                  </a:cubicBezTo>
                  <a:cubicBezTo>
                    <a:pt x="0" y="60"/>
                    <a:pt x="1" y="62"/>
                    <a:pt x="4" y="62"/>
                  </a:cubicBezTo>
                  <a:cubicBezTo>
                    <a:pt x="6" y="62"/>
                    <a:pt x="7" y="60"/>
                    <a:pt x="7" y="58"/>
                  </a:cubicBezTo>
                  <a:cubicBezTo>
                    <a:pt x="7" y="56"/>
                    <a:pt x="7" y="34"/>
                    <a:pt x="7" y="34"/>
                  </a:cubicBezTo>
                  <a:cubicBezTo>
                    <a:pt x="11" y="34"/>
                    <a:pt x="11" y="34"/>
                    <a:pt x="11" y="34"/>
                  </a:cubicBezTo>
                  <a:cubicBezTo>
                    <a:pt x="11" y="34"/>
                    <a:pt x="11" y="97"/>
                    <a:pt x="11" y="102"/>
                  </a:cubicBezTo>
                  <a:cubicBezTo>
                    <a:pt x="11" y="104"/>
                    <a:pt x="12" y="106"/>
                    <a:pt x="15" y="106"/>
                  </a:cubicBezTo>
                  <a:cubicBezTo>
                    <a:pt x="18" y="106"/>
                    <a:pt x="19" y="104"/>
                    <a:pt x="19" y="102"/>
                  </a:cubicBezTo>
                  <a:cubicBezTo>
                    <a:pt x="19" y="97"/>
                    <a:pt x="19" y="62"/>
                    <a:pt x="19" y="62"/>
                  </a:cubicBezTo>
                  <a:cubicBezTo>
                    <a:pt x="23" y="62"/>
                    <a:pt x="23" y="62"/>
                    <a:pt x="23" y="62"/>
                  </a:cubicBezTo>
                  <a:cubicBezTo>
                    <a:pt x="23" y="62"/>
                    <a:pt x="23" y="97"/>
                    <a:pt x="23" y="102"/>
                  </a:cubicBezTo>
                  <a:cubicBezTo>
                    <a:pt x="23" y="104"/>
                    <a:pt x="24" y="106"/>
                    <a:pt x="27" y="106"/>
                  </a:cubicBezTo>
                  <a:cubicBezTo>
                    <a:pt x="30" y="106"/>
                    <a:pt x="31" y="104"/>
                    <a:pt x="31" y="102"/>
                  </a:cubicBezTo>
                  <a:cubicBezTo>
                    <a:pt x="31" y="97"/>
                    <a:pt x="31" y="34"/>
                    <a:pt x="31" y="34"/>
                  </a:cubicBezTo>
                  <a:cubicBezTo>
                    <a:pt x="35" y="34"/>
                    <a:pt x="35" y="34"/>
                    <a:pt x="35" y="34"/>
                  </a:cubicBezTo>
                  <a:cubicBezTo>
                    <a:pt x="35" y="34"/>
                    <a:pt x="35" y="56"/>
                    <a:pt x="35" y="58"/>
                  </a:cubicBezTo>
                  <a:cubicBezTo>
                    <a:pt x="35" y="60"/>
                    <a:pt x="36" y="62"/>
                    <a:pt x="38" y="62"/>
                  </a:cubicBezTo>
                  <a:cubicBezTo>
                    <a:pt x="40" y="62"/>
                    <a:pt x="41" y="60"/>
                    <a:pt x="41" y="58"/>
                  </a:cubicBezTo>
                  <a:cubicBezTo>
                    <a:pt x="41" y="56"/>
                    <a:pt x="41" y="35"/>
                    <a:pt x="41" y="32"/>
                  </a:cubicBezTo>
                  <a:cubicBezTo>
                    <a:pt x="41" y="26"/>
                    <a:pt x="36" y="21"/>
                    <a:pt x="30" y="21"/>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9" name="Freeform 13">
              <a:extLst>
                <a:ext uri="{FF2B5EF4-FFF2-40B4-BE49-F238E27FC236}">
                  <a16:creationId xmlns:a16="http://schemas.microsoft.com/office/drawing/2014/main" id="{4F2F4C72-1054-40B2-B53E-4E01C7D8E81C}"/>
                </a:ext>
              </a:extLst>
            </p:cNvPr>
            <p:cNvSpPr>
              <a:spLocks noChangeAspect="1" noEditPoints="1"/>
            </p:cNvSpPr>
            <p:nvPr/>
          </p:nvSpPr>
          <p:spPr bwMode="gray">
            <a:xfrm>
              <a:off x="5244685" y="5597111"/>
              <a:ext cx="317571" cy="679996"/>
            </a:xfrm>
            <a:custGeom>
              <a:avLst/>
              <a:gdLst/>
              <a:ahLst/>
              <a:cxnLst>
                <a:cxn ang="0">
                  <a:pos x="16" y="8"/>
                </a:cxn>
                <a:cxn ang="0">
                  <a:pos x="24" y="0"/>
                </a:cxn>
                <a:cxn ang="0">
                  <a:pos x="33" y="8"/>
                </a:cxn>
                <a:cxn ang="0">
                  <a:pos x="24" y="17"/>
                </a:cxn>
                <a:cxn ang="0">
                  <a:pos x="16" y="8"/>
                </a:cxn>
                <a:cxn ang="0">
                  <a:pos x="48" y="53"/>
                </a:cxn>
                <a:cxn ang="0">
                  <a:pos x="42" y="30"/>
                </a:cxn>
                <a:cxn ang="0">
                  <a:pos x="31" y="21"/>
                </a:cxn>
                <a:cxn ang="0">
                  <a:pos x="24" y="21"/>
                </a:cxn>
                <a:cxn ang="0">
                  <a:pos x="18" y="21"/>
                </a:cxn>
                <a:cxn ang="0">
                  <a:pos x="7" y="30"/>
                </a:cxn>
                <a:cxn ang="0">
                  <a:pos x="1" y="53"/>
                </a:cxn>
                <a:cxn ang="0">
                  <a:pos x="2" y="58"/>
                </a:cxn>
                <a:cxn ang="0">
                  <a:pos x="6" y="55"/>
                </a:cxn>
                <a:cxn ang="0">
                  <a:pos x="13" y="33"/>
                </a:cxn>
                <a:cxn ang="0">
                  <a:pos x="17" y="33"/>
                </a:cxn>
                <a:cxn ang="0">
                  <a:pos x="6" y="73"/>
                </a:cxn>
                <a:cxn ang="0">
                  <a:pos x="15" y="73"/>
                </a:cxn>
                <a:cxn ang="0">
                  <a:pos x="15" y="73"/>
                </a:cxn>
                <a:cxn ang="0">
                  <a:pos x="15" y="102"/>
                </a:cxn>
                <a:cxn ang="0">
                  <a:pos x="19" y="106"/>
                </a:cxn>
                <a:cxn ang="0">
                  <a:pos x="22" y="102"/>
                </a:cxn>
                <a:cxn ang="0">
                  <a:pos x="22" y="73"/>
                </a:cxn>
                <a:cxn ang="0">
                  <a:pos x="26" y="73"/>
                </a:cxn>
                <a:cxn ang="0">
                  <a:pos x="26" y="102"/>
                </a:cxn>
                <a:cxn ang="0">
                  <a:pos x="30" y="106"/>
                </a:cxn>
                <a:cxn ang="0">
                  <a:pos x="34" y="102"/>
                </a:cxn>
                <a:cxn ang="0">
                  <a:pos x="34" y="73"/>
                </a:cxn>
                <a:cxn ang="0">
                  <a:pos x="34" y="73"/>
                </a:cxn>
                <a:cxn ang="0">
                  <a:pos x="43" y="73"/>
                </a:cxn>
                <a:cxn ang="0">
                  <a:pos x="32" y="33"/>
                </a:cxn>
                <a:cxn ang="0">
                  <a:pos x="36" y="33"/>
                </a:cxn>
                <a:cxn ang="0">
                  <a:pos x="42" y="55"/>
                </a:cxn>
                <a:cxn ang="0">
                  <a:pos x="46" y="58"/>
                </a:cxn>
                <a:cxn ang="0">
                  <a:pos x="48" y="53"/>
                </a:cxn>
              </a:cxnLst>
              <a:rect l="0" t="0" r="r" b="b"/>
              <a:pathLst>
                <a:path w="49" h="106">
                  <a:moveTo>
                    <a:pt x="16" y="8"/>
                  </a:moveTo>
                  <a:cubicBezTo>
                    <a:pt x="16" y="3"/>
                    <a:pt x="20" y="0"/>
                    <a:pt x="24" y="0"/>
                  </a:cubicBezTo>
                  <a:cubicBezTo>
                    <a:pt x="29" y="0"/>
                    <a:pt x="33" y="3"/>
                    <a:pt x="33" y="8"/>
                  </a:cubicBezTo>
                  <a:cubicBezTo>
                    <a:pt x="33" y="13"/>
                    <a:pt x="29" y="17"/>
                    <a:pt x="24" y="17"/>
                  </a:cubicBezTo>
                  <a:cubicBezTo>
                    <a:pt x="20" y="17"/>
                    <a:pt x="16" y="13"/>
                    <a:pt x="16" y="8"/>
                  </a:cubicBezTo>
                  <a:close/>
                  <a:moveTo>
                    <a:pt x="48" y="53"/>
                  </a:moveTo>
                  <a:cubicBezTo>
                    <a:pt x="42" y="30"/>
                    <a:pt x="42" y="30"/>
                    <a:pt x="42" y="30"/>
                  </a:cubicBezTo>
                  <a:cubicBezTo>
                    <a:pt x="39" y="20"/>
                    <a:pt x="31" y="21"/>
                    <a:pt x="31" y="21"/>
                  </a:cubicBezTo>
                  <a:cubicBezTo>
                    <a:pt x="24" y="21"/>
                    <a:pt x="24" y="21"/>
                    <a:pt x="24" y="21"/>
                  </a:cubicBezTo>
                  <a:cubicBezTo>
                    <a:pt x="18" y="21"/>
                    <a:pt x="18" y="21"/>
                    <a:pt x="18" y="21"/>
                  </a:cubicBezTo>
                  <a:cubicBezTo>
                    <a:pt x="18" y="21"/>
                    <a:pt x="10" y="20"/>
                    <a:pt x="7" y="30"/>
                  </a:cubicBezTo>
                  <a:cubicBezTo>
                    <a:pt x="1" y="53"/>
                    <a:pt x="1" y="53"/>
                    <a:pt x="1" y="53"/>
                  </a:cubicBezTo>
                  <a:cubicBezTo>
                    <a:pt x="0" y="55"/>
                    <a:pt x="0" y="57"/>
                    <a:pt x="2" y="58"/>
                  </a:cubicBezTo>
                  <a:cubicBezTo>
                    <a:pt x="4" y="58"/>
                    <a:pt x="6" y="57"/>
                    <a:pt x="6" y="55"/>
                  </a:cubicBezTo>
                  <a:cubicBezTo>
                    <a:pt x="13" y="33"/>
                    <a:pt x="13" y="33"/>
                    <a:pt x="13" y="33"/>
                  </a:cubicBezTo>
                  <a:cubicBezTo>
                    <a:pt x="17" y="33"/>
                    <a:pt x="17" y="33"/>
                    <a:pt x="17" y="33"/>
                  </a:cubicBezTo>
                  <a:cubicBezTo>
                    <a:pt x="6" y="73"/>
                    <a:pt x="6" y="73"/>
                    <a:pt x="6" y="73"/>
                  </a:cubicBezTo>
                  <a:cubicBezTo>
                    <a:pt x="15" y="73"/>
                    <a:pt x="15" y="73"/>
                    <a:pt x="15" y="73"/>
                  </a:cubicBezTo>
                  <a:cubicBezTo>
                    <a:pt x="15" y="73"/>
                    <a:pt x="15" y="73"/>
                    <a:pt x="15" y="73"/>
                  </a:cubicBezTo>
                  <a:cubicBezTo>
                    <a:pt x="15" y="102"/>
                    <a:pt x="15" y="102"/>
                    <a:pt x="15" y="102"/>
                  </a:cubicBezTo>
                  <a:cubicBezTo>
                    <a:pt x="15" y="105"/>
                    <a:pt x="17" y="106"/>
                    <a:pt x="19" y="106"/>
                  </a:cubicBezTo>
                  <a:cubicBezTo>
                    <a:pt x="21" y="106"/>
                    <a:pt x="22" y="105"/>
                    <a:pt x="22" y="102"/>
                  </a:cubicBezTo>
                  <a:cubicBezTo>
                    <a:pt x="22" y="73"/>
                    <a:pt x="22" y="73"/>
                    <a:pt x="22" y="73"/>
                  </a:cubicBezTo>
                  <a:cubicBezTo>
                    <a:pt x="26" y="73"/>
                    <a:pt x="26" y="73"/>
                    <a:pt x="26" y="73"/>
                  </a:cubicBezTo>
                  <a:cubicBezTo>
                    <a:pt x="26" y="102"/>
                    <a:pt x="26" y="102"/>
                    <a:pt x="26" y="102"/>
                  </a:cubicBezTo>
                  <a:cubicBezTo>
                    <a:pt x="26" y="105"/>
                    <a:pt x="28" y="106"/>
                    <a:pt x="30" y="106"/>
                  </a:cubicBezTo>
                  <a:cubicBezTo>
                    <a:pt x="32" y="106"/>
                    <a:pt x="34" y="105"/>
                    <a:pt x="34" y="102"/>
                  </a:cubicBezTo>
                  <a:cubicBezTo>
                    <a:pt x="34" y="73"/>
                    <a:pt x="34" y="73"/>
                    <a:pt x="34" y="73"/>
                  </a:cubicBezTo>
                  <a:cubicBezTo>
                    <a:pt x="34" y="73"/>
                    <a:pt x="34" y="73"/>
                    <a:pt x="34" y="73"/>
                  </a:cubicBezTo>
                  <a:cubicBezTo>
                    <a:pt x="43" y="73"/>
                    <a:pt x="43" y="73"/>
                    <a:pt x="43" y="73"/>
                  </a:cubicBezTo>
                  <a:cubicBezTo>
                    <a:pt x="32" y="33"/>
                    <a:pt x="32" y="33"/>
                    <a:pt x="32" y="33"/>
                  </a:cubicBezTo>
                  <a:cubicBezTo>
                    <a:pt x="36" y="33"/>
                    <a:pt x="36" y="33"/>
                    <a:pt x="36" y="33"/>
                  </a:cubicBezTo>
                  <a:cubicBezTo>
                    <a:pt x="42" y="55"/>
                    <a:pt x="42" y="55"/>
                    <a:pt x="42" y="55"/>
                  </a:cubicBezTo>
                  <a:cubicBezTo>
                    <a:pt x="43" y="57"/>
                    <a:pt x="44" y="58"/>
                    <a:pt x="46" y="58"/>
                  </a:cubicBezTo>
                  <a:cubicBezTo>
                    <a:pt x="48" y="57"/>
                    <a:pt x="49" y="55"/>
                    <a:pt x="48" y="53"/>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0" name="Freeform 60">
              <a:extLst>
                <a:ext uri="{FF2B5EF4-FFF2-40B4-BE49-F238E27FC236}">
                  <a16:creationId xmlns:a16="http://schemas.microsoft.com/office/drawing/2014/main" id="{2A57D8A3-8E8C-4585-8556-F28F24301A25}"/>
                </a:ext>
              </a:extLst>
            </p:cNvPr>
            <p:cNvSpPr>
              <a:spLocks noChangeAspect="1" noEditPoints="1"/>
            </p:cNvSpPr>
            <p:nvPr/>
          </p:nvSpPr>
          <p:spPr bwMode="gray">
            <a:xfrm>
              <a:off x="1423135" y="5172890"/>
              <a:ext cx="1079326" cy="1066001"/>
            </a:xfrm>
            <a:custGeom>
              <a:avLst/>
              <a:gdLst/>
              <a:ahLst/>
              <a:cxnLst>
                <a:cxn ang="0">
                  <a:pos x="40" y="0"/>
                </a:cxn>
                <a:cxn ang="0">
                  <a:pos x="0" y="39"/>
                </a:cxn>
                <a:cxn ang="0">
                  <a:pos x="40" y="78"/>
                </a:cxn>
                <a:cxn ang="0">
                  <a:pos x="79" y="39"/>
                </a:cxn>
                <a:cxn ang="0">
                  <a:pos x="40" y="0"/>
                </a:cxn>
                <a:cxn ang="0">
                  <a:pos x="73" y="39"/>
                </a:cxn>
                <a:cxn ang="0">
                  <a:pos x="66" y="59"/>
                </a:cxn>
                <a:cxn ang="0">
                  <a:pos x="65" y="53"/>
                </a:cxn>
                <a:cxn ang="0">
                  <a:pos x="66" y="42"/>
                </a:cxn>
                <a:cxn ang="0">
                  <a:pos x="61" y="33"/>
                </a:cxn>
                <a:cxn ang="0">
                  <a:pos x="53" y="28"/>
                </a:cxn>
                <a:cxn ang="0">
                  <a:pos x="57" y="13"/>
                </a:cxn>
                <a:cxn ang="0">
                  <a:pos x="49" y="10"/>
                </a:cxn>
                <a:cxn ang="0">
                  <a:pos x="50" y="7"/>
                </a:cxn>
                <a:cxn ang="0">
                  <a:pos x="73" y="39"/>
                </a:cxn>
                <a:cxn ang="0">
                  <a:pos x="35" y="6"/>
                </a:cxn>
                <a:cxn ang="0">
                  <a:pos x="31" y="9"/>
                </a:cxn>
                <a:cxn ang="0">
                  <a:pos x="25" y="14"/>
                </a:cxn>
                <a:cxn ang="0">
                  <a:pos x="19" y="21"/>
                </a:cxn>
                <a:cxn ang="0">
                  <a:pos x="23" y="25"/>
                </a:cxn>
                <a:cxn ang="0">
                  <a:pos x="29" y="25"/>
                </a:cxn>
                <a:cxn ang="0">
                  <a:pos x="40" y="38"/>
                </a:cxn>
                <a:cxn ang="0">
                  <a:pos x="31" y="48"/>
                </a:cxn>
                <a:cxn ang="0">
                  <a:pos x="30" y="54"/>
                </a:cxn>
                <a:cxn ang="0">
                  <a:pos x="29" y="63"/>
                </a:cxn>
                <a:cxn ang="0">
                  <a:pos x="22" y="55"/>
                </a:cxn>
                <a:cxn ang="0">
                  <a:pos x="21" y="46"/>
                </a:cxn>
                <a:cxn ang="0">
                  <a:pos x="15" y="38"/>
                </a:cxn>
                <a:cxn ang="0">
                  <a:pos x="17" y="29"/>
                </a:cxn>
                <a:cxn ang="0">
                  <a:pos x="8" y="27"/>
                </a:cxn>
                <a:cxn ang="0">
                  <a:pos x="35" y="6"/>
                </a:cxn>
                <a:cxn ang="0">
                  <a:pos x="29" y="71"/>
                </a:cxn>
                <a:cxn ang="0">
                  <a:pos x="33" y="68"/>
                </a:cxn>
                <a:cxn ang="0">
                  <a:pos x="39" y="67"/>
                </a:cxn>
                <a:cxn ang="0">
                  <a:pos x="48" y="64"/>
                </a:cxn>
                <a:cxn ang="0">
                  <a:pos x="58" y="67"/>
                </a:cxn>
                <a:cxn ang="0">
                  <a:pos x="40" y="72"/>
                </a:cxn>
                <a:cxn ang="0">
                  <a:pos x="29" y="71"/>
                </a:cxn>
              </a:cxnLst>
              <a:rect l="0" t="0" r="r" b="b"/>
              <a:pathLst>
                <a:path w="79" h="78">
                  <a:moveTo>
                    <a:pt x="40" y="0"/>
                  </a:moveTo>
                  <a:cubicBezTo>
                    <a:pt x="18" y="0"/>
                    <a:pt x="0" y="17"/>
                    <a:pt x="0" y="39"/>
                  </a:cubicBezTo>
                  <a:cubicBezTo>
                    <a:pt x="0" y="61"/>
                    <a:pt x="18" y="78"/>
                    <a:pt x="40" y="78"/>
                  </a:cubicBezTo>
                  <a:cubicBezTo>
                    <a:pt x="61" y="78"/>
                    <a:pt x="79" y="61"/>
                    <a:pt x="79" y="39"/>
                  </a:cubicBezTo>
                  <a:cubicBezTo>
                    <a:pt x="79" y="17"/>
                    <a:pt x="61" y="0"/>
                    <a:pt x="40" y="0"/>
                  </a:cubicBezTo>
                  <a:close/>
                  <a:moveTo>
                    <a:pt x="73" y="39"/>
                  </a:moveTo>
                  <a:cubicBezTo>
                    <a:pt x="73" y="47"/>
                    <a:pt x="70" y="54"/>
                    <a:pt x="66" y="59"/>
                  </a:cubicBezTo>
                  <a:cubicBezTo>
                    <a:pt x="65" y="58"/>
                    <a:pt x="64" y="56"/>
                    <a:pt x="65" y="53"/>
                  </a:cubicBezTo>
                  <a:cubicBezTo>
                    <a:pt x="66" y="50"/>
                    <a:pt x="66" y="44"/>
                    <a:pt x="66" y="42"/>
                  </a:cubicBezTo>
                  <a:cubicBezTo>
                    <a:pt x="66" y="39"/>
                    <a:pt x="65" y="33"/>
                    <a:pt x="61" y="33"/>
                  </a:cubicBezTo>
                  <a:cubicBezTo>
                    <a:pt x="58" y="33"/>
                    <a:pt x="55" y="32"/>
                    <a:pt x="53" y="28"/>
                  </a:cubicBezTo>
                  <a:cubicBezTo>
                    <a:pt x="49" y="20"/>
                    <a:pt x="61" y="18"/>
                    <a:pt x="57" y="13"/>
                  </a:cubicBezTo>
                  <a:cubicBezTo>
                    <a:pt x="56" y="12"/>
                    <a:pt x="50" y="19"/>
                    <a:pt x="49" y="10"/>
                  </a:cubicBezTo>
                  <a:cubicBezTo>
                    <a:pt x="49" y="9"/>
                    <a:pt x="49" y="8"/>
                    <a:pt x="50" y="7"/>
                  </a:cubicBezTo>
                  <a:cubicBezTo>
                    <a:pt x="63" y="12"/>
                    <a:pt x="73" y="24"/>
                    <a:pt x="73" y="39"/>
                  </a:cubicBezTo>
                  <a:close/>
                  <a:moveTo>
                    <a:pt x="35" y="6"/>
                  </a:moveTo>
                  <a:cubicBezTo>
                    <a:pt x="34" y="7"/>
                    <a:pt x="32" y="8"/>
                    <a:pt x="31" y="9"/>
                  </a:cubicBezTo>
                  <a:cubicBezTo>
                    <a:pt x="28" y="12"/>
                    <a:pt x="27" y="11"/>
                    <a:pt x="25" y="14"/>
                  </a:cubicBezTo>
                  <a:cubicBezTo>
                    <a:pt x="24" y="16"/>
                    <a:pt x="19" y="20"/>
                    <a:pt x="19" y="21"/>
                  </a:cubicBezTo>
                  <a:cubicBezTo>
                    <a:pt x="19" y="23"/>
                    <a:pt x="21" y="25"/>
                    <a:pt x="23" y="25"/>
                  </a:cubicBezTo>
                  <a:cubicBezTo>
                    <a:pt x="24" y="24"/>
                    <a:pt x="27" y="24"/>
                    <a:pt x="29" y="25"/>
                  </a:cubicBezTo>
                  <a:cubicBezTo>
                    <a:pt x="31" y="26"/>
                    <a:pt x="45" y="26"/>
                    <a:pt x="40" y="38"/>
                  </a:cubicBezTo>
                  <a:cubicBezTo>
                    <a:pt x="39" y="42"/>
                    <a:pt x="33" y="41"/>
                    <a:pt x="31" y="48"/>
                  </a:cubicBezTo>
                  <a:cubicBezTo>
                    <a:pt x="31" y="49"/>
                    <a:pt x="30" y="53"/>
                    <a:pt x="30" y="54"/>
                  </a:cubicBezTo>
                  <a:cubicBezTo>
                    <a:pt x="30" y="56"/>
                    <a:pt x="31" y="63"/>
                    <a:pt x="29" y="63"/>
                  </a:cubicBezTo>
                  <a:cubicBezTo>
                    <a:pt x="28" y="63"/>
                    <a:pt x="22" y="57"/>
                    <a:pt x="22" y="55"/>
                  </a:cubicBezTo>
                  <a:cubicBezTo>
                    <a:pt x="22" y="54"/>
                    <a:pt x="21" y="50"/>
                    <a:pt x="21" y="46"/>
                  </a:cubicBezTo>
                  <a:cubicBezTo>
                    <a:pt x="21" y="43"/>
                    <a:pt x="15" y="43"/>
                    <a:pt x="15" y="38"/>
                  </a:cubicBezTo>
                  <a:cubicBezTo>
                    <a:pt x="15" y="34"/>
                    <a:pt x="18" y="31"/>
                    <a:pt x="17" y="29"/>
                  </a:cubicBezTo>
                  <a:cubicBezTo>
                    <a:pt x="17" y="27"/>
                    <a:pt x="11" y="27"/>
                    <a:pt x="8" y="27"/>
                  </a:cubicBezTo>
                  <a:cubicBezTo>
                    <a:pt x="13" y="16"/>
                    <a:pt x="23" y="7"/>
                    <a:pt x="35" y="6"/>
                  </a:cubicBezTo>
                  <a:close/>
                  <a:moveTo>
                    <a:pt x="29" y="71"/>
                  </a:moveTo>
                  <a:cubicBezTo>
                    <a:pt x="31" y="70"/>
                    <a:pt x="31" y="68"/>
                    <a:pt x="33" y="68"/>
                  </a:cubicBezTo>
                  <a:cubicBezTo>
                    <a:pt x="35" y="68"/>
                    <a:pt x="37" y="67"/>
                    <a:pt x="39" y="67"/>
                  </a:cubicBezTo>
                  <a:cubicBezTo>
                    <a:pt x="41" y="66"/>
                    <a:pt x="45" y="64"/>
                    <a:pt x="48" y="64"/>
                  </a:cubicBezTo>
                  <a:cubicBezTo>
                    <a:pt x="51" y="64"/>
                    <a:pt x="57" y="64"/>
                    <a:pt x="58" y="67"/>
                  </a:cubicBezTo>
                  <a:cubicBezTo>
                    <a:pt x="53" y="70"/>
                    <a:pt x="46" y="72"/>
                    <a:pt x="40" y="72"/>
                  </a:cubicBezTo>
                  <a:cubicBezTo>
                    <a:pt x="36" y="72"/>
                    <a:pt x="32" y="72"/>
                    <a:pt x="29" y="71"/>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1" name="Freeform 13">
              <a:extLst>
                <a:ext uri="{FF2B5EF4-FFF2-40B4-BE49-F238E27FC236}">
                  <a16:creationId xmlns:a16="http://schemas.microsoft.com/office/drawing/2014/main" id="{A70071F1-F509-42DB-BEFA-7AE6678D5017}"/>
                </a:ext>
              </a:extLst>
            </p:cNvPr>
            <p:cNvSpPr>
              <a:spLocks noChangeAspect="1" noEditPoints="1"/>
            </p:cNvSpPr>
            <p:nvPr/>
          </p:nvSpPr>
          <p:spPr bwMode="gray">
            <a:xfrm>
              <a:off x="5217586" y="4832100"/>
              <a:ext cx="336228" cy="719944"/>
            </a:xfrm>
            <a:custGeom>
              <a:avLst/>
              <a:gdLst/>
              <a:ahLst/>
              <a:cxnLst>
                <a:cxn ang="0">
                  <a:pos x="16" y="8"/>
                </a:cxn>
                <a:cxn ang="0">
                  <a:pos x="24" y="0"/>
                </a:cxn>
                <a:cxn ang="0">
                  <a:pos x="33" y="8"/>
                </a:cxn>
                <a:cxn ang="0">
                  <a:pos x="24" y="17"/>
                </a:cxn>
                <a:cxn ang="0">
                  <a:pos x="16" y="8"/>
                </a:cxn>
                <a:cxn ang="0">
                  <a:pos x="48" y="53"/>
                </a:cxn>
                <a:cxn ang="0">
                  <a:pos x="42" y="30"/>
                </a:cxn>
                <a:cxn ang="0">
                  <a:pos x="31" y="21"/>
                </a:cxn>
                <a:cxn ang="0">
                  <a:pos x="24" y="21"/>
                </a:cxn>
                <a:cxn ang="0">
                  <a:pos x="18" y="21"/>
                </a:cxn>
                <a:cxn ang="0">
                  <a:pos x="7" y="30"/>
                </a:cxn>
                <a:cxn ang="0">
                  <a:pos x="1" y="53"/>
                </a:cxn>
                <a:cxn ang="0">
                  <a:pos x="2" y="58"/>
                </a:cxn>
                <a:cxn ang="0">
                  <a:pos x="6" y="55"/>
                </a:cxn>
                <a:cxn ang="0">
                  <a:pos x="13" y="33"/>
                </a:cxn>
                <a:cxn ang="0">
                  <a:pos x="17" y="33"/>
                </a:cxn>
                <a:cxn ang="0">
                  <a:pos x="6" y="73"/>
                </a:cxn>
                <a:cxn ang="0">
                  <a:pos x="15" y="73"/>
                </a:cxn>
                <a:cxn ang="0">
                  <a:pos x="15" y="73"/>
                </a:cxn>
                <a:cxn ang="0">
                  <a:pos x="15" y="102"/>
                </a:cxn>
                <a:cxn ang="0">
                  <a:pos x="19" y="106"/>
                </a:cxn>
                <a:cxn ang="0">
                  <a:pos x="22" y="102"/>
                </a:cxn>
                <a:cxn ang="0">
                  <a:pos x="22" y="73"/>
                </a:cxn>
                <a:cxn ang="0">
                  <a:pos x="26" y="73"/>
                </a:cxn>
                <a:cxn ang="0">
                  <a:pos x="26" y="102"/>
                </a:cxn>
                <a:cxn ang="0">
                  <a:pos x="30" y="106"/>
                </a:cxn>
                <a:cxn ang="0">
                  <a:pos x="34" y="102"/>
                </a:cxn>
                <a:cxn ang="0">
                  <a:pos x="34" y="73"/>
                </a:cxn>
                <a:cxn ang="0">
                  <a:pos x="34" y="73"/>
                </a:cxn>
                <a:cxn ang="0">
                  <a:pos x="43" y="73"/>
                </a:cxn>
                <a:cxn ang="0">
                  <a:pos x="32" y="33"/>
                </a:cxn>
                <a:cxn ang="0">
                  <a:pos x="36" y="33"/>
                </a:cxn>
                <a:cxn ang="0">
                  <a:pos x="42" y="55"/>
                </a:cxn>
                <a:cxn ang="0">
                  <a:pos x="46" y="58"/>
                </a:cxn>
                <a:cxn ang="0">
                  <a:pos x="48" y="53"/>
                </a:cxn>
              </a:cxnLst>
              <a:rect l="0" t="0" r="r" b="b"/>
              <a:pathLst>
                <a:path w="49" h="106">
                  <a:moveTo>
                    <a:pt x="16" y="8"/>
                  </a:moveTo>
                  <a:cubicBezTo>
                    <a:pt x="16" y="3"/>
                    <a:pt x="20" y="0"/>
                    <a:pt x="24" y="0"/>
                  </a:cubicBezTo>
                  <a:cubicBezTo>
                    <a:pt x="29" y="0"/>
                    <a:pt x="33" y="3"/>
                    <a:pt x="33" y="8"/>
                  </a:cubicBezTo>
                  <a:cubicBezTo>
                    <a:pt x="33" y="13"/>
                    <a:pt x="29" y="17"/>
                    <a:pt x="24" y="17"/>
                  </a:cubicBezTo>
                  <a:cubicBezTo>
                    <a:pt x="20" y="17"/>
                    <a:pt x="16" y="13"/>
                    <a:pt x="16" y="8"/>
                  </a:cubicBezTo>
                  <a:close/>
                  <a:moveTo>
                    <a:pt x="48" y="53"/>
                  </a:moveTo>
                  <a:cubicBezTo>
                    <a:pt x="42" y="30"/>
                    <a:pt x="42" y="30"/>
                    <a:pt x="42" y="30"/>
                  </a:cubicBezTo>
                  <a:cubicBezTo>
                    <a:pt x="39" y="20"/>
                    <a:pt x="31" y="21"/>
                    <a:pt x="31" y="21"/>
                  </a:cubicBezTo>
                  <a:cubicBezTo>
                    <a:pt x="24" y="21"/>
                    <a:pt x="24" y="21"/>
                    <a:pt x="24" y="21"/>
                  </a:cubicBezTo>
                  <a:cubicBezTo>
                    <a:pt x="18" y="21"/>
                    <a:pt x="18" y="21"/>
                    <a:pt x="18" y="21"/>
                  </a:cubicBezTo>
                  <a:cubicBezTo>
                    <a:pt x="18" y="21"/>
                    <a:pt x="10" y="20"/>
                    <a:pt x="7" y="30"/>
                  </a:cubicBezTo>
                  <a:cubicBezTo>
                    <a:pt x="1" y="53"/>
                    <a:pt x="1" y="53"/>
                    <a:pt x="1" y="53"/>
                  </a:cubicBezTo>
                  <a:cubicBezTo>
                    <a:pt x="0" y="55"/>
                    <a:pt x="0" y="57"/>
                    <a:pt x="2" y="58"/>
                  </a:cubicBezTo>
                  <a:cubicBezTo>
                    <a:pt x="4" y="58"/>
                    <a:pt x="6" y="57"/>
                    <a:pt x="6" y="55"/>
                  </a:cubicBezTo>
                  <a:cubicBezTo>
                    <a:pt x="13" y="33"/>
                    <a:pt x="13" y="33"/>
                    <a:pt x="13" y="33"/>
                  </a:cubicBezTo>
                  <a:cubicBezTo>
                    <a:pt x="17" y="33"/>
                    <a:pt x="17" y="33"/>
                    <a:pt x="17" y="33"/>
                  </a:cubicBezTo>
                  <a:cubicBezTo>
                    <a:pt x="6" y="73"/>
                    <a:pt x="6" y="73"/>
                    <a:pt x="6" y="73"/>
                  </a:cubicBezTo>
                  <a:cubicBezTo>
                    <a:pt x="15" y="73"/>
                    <a:pt x="15" y="73"/>
                    <a:pt x="15" y="73"/>
                  </a:cubicBezTo>
                  <a:cubicBezTo>
                    <a:pt x="15" y="73"/>
                    <a:pt x="15" y="73"/>
                    <a:pt x="15" y="73"/>
                  </a:cubicBezTo>
                  <a:cubicBezTo>
                    <a:pt x="15" y="102"/>
                    <a:pt x="15" y="102"/>
                    <a:pt x="15" y="102"/>
                  </a:cubicBezTo>
                  <a:cubicBezTo>
                    <a:pt x="15" y="105"/>
                    <a:pt x="17" y="106"/>
                    <a:pt x="19" y="106"/>
                  </a:cubicBezTo>
                  <a:cubicBezTo>
                    <a:pt x="21" y="106"/>
                    <a:pt x="22" y="105"/>
                    <a:pt x="22" y="102"/>
                  </a:cubicBezTo>
                  <a:cubicBezTo>
                    <a:pt x="22" y="73"/>
                    <a:pt x="22" y="73"/>
                    <a:pt x="22" y="73"/>
                  </a:cubicBezTo>
                  <a:cubicBezTo>
                    <a:pt x="26" y="73"/>
                    <a:pt x="26" y="73"/>
                    <a:pt x="26" y="73"/>
                  </a:cubicBezTo>
                  <a:cubicBezTo>
                    <a:pt x="26" y="102"/>
                    <a:pt x="26" y="102"/>
                    <a:pt x="26" y="102"/>
                  </a:cubicBezTo>
                  <a:cubicBezTo>
                    <a:pt x="26" y="105"/>
                    <a:pt x="28" y="106"/>
                    <a:pt x="30" y="106"/>
                  </a:cubicBezTo>
                  <a:cubicBezTo>
                    <a:pt x="32" y="106"/>
                    <a:pt x="34" y="105"/>
                    <a:pt x="34" y="102"/>
                  </a:cubicBezTo>
                  <a:cubicBezTo>
                    <a:pt x="34" y="73"/>
                    <a:pt x="34" y="73"/>
                    <a:pt x="34" y="73"/>
                  </a:cubicBezTo>
                  <a:cubicBezTo>
                    <a:pt x="34" y="73"/>
                    <a:pt x="34" y="73"/>
                    <a:pt x="34" y="73"/>
                  </a:cubicBezTo>
                  <a:cubicBezTo>
                    <a:pt x="43" y="73"/>
                    <a:pt x="43" y="73"/>
                    <a:pt x="43" y="73"/>
                  </a:cubicBezTo>
                  <a:cubicBezTo>
                    <a:pt x="32" y="33"/>
                    <a:pt x="32" y="33"/>
                    <a:pt x="32" y="33"/>
                  </a:cubicBezTo>
                  <a:cubicBezTo>
                    <a:pt x="36" y="33"/>
                    <a:pt x="36" y="33"/>
                    <a:pt x="36" y="33"/>
                  </a:cubicBezTo>
                  <a:cubicBezTo>
                    <a:pt x="42" y="55"/>
                    <a:pt x="42" y="55"/>
                    <a:pt x="42" y="55"/>
                  </a:cubicBezTo>
                  <a:cubicBezTo>
                    <a:pt x="43" y="57"/>
                    <a:pt x="44" y="58"/>
                    <a:pt x="46" y="58"/>
                  </a:cubicBezTo>
                  <a:cubicBezTo>
                    <a:pt x="48" y="57"/>
                    <a:pt x="49" y="55"/>
                    <a:pt x="48" y="53"/>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2" name="Freeform 9">
              <a:extLst>
                <a:ext uri="{FF2B5EF4-FFF2-40B4-BE49-F238E27FC236}">
                  <a16:creationId xmlns:a16="http://schemas.microsoft.com/office/drawing/2014/main" id="{AEE7F81D-FDBB-4988-A38C-177B20271620}"/>
                </a:ext>
              </a:extLst>
            </p:cNvPr>
            <p:cNvSpPr>
              <a:spLocks noChangeAspect="1" noEditPoints="1"/>
            </p:cNvSpPr>
            <p:nvPr/>
          </p:nvSpPr>
          <p:spPr bwMode="gray">
            <a:xfrm>
              <a:off x="4899808" y="5312723"/>
              <a:ext cx="279424" cy="710747"/>
            </a:xfrm>
            <a:custGeom>
              <a:avLst/>
              <a:gdLst/>
              <a:ahLst/>
              <a:cxnLst>
                <a:cxn ang="0">
                  <a:pos x="12" y="8"/>
                </a:cxn>
                <a:cxn ang="0">
                  <a:pos x="21" y="0"/>
                </a:cxn>
                <a:cxn ang="0">
                  <a:pos x="29" y="8"/>
                </a:cxn>
                <a:cxn ang="0">
                  <a:pos x="21" y="17"/>
                </a:cxn>
                <a:cxn ang="0">
                  <a:pos x="12" y="8"/>
                </a:cxn>
                <a:cxn ang="0">
                  <a:pos x="30" y="21"/>
                </a:cxn>
                <a:cxn ang="0">
                  <a:pos x="11" y="21"/>
                </a:cxn>
                <a:cxn ang="0">
                  <a:pos x="0" y="32"/>
                </a:cxn>
                <a:cxn ang="0">
                  <a:pos x="0" y="58"/>
                </a:cxn>
                <a:cxn ang="0">
                  <a:pos x="4" y="62"/>
                </a:cxn>
                <a:cxn ang="0">
                  <a:pos x="7" y="58"/>
                </a:cxn>
                <a:cxn ang="0">
                  <a:pos x="7" y="34"/>
                </a:cxn>
                <a:cxn ang="0">
                  <a:pos x="11" y="34"/>
                </a:cxn>
                <a:cxn ang="0">
                  <a:pos x="11" y="102"/>
                </a:cxn>
                <a:cxn ang="0">
                  <a:pos x="15" y="106"/>
                </a:cxn>
                <a:cxn ang="0">
                  <a:pos x="19" y="102"/>
                </a:cxn>
                <a:cxn ang="0">
                  <a:pos x="19" y="62"/>
                </a:cxn>
                <a:cxn ang="0">
                  <a:pos x="23" y="62"/>
                </a:cxn>
                <a:cxn ang="0">
                  <a:pos x="23" y="102"/>
                </a:cxn>
                <a:cxn ang="0">
                  <a:pos x="27" y="106"/>
                </a:cxn>
                <a:cxn ang="0">
                  <a:pos x="31" y="102"/>
                </a:cxn>
                <a:cxn ang="0">
                  <a:pos x="31" y="34"/>
                </a:cxn>
                <a:cxn ang="0">
                  <a:pos x="35" y="34"/>
                </a:cxn>
                <a:cxn ang="0">
                  <a:pos x="35" y="58"/>
                </a:cxn>
                <a:cxn ang="0">
                  <a:pos x="38" y="62"/>
                </a:cxn>
                <a:cxn ang="0">
                  <a:pos x="41" y="58"/>
                </a:cxn>
                <a:cxn ang="0">
                  <a:pos x="41" y="32"/>
                </a:cxn>
                <a:cxn ang="0">
                  <a:pos x="30" y="21"/>
                </a:cxn>
              </a:cxnLst>
              <a:rect l="0" t="0" r="r" b="b"/>
              <a:pathLst>
                <a:path w="41" h="106">
                  <a:moveTo>
                    <a:pt x="12" y="8"/>
                  </a:moveTo>
                  <a:cubicBezTo>
                    <a:pt x="12" y="3"/>
                    <a:pt x="16" y="0"/>
                    <a:pt x="21" y="0"/>
                  </a:cubicBezTo>
                  <a:cubicBezTo>
                    <a:pt x="26" y="0"/>
                    <a:pt x="29" y="3"/>
                    <a:pt x="29" y="8"/>
                  </a:cubicBezTo>
                  <a:cubicBezTo>
                    <a:pt x="29" y="13"/>
                    <a:pt x="26" y="17"/>
                    <a:pt x="21" y="17"/>
                  </a:cubicBezTo>
                  <a:cubicBezTo>
                    <a:pt x="16" y="17"/>
                    <a:pt x="12" y="13"/>
                    <a:pt x="12" y="8"/>
                  </a:cubicBezTo>
                  <a:close/>
                  <a:moveTo>
                    <a:pt x="30" y="21"/>
                  </a:moveTo>
                  <a:cubicBezTo>
                    <a:pt x="27" y="21"/>
                    <a:pt x="14" y="21"/>
                    <a:pt x="11" y="21"/>
                  </a:cubicBezTo>
                  <a:cubicBezTo>
                    <a:pt x="5" y="21"/>
                    <a:pt x="0" y="26"/>
                    <a:pt x="0" y="32"/>
                  </a:cubicBezTo>
                  <a:cubicBezTo>
                    <a:pt x="0" y="35"/>
                    <a:pt x="0" y="56"/>
                    <a:pt x="0" y="58"/>
                  </a:cubicBezTo>
                  <a:cubicBezTo>
                    <a:pt x="0" y="60"/>
                    <a:pt x="1" y="62"/>
                    <a:pt x="4" y="62"/>
                  </a:cubicBezTo>
                  <a:cubicBezTo>
                    <a:pt x="6" y="62"/>
                    <a:pt x="7" y="60"/>
                    <a:pt x="7" y="58"/>
                  </a:cubicBezTo>
                  <a:cubicBezTo>
                    <a:pt x="7" y="56"/>
                    <a:pt x="7" y="34"/>
                    <a:pt x="7" y="34"/>
                  </a:cubicBezTo>
                  <a:cubicBezTo>
                    <a:pt x="11" y="34"/>
                    <a:pt x="11" y="34"/>
                    <a:pt x="11" y="34"/>
                  </a:cubicBezTo>
                  <a:cubicBezTo>
                    <a:pt x="11" y="34"/>
                    <a:pt x="11" y="97"/>
                    <a:pt x="11" y="102"/>
                  </a:cubicBezTo>
                  <a:cubicBezTo>
                    <a:pt x="11" y="104"/>
                    <a:pt x="12" y="106"/>
                    <a:pt x="15" y="106"/>
                  </a:cubicBezTo>
                  <a:cubicBezTo>
                    <a:pt x="18" y="106"/>
                    <a:pt x="19" y="104"/>
                    <a:pt x="19" y="102"/>
                  </a:cubicBezTo>
                  <a:cubicBezTo>
                    <a:pt x="19" y="97"/>
                    <a:pt x="19" y="62"/>
                    <a:pt x="19" y="62"/>
                  </a:cubicBezTo>
                  <a:cubicBezTo>
                    <a:pt x="23" y="62"/>
                    <a:pt x="23" y="62"/>
                    <a:pt x="23" y="62"/>
                  </a:cubicBezTo>
                  <a:cubicBezTo>
                    <a:pt x="23" y="62"/>
                    <a:pt x="23" y="97"/>
                    <a:pt x="23" y="102"/>
                  </a:cubicBezTo>
                  <a:cubicBezTo>
                    <a:pt x="23" y="104"/>
                    <a:pt x="24" y="106"/>
                    <a:pt x="27" y="106"/>
                  </a:cubicBezTo>
                  <a:cubicBezTo>
                    <a:pt x="30" y="106"/>
                    <a:pt x="31" y="104"/>
                    <a:pt x="31" y="102"/>
                  </a:cubicBezTo>
                  <a:cubicBezTo>
                    <a:pt x="31" y="97"/>
                    <a:pt x="31" y="34"/>
                    <a:pt x="31" y="34"/>
                  </a:cubicBezTo>
                  <a:cubicBezTo>
                    <a:pt x="35" y="34"/>
                    <a:pt x="35" y="34"/>
                    <a:pt x="35" y="34"/>
                  </a:cubicBezTo>
                  <a:cubicBezTo>
                    <a:pt x="35" y="34"/>
                    <a:pt x="35" y="56"/>
                    <a:pt x="35" y="58"/>
                  </a:cubicBezTo>
                  <a:cubicBezTo>
                    <a:pt x="35" y="60"/>
                    <a:pt x="36" y="62"/>
                    <a:pt x="38" y="62"/>
                  </a:cubicBezTo>
                  <a:cubicBezTo>
                    <a:pt x="40" y="62"/>
                    <a:pt x="41" y="60"/>
                    <a:pt x="41" y="58"/>
                  </a:cubicBezTo>
                  <a:cubicBezTo>
                    <a:pt x="41" y="56"/>
                    <a:pt x="41" y="35"/>
                    <a:pt x="41" y="32"/>
                  </a:cubicBezTo>
                  <a:cubicBezTo>
                    <a:pt x="41" y="26"/>
                    <a:pt x="36" y="21"/>
                    <a:pt x="30" y="21"/>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 name="Freeform 22">
              <a:extLst>
                <a:ext uri="{FF2B5EF4-FFF2-40B4-BE49-F238E27FC236}">
                  <a16:creationId xmlns:a16="http://schemas.microsoft.com/office/drawing/2014/main" id="{7AD3E19B-5E0D-411F-B674-6B31C3B926C2}"/>
                </a:ext>
              </a:extLst>
            </p:cNvPr>
            <p:cNvSpPr>
              <a:spLocks noChangeAspect="1" noEditPoints="1"/>
            </p:cNvSpPr>
            <p:nvPr/>
          </p:nvSpPr>
          <p:spPr bwMode="gray">
            <a:xfrm>
              <a:off x="6913987" y="5162391"/>
              <a:ext cx="559421" cy="1011408"/>
            </a:xfrm>
            <a:custGeom>
              <a:avLst/>
              <a:gdLst/>
              <a:ahLst/>
              <a:cxnLst>
                <a:cxn ang="0">
                  <a:pos x="28" y="88"/>
                </a:cxn>
                <a:cxn ang="0">
                  <a:pos x="37" y="79"/>
                </a:cxn>
                <a:cxn ang="0">
                  <a:pos x="55" y="79"/>
                </a:cxn>
                <a:cxn ang="0">
                  <a:pos x="59" y="74"/>
                </a:cxn>
                <a:cxn ang="0">
                  <a:pos x="28" y="74"/>
                </a:cxn>
                <a:cxn ang="0">
                  <a:pos x="23" y="70"/>
                </a:cxn>
                <a:cxn ang="0">
                  <a:pos x="23" y="70"/>
                </a:cxn>
                <a:cxn ang="0">
                  <a:pos x="28" y="49"/>
                </a:cxn>
                <a:cxn ang="0">
                  <a:pos x="28" y="49"/>
                </a:cxn>
                <a:cxn ang="0">
                  <a:pos x="29" y="48"/>
                </a:cxn>
                <a:cxn ang="0">
                  <a:pos x="28" y="49"/>
                </a:cxn>
                <a:cxn ang="0">
                  <a:pos x="33" y="45"/>
                </a:cxn>
                <a:cxn ang="0">
                  <a:pos x="40" y="45"/>
                </a:cxn>
                <a:cxn ang="0">
                  <a:pos x="40" y="51"/>
                </a:cxn>
                <a:cxn ang="0">
                  <a:pos x="40" y="51"/>
                </a:cxn>
                <a:cxn ang="0">
                  <a:pos x="40" y="57"/>
                </a:cxn>
                <a:cxn ang="0">
                  <a:pos x="40" y="57"/>
                </a:cxn>
                <a:cxn ang="0">
                  <a:pos x="40" y="57"/>
                </a:cxn>
                <a:cxn ang="0">
                  <a:pos x="40" y="57"/>
                </a:cxn>
                <a:cxn ang="0">
                  <a:pos x="41" y="58"/>
                </a:cxn>
                <a:cxn ang="0">
                  <a:pos x="41" y="58"/>
                </a:cxn>
                <a:cxn ang="0">
                  <a:pos x="42" y="58"/>
                </a:cxn>
                <a:cxn ang="0">
                  <a:pos x="42" y="60"/>
                </a:cxn>
                <a:cxn ang="0">
                  <a:pos x="44" y="63"/>
                </a:cxn>
                <a:cxn ang="0">
                  <a:pos x="47" y="63"/>
                </a:cxn>
                <a:cxn ang="0">
                  <a:pos x="49" y="60"/>
                </a:cxn>
                <a:cxn ang="0">
                  <a:pos x="49" y="58"/>
                </a:cxn>
                <a:cxn ang="0">
                  <a:pos x="51" y="58"/>
                </a:cxn>
                <a:cxn ang="0">
                  <a:pos x="51" y="58"/>
                </a:cxn>
                <a:cxn ang="0">
                  <a:pos x="52" y="57"/>
                </a:cxn>
                <a:cxn ang="0">
                  <a:pos x="52" y="57"/>
                </a:cxn>
                <a:cxn ang="0">
                  <a:pos x="52" y="57"/>
                </a:cxn>
                <a:cxn ang="0">
                  <a:pos x="52" y="57"/>
                </a:cxn>
                <a:cxn ang="0">
                  <a:pos x="52" y="47"/>
                </a:cxn>
                <a:cxn ang="0">
                  <a:pos x="52" y="47"/>
                </a:cxn>
                <a:cxn ang="0">
                  <a:pos x="52" y="23"/>
                </a:cxn>
                <a:cxn ang="0">
                  <a:pos x="50" y="20"/>
                </a:cxn>
                <a:cxn ang="0">
                  <a:pos x="50" y="9"/>
                </a:cxn>
                <a:cxn ang="0">
                  <a:pos x="52" y="7"/>
                </a:cxn>
                <a:cxn ang="0">
                  <a:pos x="52" y="0"/>
                </a:cxn>
                <a:cxn ang="0">
                  <a:pos x="39" y="0"/>
                </a:cxn>
                <a:cxn ang="0">
                  <a:pos x="39" y="7"/>
                </a:cxn>
                <a:cxn ang="0">
                  <a:pos x="41" y="9"/>
                </a:cxn>
                <a:cxn ang="0">
                  <a:pos x="41" y="20"/>
                </a:cxn>
                <a:cxn ang="0">
                  <a:pos x="40" y="23"/>
                </a:cxn>
                <a:cxn ang="0">
                  <a:pos x="40" y="25"/>
                </a:cxn>
                <a:cxn ang="0">
                  <a:pos x="28" y="25"/>
                </a:cxn>
                <a:cxn ang="0">
                  <a:pos x="13" y="79"/>
                </a:cxn>
                <a:cxn ang="0">
                  <a:pos x="13" y="79"/>
                </a:cxn>
                <a:cxn ang="0">
                  <a:pos x="13" y="79"/>
                </a:cxn>
                <a:cxn ang="0">
                  <a:pos x="13" y="79"/>
                </a:cxn>
                <a:cxn ang="0">
                  <a:pos x="13" y="79"/>
                </a:cxn>
                <a:cxn ang="0">
                  <a:pos x="9" y="108"/>
                </a:cxn>
                <a:cxn ang="0">
                  <a:pos x="59" y="108"/>
                </a:cxn>
                <a:cxn ang="0">
                  <a:pos x="59" y="98"/>
                </a:cxn>
                <a:cxn ang="0">
                  <a:pos x="36" y="98"/>
                </a:cxn>
                <a:cxn ang="0">
                  <a:pos x="28" y="88"/>
                </a:cxn>
                <a:cxn ang="0">
                  <a:pos x="37" y="28"/>
                </a:cxn>
                <a:cxn ang="0">
                  <a:pos x="40" y="31"/>
                </a:cxn>
                <a:cxn ang="0">
                  <a:pos x="37" y="34"/>
                </a:cxn>
                <a:cxn ang="0">
                  <a:pos x="33" y="31"/>
                </a:cxn>
                <a:cxn ang="0">
                  <a:pos x="37" y="28"/>
                </a:cxn>
              </a:cxnLst>
              <a:rect l="0" t="0" r="r" b="b"/>
              <a:pathLst>
                <a:path w="59" h="108">
                  <a:moveTo>
                    <a:pt x="28" y="88"/>
                  </a:moveTo>
                  <a:cubicBezTo>
                    <a:pt x="28" y="88"/>
                    <a:pt x="27" y="79"/>
                    <a:pt x="37" y="79"/>
                  </a:cubicBezTo>
                  <a:cubicBezTo>
                    <a:pt x="55" y="79"/>
                    <a:pt x="55" y="79"/>
                    <a:pt x="55" y="79"/>
                  </a:cubicBezTo>
                  <a:cubicBezTo>
                    <a:pt x="59" y="79"/>
                    <a:pt x="59" y="74"/>
                    <a:pt x="59" y="74"/>
                  </a:cubicBezTo>
                  <a:cubicBezTo>
                    <a:pt x="28" y="74"/>
                    <a:pt x="28" y="74"/>
                    <a:pt x="28" y="74"/>
                  </a:cubicBezTo>
                  <a:cubicBezTo>
                    <a:pt x="28" y="74"/>
                    <a:pt x="24" y="74"/>
                    <a:pt x="23" y="70"/>
                  </a:cubicBezTo>
                  <a:cubicBezTo>
                    <a:pt x="23" y="70"/>
                    <a:pt x="23" y="70"/>
                    <a:pt x="23" y="70"/>
                  </a:cubicBezTo>
                  <a:cubicBezTo>
                    <a:pt x="23" y="64"/>
                    <a:pt x="25" y="56"/>
                    <a:pt x="28" y="49"/>
                  </a:cubicBezTo>
                  <a:cubicBezTo>
                    <a:pt x="28" y="49"/>
                    <a:pt x="28" y="49"/>
                    <a:pt x="28" y="49"/>
                  </a:cubicBezTo>
                  <a:cubicBezTo>
                    <a:pt x="29" y="48"/>
                    <a:pt x="29" y="48"/>
                    <a:pt x="29" y="48"/>
                  </a:cubicBezTo>
                  <a:cubicBezTo>
                    <a:pt x="28" y="48"/>
                    <a:pt x="28" y="49"/>
                    <a:pt x="28" y="49"/>
                  </a:cubicBezTo>
                  <a:cubicBezTo>
                    <a:pt x="29" y="47"/>
                    <a:pt x="31" y="45"/>
                    <a:pt x="33" y="45"/>
                  </a:cubicBezTo>
                  <a:cubicBezTo>
                    <a:pt x="40" y="45"/>
                    <a:pt x="40" y="45"/>
                    <a:pt x="40" y="45"/>
                  </a:cubicBezTo>
                  <a:cubicBezTo>
                    <a:pt x="40" y="51"/>
                    <a:pt x="40" y="51"/>
                    <a:pt x="40" y="51"/>
                  </a:cubicBezTo>
                  <a:cubicBezTo>
                    <a:pt x="40" y="51"/>
                    <a:pt x="40" y="51"/>
                    <a:pt x="40" y="51"/>
                  </a:cubicBezTo>
                  <a:cubicBezTo>
                    <a:pt x="40" y="57"/>
                    <a:pt x="40" y="57"/>
                    <a:pt x="40" y="57"/>
                  </a:cubicBezTo>
                  <a:cubicBezTo>
                    <a:pt x="40" y="57"/>
                    <a:pt x="40" y="57"/>
                    <a:pt x="40" y="57"/>
                  </a:cubicBezTo>
                  <a:cubicBezTo>
                    <a:pt x="40" y="57"/>
                    <a:pt x="40" y="57"/>
                    <a:pt x="40" y="57"/>
                  </a:cubicBezTo>
                  <a:cubicBezTo>
                    <a:pt x="40" y="57"/>
                    <a:pt x="40" y="57"/>
                    <a:pt x="40" y="57"/>
                  </a:cubicBezTo>
                  <a:cubicBezTo>
                    <a:pt x="40" y="58"/>
                    <a:pt x="40" y="58"/>
                    <a:pt x="41" y="58"/>
                  </a:cubicBezTo>
                  <a:cubicBezTo>
                    <a:pt x="41" y="58"/>
                    <a:pt x="41" y="58"/>
                    <a:pt x="41" y="58"/>
                  </a:cubicBezTo>
                  <a:cubicBezTo>
                    <a:pt x="42" y="58"/>
                    <a:pt x="42" y="58"/>
                    <a:pt x="42" y="58"/>
                  </a:cubicBezTo>
                  <a:cubicBezTo>
                    <a:pt x="42" y="60"/>
                    <a:pt x="42" y="60"/>
                    <a:pt x="42" y="60"/>
                  </a:cubicBezTo>
                  <a:cubicBezTo>
                    <a:pt x="42" y="62"/>
                    <a:pt x="43" y="63"/>
                    <a:pt x="44" y="63"/>
                  </a:cubicBezTo>
                  <a:cubicBezTo>
                    <a:pt x="47" y="63"/>
                    <a:pt x="47" y="63"/>
                    <a:pt x="47" y="63"/>
                  </a:cubicBezTo>
                  <a:cubicBezTo>
                    <a:pt x="48" y="63"/>
                    <a:pt x="49" y="62"/>
                    <a:pt x="49" y="60"/>
                  </a:cubicBezTo>
                  <a:cubicBezTo>
                    <a:pt x="49" y="58"/>
                    <a:pt x="49" y="58"/>
                    <a:pt x="49" y="58"/>
                  </a:cubicBezTo>
                  <a:cubicBezTo>
                    <a:pt x="51" y="58"/>
                    <a:pt x="51" y="58"/>
                    <a:pt x="51" y="58"/>
                  </a:cubicBezTo>
                  <a:cubicBezTo>
                    <a:pt x="51" y="58"/>
                    <a:pt x="51" y="58"/>
                    <a:pt x="51" y="58"/>
                  </a:cubicBezTo>
                  <a:cubicBezTo>
                    <a:pt x="51" y="58"/>
                    <a:pt x="52" y="58"/>
                    <a:pt x="52" y="57"/>
                  </a:cubicBezTo>
                  <a:cubicBezTo>
                    <a:pt x="52" y="57"/>
                    <a:pt x="52" y="57"/>
                    <a:pt x="52" y="57"/>
                  </a:cubicBezTo>
                  <a:cubicBezTo>
                    <a:pt x="52" y="57"/>
                    <a:pt x="52" y="57"/>
                    <a:pt x="52" y="57"/>
                  </a:cubicBezTo>
                  <a:cubicBezTo>
                    <a:pt x="52" y="57"/>
                    <a:pt x="52" y="57"/>
                    <a:pt x="52" y="57"/>
                  </a:cubicBezTo>
                  <a:cubicBezTo>
                    <a:pt x="52" y="47"/>
                    <a:pt x="52" y="47"/>
                    <a:pt x="52" y="47"/>
                  </a:cubicBezTo>
                  <a:cubicBezTo>
                    <a:pt x="52" y="47"/>
                    <a:pt x="52" y="47"/>
                    <a:pt x="52" y="47"/>
                  </a:cubicBezTo>
                  <a:cubicBezTo>
                    <a:pt x="52" y="23"/>
                    <a:pt x="52" y="23"/>
                    <a:pt x="52" y="23"/>
                  </a:cubicBezTo>
                  <a:cubicBezTo>
                    <a:pt x="52" y="22"/>
                    <a:pt x="51" y="21"/>
                    <a:pt x="50" y="20"/>
                  </a:cubicBezTo>
                  <a:cubicBezTo>
                    <a:pt x="50" y="9"/>
                    <a:pt x="50" y="9"/>
                    <a:pt x="50" y="9"/>
                  </a:cubicBezTo>
                  <a:cubicBezTo>
                    <a:pt x="51" y="9"/>
                    <a:pt x="52" y="8"/>
                    <a:pt x="52" y="7"/>
                  </a:cubicBezTo>
                  <a:cubicBezTo>
                    <a:pt x="52" y="0"/>
                    <a:pt x="52" y="0"/>
                    <a:pt x="52" y="0"/>
                  </a:cubicBezTo>
                  <a:cubicBezTo>
                    <a:pt x="39" y="0"/>
                    <a:pt x="39" y="0"/>
                    <a:pt x="39" y="0"/>
                  </a:cubicBezTo>
                  <a:cubicBezTo>
                    <a:pt x="39" y="7"/>
                    <a:pt x="39" y="7"/>
                    <a:pt x="39" y="7"/>
                  </a:cubicBezTo>
                  <a:cubicBezTo>
                    <a:pt x="39" y="8"/>
                    <a:pt x="40" y="9"/>
                    <a:pt x="41" y="9"/>
                  </a:cubicBezTo>
                  <a:cubicBezTo>
                    <a:pt x="41" y="20"/>
                    <a:pt x="41" y="20"/>
                    <a:pt x="41" y="20"/>
                  </a:cubicBezTo>
                  <a:cubicBezTo>
                    <a:pt x="40" y="21"/>
                    <a:pt x="40" y="22"/>
                    <a:pt x="40" y="23"/>
                  </a:cubicBezTo>
                  <a:cubicBezTo>
                    <a:pt x="40" y="25"/>
                    <a:pt x="40" y="25"/>
                    <a:pt x="40" y="25"/>
                  </a:cubicBezTo>
                  <a:cubicBezTo>
                    <a:pt x="28" y="25"/>
                    <a:pt x="28" y="25"/>
                    <a:pt x="28" y="25"/>
                  </a:cubicBezTo>
                  <a:cubicBezTo>
                    <a:pt x="28" y="25"/>
                    <a:pt x="0" y="64"/>
                    <a:pt x="13" y="79"/>
                  </a:cubicBezTo>
                  <a:cubicBezTo>
                    <a:pt x="13" y="79"/>
                    <a:pt x="13" y="79"/>
                    <a:pt x="13" y="79"/>
                  </a:cubicBezTo>
                  <a:cubicBezTo>
                    <a:pt x="13" y="79"/>
                    <a:pt x="13" y="79"/>
                    <a:pt x="13" y="79"/>
                  </a:cubicBezTo>
                  <a:cubicBezTo>
                    <a:pt x="13" y="79"/>
                    <a:pt x="13" y="79"/>
                    <a:pt x="13" y="79"/>
                  </a:cubicBezTo>
                  <a:cubicBezTo>
                    <a:pt x="13" y="79"/>
                    <a:pt x="13" y="79"/>
                    <a:pt x="13" y="79"/>
                  </a:cubicBezTo>
                  <a:cubicBezTo>
                    <a:pt x="8" y="89"/>
                    <a:pt x="5" y="101"/>
                    <a:pt x="9" y="108"/>
                  </a:cubicBezTo>
                  <a:cubicBezTo>
                    <a:pt x="59" y="108"/>
                    <a:pt x="59" y="108"/>
                    <a:pt x="59" y="108"/>
                  </a:cubicBezTo>
                  <a:cubicBezTo>
                    <a:pt x="59" y="98"/>
                    <a:pt x="59" y="98"/>
                    <a:pt x="59" y="98"/>
                  </a:cubicBezTo>
                  <a:cubicBezTo>
                    <a:pt x="36" y="98"/>
                    <a:pt x="36" y="98"/>
                    <a:pt x="36" y="98"/>
                  </a:cubicBezTo>
                  <a:cubicBezTo>
                    <a:pt x="36" y="98"/>
                    <a:pt x="28" y="97"/>
                    <a:pt x="28" y="88"/>
                  </a:cubicBezTo>
                  <a:close/>
                  <a:moveTo>
                    <a:pt x="37" y="28"/>
                  </a:moveTo>
                  <a:cubicBezTo>
                    <a:pt x="38" y="28"/>
                    <a:pt x="40" y="29"/>
                    <a:pt x="40" y="31"/>
                  </a:cubicBezTo>
                  <a:cubicBezTo>
                    <a:pt x="40" y="33"/>
                    <a:pt x="38" y="34"/>
                    <a:pt x="37" y="34"/>
                  </a:cubicBezTo>
                  <a:cubicBezTo>
                    <a:pt x="35" y="34"/>
                    <a:pt x="33" y="33"/>
                    <a:pt x="33" y="31"/>
                  </a:cubicBezTo>
                  <a:cubicBezTo>
                    <a:pt x="33" y="29"/>
                    <a:pt x="35" y="28"/>
                    <a:pt x="37" y="28"/>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 name="Freeform 26">
              <a:extLst>
                <a:ext uri="{FF2B5EF4-FFF2-40B4-BE49-F238E27FC236}">
                  <a16:creationId xmlns:a16="http://schemas.microsoft.com/office/drawing/2014/main" id="{D0252C3E-2898-472B-AF48-1FDC89F053D4}"/>
                </a:ext>
              </a:extLst>
            </p:cNvPr>
            <p:cNvSpPr>
              <a:spLocks noChangeAspect="1" noEditPoints="1"/>
            </p:cNvSpPr>
            <p:nvPr/>
          </p:nvSpPr>
          <p:spPr bwMode="gray">
            <a:xfrm>
              <a:off x="6236297" y="5172890"/>
              <a:ext cx="554627" cy="1048314"/>
            </a:xfrm>
            <a:custGeom>
              <a:avLst/>
              <a:gdLst/>
              <a:ahLst/>
              <a:cxnLst>
                <a:cxn ang="0">
                  <a:pos x="46" y="91"/>
                </a:cxn>
                <a:cxn ang="0">
                  <a:pos x="42" y="99"/>
                </a:cxn>
                <a:cxn ang="0">
                  <a:pos x="28" y="95"/>
                </a:cxn>
                <a:cxn ang="0">
                  <a:pos x="41" y="89"/>
                </a:cxn>
                <a:cxn ang="0">
                  <a:pos x="47" y="86"/>
                </a:cxn>
                <a:cxn ang="0">
                  <a:pos x="62" y="58"/>
                </a:cxn>
                <a:cxn ang="0">
                  <a:pos x="48" y="30"/>
                </a:cxn>
                <a:cxn ang="0">
                  <a:pos x="42" y="36"/>
                </a:cxn>
                <a:cxn ang="0">
                  <a:pos x="29" y="32"/>
                </a:cxn>
                <a:cxn ang="0">
                  <a:pos x="54" y="20"/>
                </a:cxn>
                <a:cxn ang="0">
                  <a:pos x="54" y="0"/>
                </a:cxn>
                <a:cxn ang="0">
                  <a:pos x="4" y="0"/>
                </a:cxn>
                <a:cxn ang="0">
                  <a:pos x="0" y="0"/>
                </a:cxn>
                <a:cxn ang="0">
                  <a:pos x="14" y="25"/>
                </a:cxn>
                <a:cxn ang="0">
                  <a:pos x="25" y="21"/>
                </a:cxn>
                <a:cxn ang="0">
                  <a:pos x="41" y="19"/>
                </a:cxn>
                <a:cxn ang="0">
                  <a:pos x="34" y="23"/>
                </a:cxn>
                <a:cxn ang="0">
                  <a:pos x="8" y="35"/>
                </a:cxn>
                <a:cxn ang="0">
                  <a:pos x="8" y="81"/>
                </a:cxn>
                <a:cxn ang="0">
                  <a:pos x="26" y="82"/>
                </a:cxn>
                <a:cxn ang="0">
                  <a:pos x="42" y="79"/>
                </a:cxn>
                <a:cxn ang="0">
                  <a:pos x="20" y="89"/>
                </a:cxn>
                <a:cxn ang="0">
                  <a:pos x="20" y="89"/>
                </a:cxn>
                <a:cxn ang="0">
                  <a:pos x="9" y="97"/>
                </a:cxn>
                <a:cxn ang="0">
                  <a:pos x="8" y="118"/>
                </a:cxn>
                <a:cxn ang="0">
                  <a:pos x="56" y="118"/>
                </a:cxn>
                <a:cxn ang="0">
                  <a:pos x="62" y="118"/>
                </a:cxn>
                <a:cxn ang="0">
                  <a:pos x="13" y="12"/>
                </a:cxn>
                <a:cxn ang="0">
                  <a:pos x="52" y="7"/>
                </a:cxn>
                <a:cxn ang="0">
                  <a:pos x="13" y="12"/>
                </a:cxn>
                <a:cxn ang="0">
                  <a:pos x="50" y="44"/>
                </a:cxn>
                <a:cxn ang="0">
                  <a:pos x="10" y="48"/>
                </a:cxn>
                <a:cxn ang="0">
                  <a:pos x="8" y="60"/>
                </a:cxn>
                <a:cxn ang="0">
                  <a:pos x="8" y="55"/>
                </a:cxn>
                <a:cxn ang="0">
                  <a:pos x="54" y="58"/>
                </a:cxn>
                <a:cxn ang="0">
                  <a:pos x="8" y="60"/>
                </a:cxn>
                <a:cxn ang="0">
                  <a:pos x="10" y="67"/>
                </a:cxn>
                <a:cxn ang="0">
                  <a:pos x="50" y="72"/>
                </a:cxn>
                <a:cxn ang="0">
                  <a:pos x="10" y="111"/>
                </a:cxn>
                <a:cxn ang="0">
                  <a:pos x="50" y="106"/>
                </a:cxn>
                <a:cxn ang="0">
                  <a:pos x="10" y="111"/>
                </a:cxn>
              </a:cxnLst>
              <a:rect l="0" t="0" r="r" b="b"/>
              <a:pathLst>
                <a:path w="62" h="118">
                  <a:moveTo>
                    <a:pt x="54" y="97"/>
                  </a:moveTo>
                  <a:cubicBezTo>
                    <a:pt x="51" y="95"/>
                    <a:pt x="50" y="94"/>
                    <a:pt x="46" y="91"/>
                  </a:cubicBezTo>
                  <a:cubicBezTo>
                    <a:pt x="42" y="94"/>
                    <a:pt x="39" y="95"/>
                    <a:pt x="36" y="96"/>
                  </a:cubicBezTo>
                  <a:cubicBezTo>
                    <a:pt x="39" y="97"/>
                    <a:pt x="40" y="97"/>
                    <a:pt x="42" y="99"/>
                  </a:cubicBezTo>
                  <a:cubicBezTo>
                    <a:pt x="20" y="99"/>
                    <a:pt x="20" y="99"/>
                    <a:pt x="20" y="99"/>
                  </a:cubicBezTo>
                  <a:cubicBezTo>
                    <a:pt x="22" y="97"/>
                    <a:pt x="25" y="96"/>
                    <a:pt x="28" y="95"/>
                  </a:cubicBezTo>
                  <a:cubicBezTo>
                    <a:pt x="33" y="93"/>
                    <a:pt x="36" y="92"/>
                    <a:pt x="41" y="89"/>
                  </a:cubicBezTo>
                  <a:cubicBezTo>
                    <a:pt x="41" y="89"/>
                    <a:pt x="41" y="89"/>
                    <a:pt x="41" y="89"/>
                  </a:cubicBezTo>
                  <a:cubicBezTo>
                    <a:pt x="42" y="89"/>
                    <a:pt x="42" y="89"/>
                    <a:pt x="43" y="88"/>
                  </a:cubicBezTo>
                  <a:cubicBezTo>
                    <a:pt x="44" y="88"/>
                    <a:pt x="45" y="87"/>
                    <a:pt x="47" y="86"/>
                  </a:cubicBezTo>
                  <a:cubicBezTo>
                    <a:pt x="49" y="84"/>
                    <a:pt x="52" y="83"/>
                    <a:pt x="53" y="81"/>
                  </a:cubicBezTo>
                  <a:cubicBezTo>
                    <a:pt x="59" y="75"/>
                    <a:pt x="62" y="67"/>
                    <a:pt x="62" y="58"/>
                  </a:cubicBezTo>
                  <a:cubicBezTo>
                    <a:pt x="62" y="49"/>
                    <a:pt x="59" y="41"/>
                    <a:pt x="53" y="35"/>
                  </a:cubicBezTo>
                  <a:cubicBezTo>
                    <a:pt x="53" y="34"/>
                    <a:pt x="51" y="32"/>
                    <a:pt x="48" y="30"/>
                  </a:cubicBezTo>
                  <a:cubicBezTo>
                    <a:pt x="43" y="32"/>
                    <a:pt x="41" y="33"/>
                    <a:pt x="37" y="34"/>
                  </a:cubicBezTo>
                  <a:cubicBezTo>
                    <a:pt x="40" y="35"/>
                    <a:pt x="42" y="36"/>
                    <a:pt x="42" y="36"/>
                  </a:cubicBezTo>
                  <a:cubicBezTo>
                    <a:pt x="20" y="36"/>
                    <a:pt x="20" y="36"/>
                    <a:pt x="20" y="36"/>
                  </a:cubicBezTo>
                  <a:cubicBezTo>
                    <a:pt x="23" y="35"/>
                    <a:pt x="26" y="34"/>
                    <a:pt x="29" y="32"/>
                  </a:cubicBezTo>
                  <a:cubicBezTo>
                    <a:pt x="35" y="30"/>
                    <a:pt x="38" y="30"/>
                    <a:pt x="44" y="27"/>
                  </a:cubicBezTo>
                  <a:cubicBezTo>
                    <a:pt x="48" y="25"/>
                    <a:pt x="51" y="23"/>
                    <a:pt x="54" y="20"/>
                  </a:cubicBezTo>
                  <a:cubicBezTo>
                    <a:pt x="59" y="15"/>
                    <a:pt x="62" y="8"/>
                    <a:pt x="62" y="0"/>
                  </a:cubicBezTo>
                  <a:cubicBezTo>
                    <a:pt x="54" y="0"/>
                    <a:pt x="54" y="0"/>
                    <a:pt x="54" y="0"/>
                  </a:cubicBezTo>
                  <a:cubicBezTo>
                    <a:pt x="54" y="0"/>
                    <a:pt x="54" y="0"/>
                    <a:pt x="54" y="0"/>
                  </a:cubicBezTo>
                  <a:cubicBezTo>
                    <a:pt x="4" y="0"/>
                    <a:pt x="4" y="0"/>
                    <a:pt x="4" y="0"/>
                  </a:cubicBezTo>
                  <a:cubicBezTo>
                    <a:pt x="4" y="0"/>
                    <a:pt x="4" y="0"/>
                    <a:pt x="4" y="0"/>
                  </a:cubicBezTo>
                  <a:cubicBezTo>
                    <a:pt x="0" y="0"/>
                    <a:pt x="0" y="0"/>
                    <a:pt x="0" y="0"/>
                  </a:cubicBezTo>
                  <a:cubicBezTo>
                    <a:pt x="1" y="8"/>
                    <a:pt x="4" y="15"/>
                    <a:pt x="9" y="20"/>
                  </a:cubicBezTo>
                  <a:cubicBezTo>
                    <a:pt x="11" y="23"/>
                    <a:pt x="11" y="23"/>
                    <a:pt x="14" y="25"/>
                  </a:cubicBezTo>
                  <a:cubicBezTo>
                    <a:pt x="14" y="25"/>
                    <a:pt x="14" y="25"/>
                    <a:pt x="14" y="25"/>
                  </a:cubicBezTo>
                  <a:cubicBezTo>
                    <a:pt x="17" y="24"/>
                    <a:pt x="25" y="21"/>
                    <a:pt x="25" y="21"/>
                  </a:cubicBezTo>
                  <a:cubicBezTo>
                    <a:pt x="23" y="20"/>
                    <a:pt x="23" y="20"/>
                    <a:pt x="21" y="19"/>
                  </a:cubicBezTo>
                  <a:cubicBezTo>
                    <a:pt x="41" y="19"/>
                    <a:pt x="41" y="19"/>
                    <a:pt x="41" y="19"/>
                  </a:cubicBezTo>
                  <a:cubicBezTo>
                    <a:pt x="39" y="20"/>
                    <a:pt x="36" y="22"/>
                    <a:pt x="34" y="23"/>
                  </a:cubicBezTo>
                  <a:cubicBezTo>
                    <a:pt x="34" y="23"/>
                    <a:pt x="34" y="23"/>
                    <a:pt x="34" y="23"/>
                  </a:cubicBezTo>
                  <a:cubicBezTo>
                    <a:pt x="22" y="26"/>
                    <a:pt x="20" y="27"/>
                    <a:pt x="15" y="30"/>
                  </a:cubicBezTo>
                  <a:cubicBezTo>
                    <a:pt x="13" y="31"/>
                    <a:pt x="10" y="33"/>
                    <a:pt x="8" y="35"/>
                  </a:cubicBezTo>
                  <a:cubicBezTo>
                    <a:pt x="3" y="41"/>
                    <a:pt x="0" y="49"/>
                    <a:pt x="0" y="58"/>
                  </a:cubicBezTo>
                  <a:cubicBezTo>
                    <a:pt x="0" y="67"/>
                    <a:pt x="3" y="75"/>
                    <a:pt x="8" y="81"/>
                  </a:cubicBezTo>
                  <a:cubicBezTo>
                    <a:pt x="11" y="84"/>
                    <a:pt x="12" y="85"/>
                    <a:pt x="16" y="87"/>
                  </a:cubicBezTo>
                  <a:cubicBezTo>
                    <a:pt x="19" y="85"/>
                    <a:pt x="21" y="84"/>
                    <a:pt x="26" y="82"/>
                  </a:cubicBezTo>
                  <a:cubicBezTo>
                    <a:pt x="22" y="81"/>
                    <a:pt x="22" y="81"/>
                    <a:pt x="20" y="79"/>
                  </a:cubicBezTo>
                  <a:cubicBezTo>
                    <a:pt x="42" y="79"/>
                    <a:pt x="42" y="79"/>
                    <a:pt x="42" y="79"/>
                  </a:cubicBezTo>
                  <a:cubicBezTo>
                    <a:pt x="40" y="81"/>
                    <a:pt x="37" y="82"/>
                    <a:pt x="34" y="83"/>
                  </a:cubicBezTo>
                  <a:cubicBezTo>
                    <a:pt x="27" y="86"/>
                    <a:pt x="24" y="88"/>
                    <a:pt x="20" y="89"/>
                  </a:cubicBezTo>
                  <a:cubicBezTo>
                    <a:pt x="20" y="89"/>
                    <a:pt x="20" y="89"/>
                    <a:pt x="20" y="89"/>
                  </a:cubicBezTo>
                  <a:cubicBezTo>
                    <a:pt x="20" y="89"/>
                    <a:pt x="20" y="89"/>
                    <a:pt x="20" y="89"/>
                  </a:cubicBezTo>
                  <a:cubicBezTo>
                    <a:pt x="18" y="90"/>
                    <a:pt x="17" y="91"/>
                    <a:pt x="15" y="92"/>
                  </a:cubicBezTo>
                  <a:cubicBezTo>
                    <a:pt x="12" y="94"/>
                    <a:pt x="10" y="95"/>
                    <a:pt x="9" y="97"/>
                  </a:cubicBezTo>
                  <a:cubicBezTo>
                    <a:pt x="4" y="103"/>
                    <a:pt x="1" y="110"/>
                    <a:pt x="0" y="118"/>
                  </a:cubicBezTo>
                  <a:cubicBezTo>
                    <a:pt x="8" y="118"/>
                    <a:pt x="8" y="118"/>
                    <a:pt x="8" y="118"/>
                  </a:cubicBezTo>
                  <a:cubicBezTo>
                    <a:pt x="8" y="118"/>
                    <a:pt x="8" y="118"/>
                    <a:pt x="8" y="118"/>
                  </a:cubicBezTo>
                  <a:cubicBezTo>
                    <a:pt x="56" y="118"/>
                    <a:pt x="56" y="118"/>
                    <a:pt x="56" y="118"/>
                  </a:cubicBezTo>
                  <a:cubicBezTo>
                    <a:pt x="56" y="118"/>
                    <a:pt x="56" y="118"/>
                    <a:pt x="56" y="118"/>
                  </a:cubicBezTo>
                  <a:cubicBezTo>
                    <a:pt x="62" y="118"/>
                    <a:pt x="62" y="118"/>
                    <a:pt x="62" y="118"/>
                  </a:cubicBezTo>
                  <a:cubicBezTo>
                    <a:pt x="62" y="110"/>
                    <a:pt x="59" y="103"/>
                    <a:pt x="54" y="97"/>
                  </a:cubicBezTo>
                  <a:close/>
                  <a:moveTo>
                    <a:pt x="13" y="12"/>
                  </a:moveTo>
                  <a:cubicBezTo>
                    <a:pt x="12" y="10"/>
                    <a:pt x="11" y="9"/>
                    <a:pt x="10" y="7"/>
                  </a:cubicBezTo>
                  <a:cubicBezTo>
                    <a:pt x="52" y="7"/>
                    <a:pt x="52" y="7"/>
                    <a:pt x="52" y="7"/>
                  </a:cubicBezTo>
                  <a:cubicBezTo>
                    <a:pt x="51" y="9"/>
                    <a:pt x="51" y="10"/>
                    <a:pt x="50" y="12"/>
                  </a:cubicBezTo>
                  <a:lnTo>
                    <a:pt x="13" y="12"/>
                  </a:lnTo>
                  <a:close/>
                  <a:moveTo>
                    <a:pt x="12" y="44"/>
                  </a:moveTo>
                  <a:cubicBezTo>
                    <a:pt x="50" y="44"/>
                    <a:pt x="50" y="44"/>
                    <a:pt x="50" y="44"/>
                  </a:cubicBezTo>
                  <a:cubicBezTo>
                    <a:pt x="51" y="45"/>
                    <a:pt x="51" y="47"/>
                    <a:pt x="52" y="48"/>
                  </a:cubicBezTo>
                  <a:cubicBezTo>
                    <a:pt x="10" y="48"/>
                    <a:pt x="10" y="48"/>
                    <a:pt x="10" y="48"/>
                  </a:cubicBezTo>
                  <a:cubicBezTo>
                    <a:pt x="10" y="47"/>
                    <a:pt x="11" y="45"/>
                    <a:pt x="12" y="44"/>
                  </a:cubicBezTo>
                  <a:close/>
                  <a:moveTo>
                    <a:pt x="8" y="60"/>
                  </a:moveTo>
                  <a:cubicBezTo>
                    <a:pt x="8" y="59"/>
                    <a:pt x="8" y="59"/>
                    <a:pt x="8" y="58"/>
                  </a:cubicBezTo>
                  <a:cubicBezTo>
                    <a:pt x="8" y="57"/>
                    <a:pt x="8" y="56"/>
                    <a:pt x="8" y="55"/>
                  </a:cubicBezTo>
                  <a:cubicBezTo>
                    <a:pt x="54" y="55"/>
                    <a:pt x="54" y="55"/>
                    <a:pt x="54" y="55"/>
                  </a:cubicBezTo>
                  <a:cubicBezTo>
                    <a:pt x="54" y="56"/>
                    <a:pt x="54" y="57"/>
                    <a:pt x="54" y="58"/>
                  </a:cubicBezTo>
                  <a:cubicBezTo>
                    <a:pt x="54" y="59"/>
                    <a:pt x="54" y="59"/>
                    <a:pt x="54" y="60"/>
                  </a:cubicBezTo>
                  <a:lnTo>
                    <a:pt x="8" y="60"/>
                  </a:lnTo>
                  <a:close/>
                  <a:moveTo>
                    <a:pt x="12" y="72"/>
                  </a:moveTo>
                  <a:cubicBezTo>
                    <a:pt x="11" y="71"/>
                    <a:pt x="10" y="69"/>
                    <a:pt x="10" y="67"/>
                  </a:cubicBezTo>
                  <a:cubicBezTo>
                    <a:pt x="52" y="67"/>
                    <a:pt x="52" y="67"/>
                    <a:pt x="52" y="67"/>
                  </a:cubicBezTo>
                  <a:cubicBezTo>
                    <a:pt x="51" y="69"/>
                    <a:pt x="51" y="71"/>
                    <a:pt x="50" y="72"/>
                  </a:cubicBezTo>
                  <a:lnTo>
                    <a:pt x="12" y="72"/>
                  </a:lnTo>
                  <a:close/>
                  <a:moveTo>
                    <a:pt x="10" y="111"/>
                  </a:moveTo>
                  <a:cubicBezTo>
                    <a:pt x="11" y="109"/>
                    <a:pt x="11" y="107"/>
                    <a:pt x="12" y="106"/>
                  </a:cubicBezTo>
                  <a:cubicBezTo>
                    <a:pt x="50" y="106"/>
                    <a:pt x="50" y="106"/>
                    <a:pt x="50" y="106"/>
                  </a:cubicBezTo>
                  <a:cubicBezTo>
                    <a:pt x="51" y="107"/>
                    <a:pt x="52" y="109"/>
                    <a:pt x="52" y="111"/>
                  </a:cubicBezTo>
                  <a:lnTo>
                    <a:pt x="10" y="111"/>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grpSp>
      <p:sp>
        <p:nvSpPr>
          <p:cNvPr id="15" name="TextBox 14">
            <a:extLst>
              <a:ext uri="{FF2B5EF4-FFF2-40B4-BE49-F238E27FC236}">
                <a16:creationId xmlns:a16="http://schemas.microsoft.com/office/drawing/2014/main" id="{FF06E2C1-944E-4F1B-9DDA-A1DEB4A234E2}"/>
              </a:ext>
            </a:extLst>
          </p:cNvPr>
          <p:cNvSpPr txBox="1"/>
          <p:nvPr/>
        </p:nvSpPr>
        <p:spPr>
          <a:xfrm>
            <a:off x="4289900" y="5550750"/>
            <a:ext cx="4806475" cy="990600"/>
          </a:xfrm>
          <a:prstGeom prst="rect">
            <a:avLst/>
          </a:prstGeom>
          <a:noFill/>
          <a:effectLst>
            <a:outerShdw blurRad="254000" dist="127000" dir="2700000" algn="ctr" rotWithShape="0">
              <a:schemeClr val="tx1">
                <a:alpha val="5000"/>
              </a:schemeClr>
            </a:outerShdw>
          </a:effectLst>
        </p:spPr>
        <p:txBody>
          <a:bodyPr wrap="square" lIns="180000" tIns="144000" rIns="180000" bIns="360000" rtlCol="0">
            <a:noAutofit/>
          </a:bodyPr>
          <a:lstStyle/>
          <a:p>
            <a:pPr algn="l"/>
            <a:r>
              <a:rPr lang="en-US" sz="2400" dirty="0"/>
              <a:t>Note: indirect data as well!</a:t>
            </a:r>
          </a:p>
          <a:p>
            <a:pPr algn="l"/>
            <a:r>
              <a:rPr lang="en-US" sz="2400" dirty="0"/>
              <a:t>Note: normal data can be sensitive!</a:t>
            </a:r>
            <a:endParaRPr lang="nl-NL" sz="2400" dirty="0"/>
          </a:p>
        </p:txBody>
      </p:sp>
    </p:spTree>
    <p:extLst>
      <p:ext uri="{BB962C8B-B14F-4D97-AF65-F5344CB8AC3E}">
        <p14:creationId xmlns:p14="http://schemas.microsoft.com/office/powerpoint/2010/main" val="348987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CAE0-2663-40C1-A6C2-A7A94C41B5CE}"/>
              </a:ext>
            </a:extLst>
          </p:cNvPr>
          <p:cNvSpPr>
            <a:spLocks noGrp="1"/>
          </p:cNvSpPr>
          <p:nvPr>
            <p:ph type="title"/>
          </p:nvPr>
        </p:nvSpPr>
        <p:spPr>
          <a:xfrm>
            <a:off x="450850" y="430391"/>
            <a:ext cx="8278287" cy="824017"/>
          </a:xfrm>
        </p:spPr>
        <p:txBody>
          <a:bodyPr/>
          <a:lstStyle/>
          <a:p>
            <a:r>
              <a:rPr lang="en-GB" sz="2800">
                <a:latin typeface="DIN Pro Medium"/>
              </a:rPr>
              <a:t>You cannot process special categories unless:</a:t>
            </a:r>
            <a:endParaRPr lang="nl-NL" dirty="0"/>
          </a:p>
        </p:txBody>
      </p:sp>
      <p:sp>
        <p:nvSpPr>
          <p:cNvPr id="3" name="Text Placeholder 2">
            <a:extLst>
              <a:ext uri="{FF2B5EF4-FFF2-40B4-BE49-F238E27FC236}">
                <a16:creationId xmlns:a16="http://schemas.microsoft.com/office/drawing/2014/main" id="{9AA8F96A-A2C6-4974-B751-443CC004C7A9}"/>
              </a:ext>
            </a:extLst>
          </p:cNvPr>
          <p:cNvSpPr>
            <a:spLocks noGrp="1"/>
          </p:cNvSpPr>
          <p:nvPr>
            <p:ph type="body" sz="quarter" idx="13"/>
          </p:nvPr>
        </p:nvSpPr>
        <p:spPr>
          <a:xfrm>
            <a:off x="1685924" y="1685925"/>
            <a:ext cx="9667875" cy="4273550"/>
          </a:xfrm>
        </p:spPr>
        <p:txBody>
          <a:bodyPr/>
          <a:lstStyle/>
          <a:p>
            <a:pPr marL="457200" indent="-457200">
              <a:buFont typeface="+mj-lt"/>
              <a:buAutoNum type="alphaUcPeriod"/>
            </a:pPr>
            <a:r>
              <a:rPr lang="en-US" dirty="0"/>
              <a:t>General exception to the ban on processing: </a:t>
            </a:r>
            <a:r>
              <a:rPr lang="en-US" u="sng" dirty="0"/>
              <a:t>explicit</a:t>
            </a:r>
            <a:r>
              <a:rPr lang="en-US" dirty="0"/>
              <a:t> consent of the data subject.</a:t>
            </a:r>
          </a:p>
          <a:p>
            <a:pPr marL="457200" indent="-457200">
              <a:buFont typeface="+mj-lt"/>
              <a:buAutoNum type="alphaUcPeriod"/>
            </a:pPr>
            <a:endParaRPr lang="en-US" dirty="0"/>
          </a:p>
          <a:p>
            <a:pPr marL="457200" indent="-457200">
              <a:buFont typeface="+mj-lt"/>
              <a:buAutoNum type="alphaUcPeriod"/>
            </a:pPr>
            <a:r>
              <a:rPr lang="en-US" dirty="0"/>
              <a:t>Exception of scientific and statistical research:</a:t>
            </a:r>
          </a:p>
          <a:p>
            <a:pPr lvl="1"/>
            <a:r>
              <a:rPr lang="en-US" dirty="0"/>
              <a:t>	1. the research serves a </a:t>
            </a:r>
            <a:r>
              <a:rPr lang="en-US" u="sng" dirty="0"/>
              <a:t>public interest</a:t>
            </a:r>
            <a:r>
              <a:rPr lang="en-US" dirty="0"/>
              <a:t>;</a:t>
            </a:r>
          </a:p>
          <a:p>
            <a:pPr lvl="1"/>
            <a:r>
              <a:rPr lang="en-US" dirty="0"/>
              <a:t>	2. the processing is </a:t>
            </a:r>
            <a:r>
              <a:rPr lang="en-US" u="sng" dirty="0"/>
              <a:t>necessary</a:t>
            </a:r>
            <a:r>
              <a:rPr lang="en-US" dirty="0"/>
              <a:t> for the research or statistics concerned;</a:t>
            </a:r>
          </a:p>
          <a:p>
            <a:pPr lvl="1"/>
            <a:r>
              <a:rPr lang="en-US" dirty="0"/>
              <a:t>	3. asking for explicit consent </a:t>
            </a:r>
            <a:r>
              <a:rPr lang="en-US" u="sng" dirty="0"/>
              <a:t>proves to be impossible</a:t>
            </a:r>
            <a:r>
              <a:rPr lang="en-US" dirty="0"/>
              <a:t> or to </a:t>
            </a:r>
            <a:r>
              <a:rPr lang="en-US" u="sng" dirty="0"/>
              <a:t>require a disproportionate effort</a:t>
            </a:r>
            <a:r>
              <a:rPr lang="en-US" dirty="0"/>
              <a:t>; </a:t>
            </a:r>
            <a:r>
              <a:rPr lang="en-US" b="1" dirty="0"/>
              <a:t>and</a:t>
            </a:r>
          </a:p>
          <a:p>
            <a:pPr lvl="1"/>
            <a:r>
              <a:rPr lang="en-US" dirty="0"/>
              <a:t>	4. </a:t>
            </a:r>
            <a:r>
              <a:rPr lang="en-US" u="sng" dirty="0"/>
              <a:t>safeguards</a:t>
            </a:r>
            <a:r>
              <a:rPr lang="en-US" dirty="0"/>
              <a:t> have been put in place for the processing such that the data subject’s privacy is 	not disproportionately compromised.</a:t>
            </a:r>
            <a:endParaRPr lang="nl-NL" dirty="0"/>
          </a:p>
        </p:txBody>
      </p:sp>
      <p:sp>
        <p:nvSpPr>
          <p:cNvPr id="4" name="Slide Number Placeholder 3">
            <a:extLst>
              <a:ext uri="{FF2B5EF4-FFF2-40B4-BE49-F238E27FC236}">
                <a16:creationId xmlns:a16="http://schemas.microsoft.com/office/drawing/2014/main" id="{43B10E07-AAC5-46DE-9EEA-2FC773BD36C4}"/>
              </a:ext>
            </a:extLst>
          </p:cNvPr>
          <p:cNvSpPr>
            <a:spLocks noGrp="1"/>
          </p:cNvSpPr>
          <p:nvPr>
            <p:ph type="sldNum" sz="quarter" idx="15"/>
          </p:nvPr>
        </p:nvSpPr>
        <p:spPr/>
        <p:txBody>
          <a:bodyPr/>
          <a:lstStyle/>
          <a:p>
            <a:pPr algn="l"/>
            <a:fld id="{840C1E0B-154D-844F-9C3C-CB8827A7EAB0}" type="slidenum">
              <a:rPr lang="nl-NL" smtClean="0"/>
              <a:pPr algn="l"/>
              <a:t>48</a:t>
            </a:fld>
            <a:r>
              <a:rPr lang="nl-NL"/>
              <a:t> </a:t>
            </a:r>
          </a:p>
        </p:txBody>
      </p:sp>
    </p:spTree>
    <p:extLst>
      <p:ext uri="{BB962C8B-B14F-4D97-AF65-F5344CB8AC3E}">
        <p14:creationId xmlns:p14="http://schemas.microsoft.com/office/powerpoint/2010/main" val="1696854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6900-6EF5-4D16-86AD-84B100D530B9}"/>
              </a:ext>
            </a:extLst>
          </p:cNvPr>
          <p:cNvSpPr>
            <a:spLocks noGrp="1"/>
          </p:cNvSpPr>
          <p:nvPr>
            <p:ph type="title"/>
          </p:nvPr>
        </p:nvSpPr>
        <p:spPr>
          <a:xfrm>
            <a:off x="450850" y="451166"/>
            <a:ext cx="2183807" cy="782467"/>
          </a:xfrm>
        </p:spPr>
        <p:txBody>
          <a:bodyPr/>
          <a:lstStyle/>
          <a:p>
            <a:r>
              <a:rPr lang="en-US" dirty="0"/>
              <a:t>Let’s practice</a:t>
            </a:r>
            <a:endParaRPr lang="nl-NL" dirty="0"/>
          </a:p>
        </p:txBody>
      </p:sp>
      <p:sp>
        <p:nvSpPr>
          <p:cNvPr id="3" name="Text Placeholder 2">
            <a:extLst>
              <a:ext uri="{FF2B5EF4-FFF2-40B4-BE49-F238E27FC236}">
                <a16:creationId xmlns:a16="http://schemas.microsoft.com/office/drawing/2014/main" id="{82F71711-A354-407A-B2E1-CCFFBAE40DDD}"/>
              </a:ext>
            </a:extLst>
          </p:cNvPr>
          <p:cNvSpPr>
            <a:spLocks noGrp="1"/>
          </p:cNvSpPr>
          <p:nvPr>
            <p:ph type="body" sz="quarter" idx="13"/>
          </p:nvPr>
        </p:nvSpPr>
        <p:spPr/>
        <p:txBody>
          <a:bodyPr/>
          <a:lstStyle/>
          <a:p>
            <a:pPr lvl="1"/>
            <a:r>
              <a:rPr lang="nl-NL" dirty="0"/>
              <a:t>Code: 3950 7129</a:t>
            </a:r>
          </a:p>
          <a:p>
            <a:pPr lvl="1"/>
            <a:r>
              <a:rPr lang="nl-NL" dirty="0"/>
              <a:t>Link: </a:t>
            </a:r>
            <a:r>
              <a:rPr lang="nl-NL" dirty="0">
                <a:hlinkClick r:id="rId2"/>
              </a:rPr>
              <a:t>https://www.menti.com/66ieq3vijt</a:t>
            </a:r>
            <a:endParaRPr lang="nl-NL" dirty="0"/>
          </a:p>
          <a:p>
            <a:endParaRPr lang="nl-NL" dirty="0"/>
          </a:p>
        </p:txBody>
      </p:sp>
      <p:sp>
        <p:nvSpPr>
          <p:cNvPr id="4" name="Slide Number Placeholder 3">
            <a:extLst>
              <a:ext uri="{FF2B5EF4-FFF2-40B4-BE49-F238E27FC236}">
                <a16:creationId xmlns:a16="http://schemas.microsoft.com/office/drawing/2014/main" id="{1D0A99BC-200A-4694-A39B-BE023EFEA0BE}"/>
              </a:ext>
            </a:extLst>
          </p:cNvPr>
          <p:cNvSpPr>
            <a:spLocks noGrp="1"/>
          </p:cNvSpPr>
          <p:nvPr>
            <p:ph type="sldNum" sz="quarter" idx="15"/>
          </p:nvPr>
        </p:nvSpPr>
        <p:spPr/>
        <p:txBody>
          <a:bodyPr/>
          <a:lstStyle/>
          <a:p>
            <a:pPr algn="l"/>
            <a:fld id="{840C1E0B-154D-844F-9C3C-CB8827A7EAB0}" type="slidenum">
              <a:rPr lang="nl-NL" smtClean="0"/>
              <a:pPr algn="l"/>
              <a:t>49</a:t>
            </a:fld>
            <a:r>
              <a:rPr lang="nl-NL"/>
              <a:t> </a:t>
            </a:r>
          </a:p>
        </p:txBody>
      </p:sp>
      <p:pic>
        <p:nvPicPr>
          <p:cNvPr id="6" name="Picture 5" descr="Qr code&#10;&#10;Description automatically generated">
            <a:extLst>
              <a:ext uri="{FF2B5EF4-FFF2-40B4-BE49-F238E27FC236}">
                <a16:creationId xmlns:a16="http://schemas.microsoft.com/office/drawing/2014/main" id="{F3D44338-C021-4D6A-B348-3744C4BB00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3494" y="1095375"/>
            <a:ext cx="2880000" cy="2880000"/>
          </a:xfrm>
          <a:prstGeom prst="rect">
            <a:avLst/>
          </a:prstGeom>
        </p:spPr>
      </p:pic>
    </p:spTree>
    <p:extLst>
      <p:ext uri="{BB962C8B-B14F-4D97-AF65-F5344CB8AC3E}">
        <p14:creationId xmlns:p14="http://schemas.microsoft.com/office/powerpoint/2010/main" val="110990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A3C5-0141-47B8-8CF1-92FC278F5542}"/>
              </a:ext>
            </a:extLst>
          </p:cNvPr>
          <p:cNvSpPr>
            <a:spLocks noGrp="1"/>
          </p:cNvSpPr>
          <p:nvPr>
            <p:ph type="title"/>
          </p:nvPr>
        </p:nvSpPr>
        <p:spPr>
          <a:xfrm>
            <a:off x="450850" y="451166"/>
            <a:ext cx="3230885" cy="782467"/>
          </a:xfrm>
        </p:spPr>
        <p:txBody>
          <a:bodyPr/>
          <a:lstStyle/>
          <a:p>
            <a:r>
              <a:rPr lang="en-US"/>
              <a:t>Learner’s objectives</a:t>
            </a:r>
            <a:endParaRPr lang="nl-NL"/>
          </a:p>
        </p:txBody>
      </p:sp>
      <p:sp>
        <p:nvSpPr>
          <p:cNvPr id="3" name="Text Placeholder 2">
            <a:extLst>
              <a:ext uri="{FF2B5EF4-FFF2-40B4-BE49-F238E27FC236}">
                <a16:creationId xmlns:a16="http://schemas.microsoft.com/office/drawing/2014/main" id="{D3B7C28D-2EEB-4CF3-8CFD-AAFCF3CD3338}"/>
              </a:ext>
            </a:extLst>
          </p:cNvPr>
          <p:cNvSpPr>
            <a:spLocks noGrp="1"/>
          </p:cNvSpPr>
          <p:nvPr>
            <p:ph type="body" sz="quarter" idx="13"/>
          </p:nvPr>
        </p:nvSpPr>
        <p:spPr/>
        <p:txBody>
          <a:bodyPr/>
          <a:lstStyle/>
          <a:p>
            <a:pPr marL="573087" lvl="2" indent="-400050">
              <a:buFont typeface="+mj-lt"/>
              <a:buAutoNum type="romanUcPeriod"/>
            </a:pPr>
            <a:r>
              <a:rPr lang="en-US"/>
              <a:t>Reflect on how FAIR principles and policies contribute to research integrity and transparency</a:t>
            </a:r>
          </a:p>
          <a:p>
            <a:pPr marL="573087" lvl="2" indent="-400050">
              <a:buFont typeface="+mj-lt"/>
              <a:buAutoNum type="romanUcPeriod"/>
            </a:pPr>
            <a:r>
              <a:rPr lang="en-US"/>
              <a:t>Appraise value of careful RDM for a reproducible and transparent research practice</a:t>
            </a:r>
          </a:p>
          <a:p>
            <a:pPr marL="573087" lvl="2" indent="-400050">
              <a:buFont typeface="+mj-lt"/>
              <a:buAutoNum type="romanUcPeriod"/>
            </a:pPr>
            <a:r>
              <a:rPr lang="en-US"/>
              <a:t>Identify requirements regarding RDM that apply to your research project</a:t>
            </a:r>
          </a:p>
          <a:p>
            <a:pPr marL="573087" lvl="2" indent="-400050">
              <a:buFont typeface="+mj-lt"/>
              <a:buAutoNum type="romanUcPeriod"/>
            </a:pPr>
            <a:r>
              <a:rPr lang="en-US"/>
              <a:t>Create a DMP</a:t>
            </a:r>
          </a:p>
          <a:p>
            <a:pPr marL="573087" lvl="2" indent="-400050">
              <a:buFont typeface="+mj-lt"/>
              <a:buAutoNum type="romanUcPeriod"/>
            </a:pPr>
            <a:r>
              <a:rPr lang="en-US"/>
              <a:t>Integrate requirements for RDM that are relevant for your research project in your DMP</a:t>
            </a:r>
          </a:p>
          <a:p>
            <a:pPr marL="573087" lvl="2" indent="-400050">
              <a:buFont typeface="+mj-lt"/>
              <a:buAutoNum type="romanUcPeriod"/>
            </a:pPr>
            <a:r>
              <a:rPr lang="en-US"/>
              <a:t>Find the right support to solve future RDM-related issues</a:t>
            </a:r>
            <a:endParaRPr lang="nl-NL"/>
          </a:p>
        </p:txBody>
      </p:sp>
      <p:sp>
        <p:nvSpPr>
          <p:cNvPr id="5" name="Slide Number Placeholder 4">
            <a:extLst>
              <a:ext uri="{FF2B5EF4-FFF2-40B4-BE49-F238E27FC236}">
                <a16:creationId xmlns:a16="http://schemas.microsoft.com/office/drawing/2014/main" id="{2FF17767-18C5-4BCB-A988-64F438F901ED}"/>
              </a:ext>
            </a:extLst>
          </p:cNvPr>
          <p:cNvSpPr>
            <a:spLocks noGrp="1"/>
          </p:cNvSpPr>
          <p:nvPr>
            <p:ph type="sldNum" sz="quarter" idx="15"/>
          </p:nvPr>
        </p:nvSpPr>
        <p:spPr/>
        <p:txBody>
          <a:bodyPr/>
          <a:lstStyle/>
          <a:p>
            <a:pPr algn="l"/>
            <a:fld id="{840C1E0B-154D-844F-9C3C-CB8827A7EAB0}" type="slidenum">
              <a:rPr lang="nl-NL" smtClean="0"/>
              <a:pPr algn="l"/>
              <a:t>5</a:t>
            </a:fld>
            <a:r>
              <a:rPr lang="nl-NL"/>
              <a:t> </a:t>
            </a:r>
          </a:p>
        </p:txBody>
      </p:sp>
    </p:spTree>
    <p:extLst>
      <p:ext uri="{BB962C8B-B14F-4D97-AF65-F5344CB8AC3E}">
        <p14:creationId xmlns:p14="http://schemas.microsoft.com/office/powerpoint/2010/main" val="3771580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0A32-E2F6-4DBB-A072-974E0D899BF2}"/>
              </a:ext>
            </a:extLst>
          </p:cNvPr>
          <p:cNvSpPr>
            <a:spLocks noGrp="1"/>
          </p:cNvSpPr>
          <p:nvPr>
            <p:ph type="title"/>
          </p:nvPr>
        </p:nvSpPr>
        <p:spPr>
          <a:xfrm>
            <a:off x="450850" y="430391"/>
            <a:ext cx="6478566" cy="824017"/>
          </a:xfrm>
        </p:spPr>
        <p:txBody>
          <a:bodyPr/>
          <a:lstStyle/>
          <a:p>
            <a:r>
              <a:rPr lang="nl-NL" sz="2800" dirty="0" err="1"/>
              <a:t>Pseudonymization</a:t>
            </a:r>
            <a:r>
              <a:rPr lang="nl-NL" sz="2800" dirty="0"/>
              <a:t> vs. </a:t>
            </a:r>
            <a:r>
              <a:rPr lang="nl-NL" sz="2800" dirty="0" err="1"/>
              <a:t>anonymization</a:t>
            </a:r>
            <a:endParaRPr lang="nl-NL" dirty="0"/>
          </a:p>
        </p:txBody>
      </p:sp>
      <p:sp>
        <p:nvSpPr>
          <p:cNvPr id="3" name="Text Placeholder 2">
            <a:extLst>
              <a:ext uri="{FF2B5EF4-FFF2-40B4-BE49-F238E27FC236}">
                <a16:creationId xmlns:a16="http://schemas.microsoft.com/office/drawing/2014/main" id="{0BC15CD3-6888-4E6B-B6C2-E4CDDAD0289B}"/>
              </a:ext>
            </a:extLst>
          </p:cNvPr>
          <p:cNvSpPr>
            <a:spLocks noGrp="1"/>
          </p:cNvSpPr>
          <p:nvPr>
            <p:ph type="body" sz="quarter" idx="13"/>
          </p:nvPr>
        </p:nvSpPr>
        <p:spPr>
          <a:xfrm>
            <a:off x="1685925" y="1685925"/>
            <a:ext cx="9906000" cy="4895850"/>
          </a:xfrm>
        </p:spPr>
        <p:txBody>
          <a:bodyPr vert="horz" lIns="0" tIns="0" rIns="0" bIns="0" rtlCol="0" anchor="t">
            <a:noAutofit/>
          </a:bodyPr>
          <a:lstStyle/>
          <a:p>
            <a:pPr lvl="1"/>
            <a:r>
              <a:rPr lang="en-US" dirty="0"/>
              <a:t>Pseudonymization</a:t>
            </a:r>
          </a:p>
          <a:p>
            <a:pPr lvl="2" indent="-277495"/>
            <a:r>
              <a:rPr lang="en-US">
                <a:latin typeface="DINPro"/>
                <a:cs typeface="Calibri Light"/>
              </a:rPr>
              <a:t>No </a:t>
            </a:r>
            <a:r>
              <a:rPr lang="en-US" b="1">
                <a:latin typeface="DINPro"/>
                <a:cs typeface="Calibri Light"/>
              </a:rPr>
              <a:t>direct </a:t>
            </a:r>
            <a:r>
              <a:rPr lang="en-US">
                <a:latin typeface="DINPro"/>
                <a:cs typeface="Calibri Light"/>
              </a:rPr>
              <a:t>identifiers (names, addresses, </a:t>
            </a:r>
            <a:r>
              <a:rPr lang="en-US" err="1">
                <a:latin typeface="DINPro"/>
                <a:cs typeface="Calibri Light"/>
              </a:rPr>
              <a:t>etc</a:t>
            </a:r>
            <a:r>
              <a:rPr lang="en-US">
                <a:latin typeface="DINPro"/>
                <a:cs typeface="Calibri Light"/>
              </a:rPr>
              <a:t>).</a:t>
            </a:r>
          </a:p>
          <a:p>
            <a:pPr lvl="2" indent="-277495"/>
            <a:r>
              <a:rPr lang="en-US" dirty="0"/>
              <a:t>Pseudonymized data is personal data: GDPR applies.</a:t>
            </a:r>
            <a:endParaRPr lang="en-US"/>
          </a:p>
          <a:p>
            <a:pPr lvl="2" indent="-277495"/>
            <a:r>
              <a:rPr lang="en-US">
                <a:latin typeface="DINPro"/>
                <a:cs typeface="Calibri Light"/>
              </a:rPr>
              <a:t>Useful to minimize the risk associated with data breaches. </a:t>
            </a:r>
          </a:p>
          <a:p>
            <a:pPr lvl="2" indent="-277495"/>
            <a:endParaRPr lang="en-US">
              <a:latin typeface="DINPro"/>
              <a:cs typeface="Calibri Light"/>
            </a:endParaRPr>
          </a:p>
          <a:p>
            <a:pPr marL="173355" lvl="2" indent="0">
              <a:buNone/>
            </a:pPr>
            <a:endParaRPr lang="en-US">
              <a:latin typeface="DINPro"/>
              <a:cs typeface="Calibri Light"/>
            </a:endParaRPr>
          </a:p>
          <a:p>
            <a:pPr lvl="1"/>
            <a:r>
              <a:rPr lang="en-US" dirty="0"/>
              <a:t>Anonymization </a:t>
            </a:r>
          </a:p>
          <a:p>
            <a:pPr lvl="2" indent="-277495"/>
            <a:r>
              <a:rPr lang="en-US">
                <a:latin typeface="DINPro"/>
                <a:cs typeface="Calibri Light"/>
              </a:rPr>
              <a:t>Even indirect identification impossible (no Brown chickens). </a:t>
            </a:r>
            <a:endParaRPr lang="en-US"/>
          </a:p>
          <a:p>
            <a:pPr lvl="2" indent="-277495"/>
            <a:r>
              <a:rPr lang="en-US">
                <a:latin typeface="DINPro"/>
                <a:cs typeface="Calibri Light"/>
              </a:rPr>
              <a:t>Not personal data, GDPR does not apply.</a:t>
            </a:r>
          </a:p>
          <a:p>
            <a:pPr lvl="2" indent="-277495"/>
            <a:r>
              <a:rPr lang="en-US">
                <a:latin typeface="DINPro"/>
                <a:cs typeface="Calibri Light"/>
              </a:rPr>
              <a:t>Difficult! </a:t>
            </a:r>
          </a:p>
          <a:p>
            <a:pPr lvl="1"/>
            <a:endParaRPr lang="nl-NL"/>
          </a:p>
        </p:txBody>
      </p:sp>
      <p:sp>
        <p:nvSpPr>
          <p:cNvPr id="4" name="Slide Number Placeholder 3">
            <a:extLst>
              <a:ext uri="{FF2B5EF4-FFF2-40B4-BE49-F238E27FC236}">
                <a16:creationId xmlns:a16="http://schemas.microsoft.com/office/drawing/2014/main" id="{49D7908C-3460-4ADD-A314-2DAF2F0BB026}"/>
              </a:ext>
            </a:extLst>
          </p:cNvPr>
          <p:cNvSpPr>
            <a:spLocks noGrp="1"/>
          </p:cNvSpPr>
          <p:nvPr>
            <p:ph type="sldNum" sz="quarter" idx="15"/>
          </p:nvPr>
        </p:nvSpPr>
        <p:spPr/>
        <p:txBody>
          <a:bodyPr/>
          <a:lstStyle/>
          <a:p>
            <a:pPr algn="l"/>
            <a:fld id="{840C1E0B-154D-844F-9C3C-CB8827A7EAB0}" type="slidenum">
              <a:rPr lang="nl-NL" smtClean="0"/>
              <a:pPr algn="l"/>
              <a:t>50</a:t>
            </a:fld>
            <a:r>
              <a:rPr lang="nl-NL"/>
              <a:t> </a:t>
            </a:r>
          </a:p>
        </p:txBody>
      </p:sp>
    </p:spTree>
    <p:extLst>
      <p:ext uri="{BB962C8B-B14F-4D97-AF65-F5344CB8AC3E}">
        <p14:creationId xmlns:p14="http://schemas.microsoft.com/office/powerpoint/2010/main" val="1726520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4F43-0840-4FFA-AE31-D0104E15A79B}"/>
              </a:ext>
            </a:extLst>
          </p:cNvPr>
          <p:cNvSpPr>
            <a:spLocks noGrp="1"/>
          </p:cNvSpPr>
          <p:nvPr>
            <p:ph type="title"/>
          </p:nvPr>
        </p:nvSpPr>
        <p:spPr>
          <a:xfrm>
            <a:off x="442841" y="426792"/>
            <a:ext cx="7051230" cy="824017"/>
          </a:xfrm>
        </p:spPr>
        <p:txBody>
          <a:bodyPr/>
          <a:lstStyle/>
          <a:p>
            <a:r>
              <a:rPr lang="nl-NL" sz="2800" dirty="0" err="1"/>
              <a:t>Pseudonymization</a:t>
            </a:r>
            <a:r>
              <a:rPr lang="nl-NL" sz="2800" dirty="0"/>
              <a:t>, </a:t>
            </a:r>
            <a:r>
              <a:rPr lang="nl-NL" sz="2800" dirty="0" err="1"/>
              <a:t>anonymization</a:t>
            </a:r>
            <a:r>
              <a:rPr lang="nl-NL" sz="2800" dirty="0"/>
              <a:t> in </a:t>
            </a:r>
            <a:r>
              <a:rPr lang="nl-NL" sz="2800" dirty="0" err="1"/>
              <a:t>practice</a:t>
            </a:r>
            <a:endParaRPr lang="nl-NL" dirty="0"/>
          </a:p>
        </p:txBody>
      </p:sp>
      <p:sp>
        <p:nvSpPr>
          <p:cNvPr id="4" name="Slide Number Placeholder 3">
            <a:extLst>
              <a:ext uri="{FF2B5EF4-FFF2-40B4-BE49-F238E27FC236}">
                <a16:creationId xmlns:a16="http://schemas.microsoft.com/office/drawing/2014/main" id="{9F55D3FF-09DA-492F-BC96-CA6BF2838336}"/>
              </a:ext>
            </a:extLst>
          </p:cNvPr>
          <p:cNvSpPr>
            <a:spLocks noGrp="1"/>
          </p:cNvSpPr>
          <p:nvPr>
            <p:ph type="sldNum" sz="quarter" idx="16"/>
          </p:nvPr>
        </p:nvSpPr>
        <p:spPr/>
        <p:txBody>
          <a:bodyPr/>
          <a:lstStyle/>
          <a:p>
            <a:pPr algn="l"/>
            <a:fld id="{840C1E0B-154D-844F-9C3C-CB8827A7EAB0}" type="slidenum">
              <a:rPr lang="nl-NL" smtClean="0"/>
              <a:pPr algn="l"/>
              <a:t>51</a:t>
            </a:fld>
            <a:r>
              <a:rPr lang="nl-NL"/>
              <a:t> </a:t>
            </a:r>
          </a:p>
        </p:txBody>
      </p:sp>
      <p:pic>
        <p:nvPicPr>
          <p:cNvPr id="5" name="Picture 4">
            <a:extLst>
              <a:ext uri="{FF2B5EF4-FFF2-40B4-BE49-F238E27FC236}">
                <a16:creationId xmlns:a16="http://schemas.microsoft.com/office/drawing/2014/main" id="{13FC975D-2311-4663-8388-040EEC1D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6660" y="1343422"/>
            <a:ext cx="7633682" cy="5400000"/>
          </a:xfrm>
          <a:prstGeom prst="rect">
            <a:avLst/>
          </a:prstGeom>
        </p:spPr>
      </p:pic>
    </p:spTree>
    <p:extLst>
      <p:ext uri="{BB962C8B-B14F-4D97-AF65-F5344CB8AC3E}">
        <p14:creationId xmlns:p14="http://schemas.microsoft.com/office/powerpoint/2010/main" val="1251957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4735-90E2-47F0-8F43-A1054F6DDDBC}"/>
              </a:ext>
            </a:extLst>
          </p:cNvPr>
          <p:cNvSpPr>
            <a:spLocks noGrp="1"/>
          </p:cNvSpPr>
          <p:nvPr>
            <p:ph type="title"/>
          </p:nvPr>
        </p:nvSpPr>
        <p:spPr>
          <a:xfrm>
            <a:off x="450850" y="430391"/>
            <a:ext cx="3133619" cy="824017"/>
          </a:xfrm>
        </p:spPr>
        <p:txBody>
          <a:bodyPr/>
          <a:lstStyle/>
          <a:p>
            <a:r>
              <a:rPr lang="nl-NL" sz="2800" dirty="0"/>
              <a:t>Security </a:t>
            </a:r>
            <a:r>
              <a:rPr lang="nl-NL" sz="2800" dirty="0" err="1"/>
              <a:t>measures</a:t>
            </a:r>
            <a:endParaRPr lang="nl-NL" dirty="0"/>
          </a:p>
        </p:txBody>
      </p:sp>
      <p:sp>
        <p:nvSpPr>
          <p:cNvPr id="3" name="Text Placeholder 2">
            <a:extLst>
              <a:ext uri="{FF2B5EF4-FFF2-40B4-BE49-F238E27FC236}">
                <a16:creationId xmlns:a16="http://schemas.microsoft.com/office/drawing/2014/main" id="{A018ECB0-1C9B-4B2E-AC5C-205ECBA4EA04}"/>
              </a:ext>
            </a:extLst>
          </p:cNvPr>
          <p:cNvSpPr>
            <a:spLocks noGrp="1"/>
          </p:cNvSpPr>
          <p:nvPr>
            <p:ph type="body" sz="quarter" idx="13"/>
          </p:nvPr>
        </p:nvSpPr>
        <p:spPr>
          <a:xfrm>
            <a:off x="1685924" y="1685925"/>
            <a:ext cx="9172575" cy="4273550"/>
          </a:xfrm>
        </p:spPr>
        <p:txBody>
          <a:bodyPr/>
          <a:lstStyle/>
          <a:p>
            <a:pPr lvl="1"/>
            <a:r>
              <a:rPr lang="en-US" dirty="0"/>
              <a:t>Security measures should be </a:t>
            </a:r>
            <a:r>
              <a:rPr lang="en-US" b="1" dirty="0"/>
              <a:t>appropriate</a:t>
            </a:r>
            <a:r>
              <a:rPr lang="en-US" dirty="0"/>
              <a:t>.  So the more sensitive your data, the more effort you are expected to do to prevent </a:t>
            </a:r>
            <a:r>
              <a:rPr lang="en-US" b="1" dirty="0"/>
              <a:t>data loss</a:t>
            </a:r>
            <a:r>
              <a:rPr lang="en-US" dirty="0"/>
              <a:t> or </a:t>
            </a:r>
            <a:r>
              <a:rPr lang="en-US" b="1" dirty="0"/>
              <a:t>data breaches</a:t>
            </a:r>
            <a:r>
              <a:rPr lang="en-US" dirty="0"/>
              <a:t>. In any case:</a:t>
            </a:r>
          </a:p>
          <a:p>
            <a:pPr lvl="2"/>
            <a:r>
              <a:rPr lang="en-US" dirty="0"/>
              <a:t>Consider </a:t>
            </a:r>
            <a:r>
              <a:rPr lang="en-US" u="sng" dirty="0"/>
              <a:t>pseudonymizing</a:t>
            </a:r>
            <a:r>
              <a:rPr lang="en-US" dirty="0"/>
              <a:t> your data.</a:t>
            </a:r>
          </a:p>
          <a:p>
            <a:pPr lvl="2"/>
            <a:r>
              <a:rPr lang="en-US" dirty="0"/>
              <a:t>Only store (sensitive) (personal) data on secure environments. </a:t>
            </a:r>
          </a:p>
          <a:p>
            <a:pPr lvl="2"/>
            <a:r>
              <a:rPr lang="en-US" dirty="0"/>
              <a:t>Use </a:t>
            </a:r>
            <a:r>
              <a:rPr lang="en-US" dirty="0" err="1">
                <a:hlinkClick r:id="rId2"/>
              </a:rPr>
              <a:t>SURFfilesender</a:t>
            </a:r>
            <a:r>
              <a:rPr lang="en-US" dirty="0"/>
              <a:t> and/or Research Drive for sending sensitive files.</a:t>
            </a:r>
          </a:p>
          <a:p>
            <a:pPr lvl="2"/>
            <a:r>
              <a:rPr lang="en-US" dirty="0"/>
              <a:t>Make sure hard drives and USB drives are encrypted (</a:t>
            </a:r>
            <a:r>
              <a:rPr lang="en-US" dirty="0" err="1">
                <a:hlinkClick r:id="rId3"/>
              </a:rPr>
              <a:t>Bitlocker</a:t>
            </a:r>
            <a:r>
              <a:rPr lang="en-US" dirty="0"/>
              <a:t> / </a:t>
            </a:r>
            <a:r>
              <a:rPr lang="en-US" dirty="0" err="1">
                <a:hlinkClick r:id="rId4"/>
              </a:rPr>
              <a:t>Filevault</a:t>
            </a:r>
            <a:r>
              <a:rPr lang="en-US" dirty="0"/>
              <a:t> / </a:t>
            </a:r>
            <a:r>
              <a:rPr lang="en-US" dirty="0" err="1">
                <a:hlinkClick r:id="rId5"/>
              </a:rPr>
              <a:t>Veracrypt</a:t>
            </a:r>
            <a:r>
              <a:rPr lang="en-US" dirty="0"/>
              <a:t> / </a:t>
            </a:r>
            <a:r>
              <a:rPr lang="en-US" dirty="0" err="1">
                <a:hlinkClick r:id="rId6"/>
              </a:rPr>
              <a:t>Cryptomator</a:t>
            </a:r>
            <a:r>
              <a:rPr lang="en-US" dirty="0"/>
              <a:t>).</a:t>
            </a:r>
          </a:p>
          <a:p>
            <a:pPr lvl="2"/>
            <a:r>
              <a:rPr lang="en-US" dirty="0"/>
              <a:t>Make sure you use multi-factor authentication.</a:t>
            </a:r>
          </a:p>
          <a:p>
            <a:pPr lvl="2"/>
            <a:r>
              <a:rPr lang="en-US" dirty="0"/>
              <a:t>Make sure you have a unique pass phrase.</a:t>
            </a:r>
          </a:p>
          <a:p>
            <a:pPr lvl="2"/>
            <a:r>
              <a:rPr lang="en-US" dirty="0"/>
              <a:t>Make sure you are not hacked: </a:t>
            </a:r>
            <a:r>
              <a:rPr lang="en-US" dirty="0">
                <a:hlinkClick r:id="rId7"/>
              </a:rPr>
              <a:t>https://laatjeniethackmaken.nl</a:t>
            </a:r>
            <a:endParaRPr lang="nl-NL" dirty="0"/>
          </a:p>
        </p:txBody>
      </p:sp>
      <p:sp>
        <p:nvSpPr>
          <p:cNvPr id="4" name="Slide Number Placeholder 3">
            <a:extLst>
              <a:ext uri="{FF2B5EF4-FFF2-40B4-BE49-F238E27FC236}">
                <a16:creationId xmlns:a16="http://schemas.microsoft.com/office/drawing/2014/main" id="{B907AC96-2261-4682-A93C-83F8EF46FE1C}"/>
              </a:ext>
            </a:extLst>
          </p:cNvPr>
          <p:cNvSpPr>
            <a:spLocks noGrp="1"/>
          </p:cNvSpPr>
          <p:nvPr>
            <p:ph type="sldNum" sz="quarter" idx="15"/>
          </p:nvPr>
        </p:nvSpPr>
        <p:spPr/>
        <p:txBody>
          <a:bodyPr/>
          <a:lstStyle/>
          <a:p>
            <a:pPr algn="l"/>
            <a:fld id="{840C1E0B-154D-844F-9C3C-CB8827A7EAB0}" type="slidenum">
              <a:rPr lang="nl-NL" smtClean="0"/>
              <a:pPr algn="l"/>
              <a:t>52</a:t>
            </a:fld>
            <a:r>
              <a:rPr lang="nl-NL"/>
              <a:t> </a:t>
            </a:r>
          </a:p>
        </p:txBody>
      </p:sp>
    </p:spTree>
    <p:extLst>
      <p:ext uri="{BB962C8B-B14F-4D97-AF65-F5344CB8AC3E}">
        <p14:creationId xmlns:p14="http://schemas.microsoft.com/office/powerpoint/2010/main" val="3027558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72DF-D288-47F4-B178-1746164FEC9E}"/>
              </a:ext>
            </a:extLst>
          </p:cNvPr>
          <p:cNvSpPr>
            <a:spLocks noGrp="1"/>
          </p:cNvSpPr>
          <p:nvPr>
            <p:ph type="title"/>
          </p:nvPr>
        </p:nvSpPr>
        <p:spPr>
          <a:xfrm>
            <a:off x="450850" y="430391"/>
            <a:ext cx="3974035" cy="824017"/>
          </a:xfrm>
        </p:spPr>
        <p:txBody>
          <a:bodyPr/>
          <a:lstStyle/>
          <a:p>
            <a:r>
              <a:rPr lang="nl-NL" sz="2800" dirty="0"/>
              <a:t>International transfers</a:t>
            </a:r>
            <a:endParaRPr lang="nl-NL" dirty="0"/>
          </a:p>
        </p:txBody>
      </p:sp>
      <p:sp>
        <p:nvSpPr>
          <p:cNvPr id="3" name="Text Placeholder 2">
            <a:extLst>
              <a:ext uri="{FF2B5EF4-FFF2-40B4-BE49-F238E27FC236}">
                <a16:creationId xmlns:a16="http://schemas.microsoft.com/office/drawing/2014/main" id="{6FCEAEAA-9417-4B18-8C1F-05D47ED32A7E}"/>
              </a:ext>
            </a:extLst>
          </p:cNvPr>
          <p:cNvSpPr>
            <a:spLocks noGrp="1"/>
          </p:cNvSpPr>
          <p:nvPr>
            <p:ph type="body" sz="quarter" idx="13"/>
          </p:nvPr>
        </p:nvSpPr>
        <p:spPr/>
        <p:txBody>
          <a:bodyPr/>
          <a:lstStyle/>
          <a:p>
            <a:pPr lvl="2"/>
            <a:r>
              <a:rPr lang="en-US" dirty="0"/>
              <a:t>Transfers are:</a:t>
            </a:r>
          </a:p>
          <a:p>
            <a:pPr lvl="3"/>
            <a:r>
              <a:rPr lang="en-US" dirty="0"/>
              <a:t>Disclosing personal data to a party outside the </a:t>
            </a:r>
            <a:r>
              <a:rPr lang="en-US" dirty="0">
                <a:hlinkClick r:id="rId2"/>
              </a:rPr>
              <a:t>European Economic Area</a:t>
            </a:r>
            <a:r>
              <a:rPr lang="en-US" dirty="0"/>
              <a:t> (EEA). </a:t>
            </a:r>
          </a:p>
          <a:p>
            <a:pPr lvl="3"/>
            <a:r>
              <a:rPr lang="en-US" dirty="0"/>
              <a:t>Provide access to personal data to a party outside the EEA.</a:t>
            </a:r>
          </a:p>
          <a:p>
            <a:pPr lvl="1"/>
            <a:endParaRPr lang="en-US" dirty="0"/>
          </a:p>
          <a:p>
            <a:pPr lvl="2"/>
            <a:r>
              <a:rPr lang="en-US" dirty="0"/>
              <a:t>Transfer of personal data outside the EEA is prohibited, unless:</a:t>
            </a:r>
          </a:p>
          <a:p>
            <a:pPr lvl="3"/>
            <a:r>
              <a:rPr lang="en-US" dirty="0"/>
              <a:t>Adequacy decision (</a:t>
            </a:r>
            <a:r>
              <a:rPr lang="en-US" dirty="0">
                <a:solidFill>
                  <a:srgbClr val="008053"/>
                </a:solidFill>
              </a:rPr>
              <a:t>art. 45 GDPR</a:t>
            </a:r>
            <a:r>
              <a:rPr lang="en-US" dirty="0"/>
              <a:t>)</a:t>
            </a:r>
          </a:p>
          <a:p>
            <a:pPr lvl="3"/>
            <a:r>
              <a:rPr lang="en-US" dirty="0"/>
              <a:t>Appropriate safeguards (</a:t>
            </a:r>
            <a:r>
              <a:rPr lang="en-US" dirty="0">
                <a:solidFill>
                  <a:srgbClr val="008053"/>
                </a:solidFill>
              </a:rPr>
              <a:t>art. 46 GDPR</a:t>
            </a:r>
            <a:r>
              <a:rPr lang="en-US" dirty="0"/>
              <a:t>)</a:t>
            </a:r>
          </a:p>
          <a:p>
            <a:pPr lvl="3"/>
            <a:r>
              <a:rPr lang="en-US" dirty="0"/>
              <a:t>Specific situations (</a:t>
            </a:r>
            <a:r>
              <a:rPr lang="en-US" dirty="0">
                <a:solidFill>
                  <a:srgbClr val="008053"/>
                </a:solidFill>
              </a:rPr>
              <a:t>art. 49 GDPR</a:t>
            </a:r>
            <a:r>
              <a:rPr lang="en-US" dirty="0"/>
              <a:t>)</a:t>
            </a:r>
          </a:p>
          <a:p>
            <a:pPr lvl="1"/>
            <a:r>
              <a:rPr lang="en-US" dirty="0"/>
              <a:t>	</a:t>
            </a:r>
            <a:r>
              <a:rPr lang="en-US" dirty="0">
                <a:sym typeface="Wingdings" panose="05000000000000000000" pitchFamily="2" charset="2"/>
              </a:rPr>
              <a:t> </a:t>
            </a:r>
            <a:r>
              <a:rPr lang="en-US" dirty="0"/>
              <a:t>Contact privacy champion!</a:t>
            </a:r>
            <a:endParaRPr lang="nl-NL" dirty="0"/>
          </a:p>
        </p:txBody>
      </p:sp>
      <p:sp>
        <p:nvSpPr>
          <p:cNvPr id="4" name="Slide Number Placeholder 3">
            <a:extLst>
              <a:ext uri="{FF2B5EF4-FFF2-40B4-BE49-F238E27FC236}">
                <a16:creationId xmlns:a16="http://schemas.microsoft.com/office/drawing/2014/main" id="{013976B0-EFF0-4B88-A671-AB64AC665036}"/>
              </a:ext>
            </a:extLst>
          </p:cNvPr>
          <p:cNvSpPr>
            <a:spLocks noGrp="1"/>
          </p:cNvSpPr>
          <p:nvPr>
            <p:ph type="sldNum" sz="quarter" idx="15"/>
          </p:nvPr>
        </p:nvSpPr>
        <p:spPr/>
        <p:txBody>
          <a:bodyPr/>
          <a:lstStyle/>
          <a:p>
            <a:pPr algn="l"/>
            <a:fld id="{840C1E0B-154D-844F-9C3C-CB8827A7EAB0}" type="slidenum">
              <a:rPr lang="nl-NL" smtClean="0"/>
              <a:pPr algn="l"/>
              <a:t>53</a:t>
            </a:fld>
            <a:r>
              <a:rPr lang="nl-NL"/>
              <a:t> </a:t>
            </a:r>
          </a:p>
        </p:txBody>
      </p:sp>
      <p:pic>
        <p:nvPicPr>
          <p:cNvPr id="5" name="Afbeelding 6">
            <a:extLst>
              <a:ext uri="{FF2B5EF4-FFF2-40B4-BE49-F238E27FC236}">
                <a16:creationId xmlns:a16="http://schemas.microsoft.com/office/drawing/2014/main" id="{E356489A-B36D-42E2-A028-9D8A9A4BCB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20050" y="1685925"/>
            <a:ext cx="3780000" cy="3780000"/>
          </a:xfrm>
          <a:prstGeom prst="rect">
            <a:avLst/>
          </a:prstGeom>
          <a:ln>
            <a:solidFill>
              <a:schemeClr val="tx1"/>
            </a:solidFill>
          </a:ln>
        </p:spPr>
      </p:pic>
      <p:graphicFrame>
        <p:nvGraphicFramePr>
          <p:cNvPr id="6" name="Table 5">
            <a:extLst>
              <a:ext uri="{FF2B5EF4-FFF2-40B4-BE49-F238E27FC236}">
                <a16:creationId xmlns:a16="http://schemas.microsoft.com/office/drawing/2014/main" id="{F0FF6160-1438-43F6-9D07-BD5DD92C0101}"/>
              </a:ext>
            </a:extLst>
          </p:cNvPr>
          <p:cNvGraphicFramePr>
            <a:graphicFrameLocks noGrp="1" noChangeAspect="1"/>
          </p:cNvGraphicFramePr>
          <p:nvPr>
            <p:extLst>
              <p:ext uri="{D42A27DB-BD31-4B8C-83A1-F6EECF244321}">
                <p14:modId xmlns:p14="http://schemas.microsoft.com/office/powerpoint/2010/main" val="2926756792"/>
              </p:ext>
            </p:extLst>
          </p:nvPr>
        </p:nvGraphicFramePr>
        <p:xfrm>
          <a:off x="7780608" y="4033365"/>
          <a:ext cx="2129442" cy="1432560"/>
        </p:xfrm>
        <a:graphic>
          <a:graphicData uri="http://schemas.openxmlformats.org/drawingml/2006/table">
            <a:tbl>
              <a:tblPr firstRow="1" bandRow="1">
                <a:tableStyleId>{5940675A-B579-460E-94D1-54222C63F5DA}</a:tableStyleId>
              </a:tblPr>
              <a:tblGrid>
                <a:gridCol w="212460">
                  <a:extLst>
                    <a:ext uri="{9D8B030D-6E8A-4147-A177-3AD203B41FA5}">
                      <a16:colId xmlns:a16="http://schemas.microsoft.com/office/drawing/2014/main" val="3009930084"/>
                    </a:ext>
                  </a:extLst>
                </a:gridCol>
                <a:gridCol w="1916982">
                  <a:extLst>
                    <a:ext uri="{9D8B030D-6E8A-4147-A177-3AD203B41FA5}">
                      <a16:colId xmlns:a16="http://schemas.microsoft.com/office/drawing/2014/main" val="1150380405"/>
                    </a:ext>
                  </a:extLst>
                </a:gridCol>
              </a:tblGrid>
              <a:tr h="278130">
                <a:tc>
                  <a:txBody>
                    <a:bodyPr/>
                    <a:lstStyle/>
                    <a:p>
                      <a:endParaRPr lang="nl-NL" sz="900" dirty="0"/>
                    </a:p>
                  </a:txBody>
                  <a:tcPr marL="68580" marR="68580" marT="34290" marB="34290">
                    <a:solidFill>
                      <a:schemeClr val="tx2"/>
                    </a:solidFill>
                  </a:tcPr>
                </a:tc>
                <a:tc>
                  <a:txBody>
                    <a:bodyPr/>
                    <a:lstStyle/>
                    <a:p>
                      <a:r>
                        <a:rPr lang="en-US" sz="800" dirty="0">
                          <a:latin typeface="Calibri" panose="020F0502020204030204" pitchFamily="34" charset="0"/>
                          <a:cs typeface="Calibri" panose="020F0502020204030204" pitchFamily="34" charset="0"/>
                        </a:rPr>
                        <a:t>EU</a:t>
                      </a:r>
                      <a:endParaRPr lang="nl-NL" sz="800" dirty="0">
                        <a:latin typeface="Calibri" panose="020F0502020204030204" pitchFamily="34" charset="0"/>
                        <a:cs typeface="Calibri" panose="020F0502020204030204" pitchFamily="34" charset="0"/>
                      </a:endParaRPr>
                    </a:p>
                  </a:txBody>
                  <a:tcPr marL="68580" marR="68580" marT="34290" marB="34290">
                    <a:solidFill>
                      <a:srgbClr val="FFFFFF">
                        <a:alpha val="65882"/>
                      </a:srgbClr>
                    </a:solidFill>
                  </a:tcPr>
                </a:tc>
                <a:extLst>
                  <a:ext uri="{0D108BD9-81ED-4DB2-BD59-A6C34878D82A}">
                    <a16:rowId xmlns:a16="http://schemas.microsoft.com/office/drawing/2014/main" val="2727174658"/>
                  </a:ext>
                </a:extLst>
              </a:tr>
              <a:tr h="320040">
                <a:tc>
                  <a:txBody>
                    <a:bodyPr/>
                    <a:lstStyle/>
                    <a:p>
                      <a:endParaRPr lang="nl-NL" sz="900" dirty="0"/>
                    </a:p>
                  </a:txBody>
                  <a:tcPr marL="68580" marR="68580" marT="34290" marB="34290">
                    <a:solidFill>
                      <a:srgbClr val="04A64B"/>
                    </a:solidFill>
                  </a:tcPr>
                </a:tc>
                <a:tc>
                  <a:txBody>
                    <a:bodyPr/>
                    <a:lstStyle/>
                    <a:p>
                      <a:r>
                        <a:rPr lang="en-US" sz="800" dirty="0">
                          <a:latin typeface="Calibri" panose="020F0502020204030204" pitchFamily="34" charset="0"/>
                          <a:cs typeface="Calibri" panose="020F0502020204030204" pitchFamily="34" charset="0"/>
                        </a:rPr>
                        <a:t>European Free Trade Association and member EEA</a:t>
                      </a:r>
                      <a:endParaRPr lang="nl-NL" sz="800" dirty="0">
                        <a:latin typeface="Calibri" panose="020F0502020204030204" pitchFamily="34" charset="0"/>
                        <a:cs typeface="Calibri" panose="020F0502020204030204" pitchFamily="34" charset="0"/>
                      </a:endParaRPr>
                    </a:p>
                  </a:txBody>
                  <a:tcPr marL="68580" marR="68580" marT="34290" marB="34290">
                    <a:solidFill>
                      <a:srgbClr val="FFFFFF">
                        <a:alpha val="65882"/>
                      </a:srgbClr>
                    </a:solidFill>
                  </a:tcPr>
                </a:tc>
                <a:extLst>
                  <a:ext uri="{0D108BD9-81ED-4DB2-BD59-A6C34878D82A}">
                    <a16:rowId xmlns:a16="http://schemas.microsoft.com/office/drawing/2014/main" val="3952974927"/>
                  </a:ext>
                </a:extLst>
              </a:tr>
              <a:tr h="278130">
                <a:tc>
                  <a:txBody>
                    <a:bodyPr/>
                    <a:lstStyle/>
                    <a:p>
                      <a:endParaRPr lang="nl-NL" sz="900" dirty="0"/>
                    </a:p>
                  </a:txBody>
                  <a:tcPr marL="68580" marR="68580" marT="34290" marB="34290">
                    <a:solidFill>
                      <a:srgbClr val="FFC000"/>
                    </a:solidFill>
                  </a:tcPr>
                </a:tc>
                <a:tc>
                  <a:txBody>
                    <a:bodyPr/>
                    <a:lstStyle/>
                    <a:p>
                      <a:r>
                        <a:rPr lang="en-US" sz="800" dirty="0">
                          <a:latin typeface="Calibri" panose="020F0502020204030204" pitchFamily="34" charset="0"/>
                          <a:cs typeface="Calibri" panose="020F0502020204030204" pitchFamily="34" charset="0"/>
                        </a:rPr>
                        <a:t>EU member but EEA agreement applies</a:t>
                      </a:r>
                      <a:endParaRPr lang="nl-NL" sz="800" dirty="0">
                        <a:latin typeface="Calibri" panose="020F0502020204030204" pitchFamily="34" charset="0"/>
                        <a:cs typeface="Calibri" panose="020F0502020204030204" pitchFamily="34" charset="0"/>
                      </a:endParaRPr>
                    </a:p>
                  </a:txBody>
                  <a:tcPr marL="68580" marR="68580" marT="34290" marB="34290">
                    <a:solidFill>
                      <a:srgbClr val="FFFFFF">
                        <a:alpha val="65882"/>
                      </a:srgbClr>
                    </a:solidFill>
                  </a:tcPr>
                </a:tc>
                <a:extLst>
                  <a:ext uri="{0D108BD9-81ED-4DB2-BD59-A6C34878D82A}">
                    <a16:rowId xmlns:a16="http://schemas.microsoft.com/office/drawing/2014/main" val="2669141908"/>
                  </a:ext>
                </a:extLst>
              </a:tr>
              <a:tr h="278130">
                <a:tc>
                  <a:txBody>
                    <a:bodyPr/>
                    <a:lstStyle/>
                    <a:p>
                      <a:endParaRPr lang="nl-NL" sz="900" dirty="0"/>
                    </a:p>
                  </a:txBody>
                  <a:tcPr marL="68580" marR="68580" marT="34290" marB="34290">
                    <a:solidFill>
                      <a:srgbClr val="FF0000"/>
                    </a:solidFill>
                  </a:tcPr>
                </a:tc>
                <a:tc>
                  <a:txBody>
                    <a:bodyPr/>
                    <a:lstStyle/>
                    <a:p>
                      <a:r>
                        <a:rPr lang="en-US" sz="800" dirty="0">
                          <a:latin typeface="Calibri" panose="020F0502020204030204" pitchFamily="34" charset="0"/>
                          <a:cs typeface="Calibri" panose="020F0502020204030204" pitchFamily="34" charset="0"/>
                        </a:rPr>
                        <a:t>EFTA</a:t>
                      </a:r>
                      <a:r>
                        <a:rPr lang="en-US" sz="800" baseline="0" dirty="0">
                          <a:latin typeface="Calibri" panose="020F0502020204030204" pitchFamily="34" charset="0"/>
                          <a:cs typeface="Calibri" panose="020F0502020204030204" pitchFamily="34" charset="0"/>
                        </a:rPr>
                        <a:t> member but not EEA member</a:t>
                      </a:r>
                      <a:endParaRPr lang="nl-NL" sz="800" dirty="0">
                        <a:latin typeface="Calibri" panose="020F0502020204030204" pitchFamily="34" charset="0"/>
                        <a:cs typeface="Calibri" panose="020F0502020204030204" pitchFamily="34" charset="0"/>
                      </a:endParaRPr>
                    </a:p>
                  </a:txBody>
                  <a:tcPr marL="68580" marR="68580" marT="34290" marB="34290">
                    <a:solidFill>
                      <a:srgbClr val="FFFFFF">
                        <a:alpha val="65882"/>
                      </a:srgbClr>
                    </a:solidFill>
                  </a:tcPr>
                </a:tc>
                <a:extLst>
                  <a:ext uri="{0D108BD9-81ED-4DB2-BD59-A6C34878D82A}">
                    <a16:rowId xmlns:a16="http://schemas.microsoft.com/office/drawing/2014/main" val="1614933266"/>
                  </a:ext>
                </a:extLst>
              </a:tr>
              <a:tr h="278130">
                <a:tc>
                  <a:txBody>
                    <a:bodyPr/>
                    <a:lstStyle/>
                    <a:p>
                      <a:endParaRPr lang="nl-NL" sz="900" dirty="0"/>
                    </a:p>
                  </a:txBody>
                  <a:tcPr marL="68580" marR="68580" marT="34290" marB="34290">
                    <a:solidFill>
                      <a:srgbClr val="33ADAC"/>
                    </a:solidFill>
                  </a:tcPr>
                </a:tc>
                <a:tc>
                  <a:txBody>
                    <a:bodyPr/>
                    <a:lstStyle/>
                    <a:p>
                      <a:r>
                        <a:rPr lang="en-US" sz="800" dirty="0">
                          <a:latin typeface="Calibri" panose="020F0502020204030204" pitchFamily="34" charset="0"/>
                          <a:cs typeface="Calibri" panose="020F0502020204030204" pitchFamily="34" charset="0"/>
                        </a:rPr>
                        <a:t>Former EU and EEA member</a:t>
                      </a:r>
                      <a:endParaRPr lang="nl-NL" sz="800" dirty="0">
                        <a:latin typeface="Calibri" panose="020F0502020204030204" pitchFamily="34" charset="0"/>
                        <a:cs typeface="Calibri" panose="020F0502020204030204" pitchFamily="34" charset="0"/>
                      </a:endParaRPr>
                    </a:p>
                  </a:txBody>
                  <a:tcPr marL="68580" marR="68580" marT="34290" marB="34290">
                    <a:solidFill>
                      <a:srgbClr val="FFFFFF">
                        <a:alpha val="65882"/>
                      </a:srgbClr>
                    </a:solidFill>
                  </a:tcPr>
                </a:tc>
                <a:extLst>
                  <a:ext uri="{0D108BD9-81ED-4DB2-BD59-A6C34878D82A}">
                    <a16:rowId xmlns:a16="http://schemas.microsoft.com/office/drawing/2014/main" val="2823579922"/>
                  </a:ext>
                </a:extLst>
              </a:tr>
            </a:tbl>
          </a:graphicData>
        </a:graphic>
      </p:graphicFrame>
      <p:sp>
        <p:nvSpPr>
          <p:cNvPr id="7" name="Tekstvak 7">
            <a:extLst>
              <a:ext uri="{FF2B5EF4-FFF2-40B4-BE49-F238E27FC236}">
                <a16:creationId xmlns:a16="http://schemas.microsoft.com/office/drawing/2014/main" id="{96FAB612-C78B-4E8B-BECE-58DD1D47C946}"/>
              </a:ext>
            </a:extLst>
          </p:cNvPr>
          <p:cNvSpPr txBox="1"/>
          <p:nvPr/>
        </p:nvSpPr>
        <p:spPr>
          <a:xfrm>
            <a:off x="8020050" y="5603054"/>
            <a:ext cx="1724025" cy="276999"/>
          </a:xfrm>
          <a:prstGeom prst="rect">
            <a:avLst/>
          </a:prstGeom>
          <a:noFill/>
        </p:spPr>
        <p:txBody>
          <a:bodyPr wrap="square" rtlCol="0">
            <a:spAutoFit/>
          </a:bodyPr>
          <a:lstStyle/>
          <a:p>
            <a:r>
              <a:rPr lang="nl-NL" sz="1200" dirty="0"/>
              <a:t>Map: </a:t>
            </a:r>
            <a:r>
              <a:rPr lang="nl-NL" sz="1200" dirty="0">
                <a:hlinkClick r:id="rId4"/>
              </a:rPr>
              <a:t>Kolja21, Fry1989</a:t>
            </a:r>
            <a:endParaRPr lang="nl-NL" sz="1200" dirty="0"/>
          </a:p>
        </p:txBody>
      </p:sp>
    </p:spTree>
    <p:extLst>
      <p:ext uri="{BB962C8B-B14F-4D97-AF65-F5344CB8AC3E}">
        <p14:creationId xmlns:p14="http://schemas.microsoft.com/office/powerpoint/2010/main" val="389735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54DC-0780-483C-96B7-B03C6FCDA127}"/>
              </a:ext>
            </a:extLst>
          </p:cNvPr>
          <p:cNvSpPr>
            <a:spLocks noGrp="1"/>
          </p:cNvSpPr>
          <p:nvPr>
            <p:ph type="title"/>
          </p:nvPr>
        </p:nvSpPr>
        <p:spPr>
          <a:xfrm>
            <a:off x="450850" y="430391"/>
            <a:ext cx="2791153" cy="824017"/>
          </a:xfrm>
        </p:spPr>
        <p:txBody>
          <a:bodyPr/>
          <a:lstStyle/>
          <a:p>
            <a:r>
              <a:rPr lang="en-US" sz="2800" dirty="0"/>
              <a:t>Division of roles</a:t>
            </a:r>
            <a:endParaRPr lang="nl-NL" dirty="0"/>
          </a:p>
        </p:txBody>
      </p:sp>
      <p:sp>
        <p:nvSpPr>
          <p:cNvPr id="4" name="Slide Number Placeholder 3">
            <a:extLst>
              <a:ext uri="{FF2B5EF4-FFF2-40B4-BE49-F238E27FC236}">
                <a16:creationId xmlns:a16="http://schemas.microsoft.com/office/drawing/2014/main" id="{F3413FCB-E5A4-4CD2-A139-12FF786E7754}"/>
              </a:ext>
            </a:extLst>
          </p:cNvPr>
          <p:cNvSpPr>
            <a:spLocks noGrp="1"/>
          </p:cNvSpPr>
          <p:nvPr>
            <p:ph type="sldNum" sz="quarter" idx="15"/>
          </p:nvPr>
        </p:nvSpPr>
        <p:spPr/>
        <p:txBody>
          <a:bodyPr/>
          <a:lstStyle/>
          <a:p>
            <a:pPr algn="l"/>
            <a:fld id="{840C1E0B-154D-844F-9C3C-CB8827A7EAB0}" type="slidenum">
              <a:rPr lang="nl-NL" smtClean="0"/>
              <a:pPr algn="l"/>
              <a:t>54</a:t>
            </a:fld>
            <a:r>
              <a:rPr lang="nl-NL"/>
              <a:t> </a:t>
            </a:r>
          </a:p>
        </p:txBody>
      </p:sp>
      <p:sp>
        <p:nvSpPr>
          <p:cNvPr id="5" name="Afgeronde rechthoek 39">
            <a:extLst>
              <a:ext uri="{FF2B5EF4-FFF2-40B4-BE49-F238E27FC236}">
                <a16:creationId xmlns:a16="http://schemas.microsoft.com/office/drawing/2014/main" id="{8C3C4787-BA12-4924-B894-0999A68AD8C2}"/>
              </a:ext>
            </a:extLst>
          </p:cNvPr>
          <p:cNvSpPr/>
          <p:nvPr/>
        </p:nvSpPr>
        <p:spPr>
          <a:xfrm>
            <a:off x="1590160" y="1976440"/>
            <a:ext cx="2827652" cy="3458490"/>
          </a:xfrm>
          <a:prstGeom prst="round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200" dirty="0">
                <a:latin typeface="Calibri" panose="020F0502020204030204" pitchFamily="34" charset="0"/>
                <a:cs typeface="Calibri" panose="020F0502020204030204" pitchFamily="34" charset="0"/>
              </a:rPr>
              <a:t>(Data) Subjects</a:t>
            </a: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Living natural person whose  personal data is being processed</a:t>
            </a:r>
          </a:p>
        </p:txBody>
      </p:sp>
      <p:sp>
        <p:nvSpPr>
          <p:cNvPr id="6" name="Afgeronde rechthoek 40">
            <a:extLst>
              <a:ext uri="{FF2B5EF4-FFF2-40B4-BE49-F238E27FC236}">
                <a16:creationId xmlns:a16="http://schemas.microsoft.com/office/drawing/2014/main" id="{C28C3A09-BBD7-4853-ACDE-68A2346A2D9F}"/>
              </a:ext>
            </a:extLst>
          </p:cNvPr>
          <p:cNvSpPr/>
          <p:nvPr/>
        </p:nvSpPr>
        <p:spPr>
          <a:xfrm>
            <a:off x="4985263" y="1976440"/>
            <a:ext cx="2790515" cy="3426312"/>
          </a:xfrm>
          <a:prstGeom prst="round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200" dirty="0">
                <a:latin typeface="Calibri" panose="020F0502020204030204" pitchFamily="34" charset="0"/>
                <a:cs typeface="Calibri" panose="020F0502020204030204" pitchFamily="34" charset="0"/>
              </a:rPr>
              <a:t>Controller</a:t>
            </a: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Natural person or legal entity</a:t>
            </a:r>
          </a:p>
          <a:p>
            <a:pPr marL="214313"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Alone or together with others</a:t>
            </a:r>
          </a:p>
          <a:p>
            <a:pPr marL="214313"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Determines purpose and means</a:t>
            </a:r>
          </a:p>
          <a:p>
            <a:pPr marL="214313"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Broad legal responsibility</a:t>
            </a:r>
          </a:p>
        </p:txBody>
      </p:sp>
      <p:sp>
        <p:nvSpPr>
          <p:cNvPr id="7" name="Afgeronde rechthoek 41">
            <a:extLst>
              <a:ext uri="{FF2B5EF4-FFF2-40B4-BE49-F238E27FC236}">
                <a16:creationId xmlns:a16="http://schemas.microsoft.com/office/drawing/2014/main" id="{40661C09-23E1-41B3-8304-15382E5C1EB3}"/>
              </a:ext>
            </a:extLst>
          </p:cNvPr>
          <p:cNvSpPr/>
          <p:nvPr/>
        </p:nvSpPr>
        <p:spPr>
          <a:xfrm>
            <a:off x="8371894" y="1976440"/>
            <a:ext cx="2803364" cy="3426312"/>
          </a:xfrm>
          <a:prstGeom prst="round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200" dirty="0">
                <a:latin typeface="Calibri" panose="020F0502020204030204" pitchFamily="34" charset="0"/>
                <a:cs typeface="Calibri" panose="020F0502020204030204" pitchFamily="34" charset="0"/>
              </a:rPr>
              <a:t>Processor</a:t>
            </a: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Natural person or legal entity</a:t>
            </a:r>
          </a:p>
          <a:p>
            <a:pPr marL="214313"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Processes on behalf of the controller</a:t>
            </a:r>
          </a:p>
          <a:p>
            <a:pPr marL="214313"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More narrow legal responsibility</a:t>
            </a:r>
          </a:p>
          <a:p>
            <a:pPr marL="214313" indent="-214313" algn="ctr">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
        <p:nvSpPr>
          <p:cNvPr id="8" name="Freeform 5">
            <a:extLst>
              <a:ext uri="{FF2B5EF4-FFF2-40B4-BE49-F238E27FC236}">
                <a16:creationId xmlns:a16="http://schemas.microsoft.com/office/drawing/2014/main" id="{5ECAAD21-7C8C-4081-8F02-C1A1F35DB763}"/>
              </a:ext>
            </a:extLst>
          </p:cNvPr>
          <p:cNvSpPr>
            <a:spLocks noChangeAspect="1" noEditPoints="1"/>
          </p:cNvSpPr>
          <p:nvPr/>
        </p:nvSpPr>
        <p:spPr bwMode="gray">
          <a:xfrm>
            <a:off x="2465673" y="2702803"/>
            <a:ext cx="1076625" cy="1002882"/>
          </a:xfrm>
          <a:custGeom>
            <a:avLst/>
            <a:gdLst/>
            <a:ahLst/>
            <a:cxnLst>
              <a:cxn ang="0">
                <a:pos x="45" y="8"/>
              </a:cxn>
              <a:cxn ang="0">
                <a:pos x="30" y="8"/>
              </a:cxn>
              <a:cxn ang="0">
                <a:pos x="63" y="18"/>
              </a:cxn>
              <a:cxn ang="0">
                <a:pos x="63" y="3"/>
              </a:cxn>
              <a:cxn ang="0">
                <a:pos x="63" y="18"/>
              </a:cxn>
              <a:cxn ang="0">
                <a:pos x="19" y="16"/>
              </a:cxn>
              <a:cxn ang="0">
                <a:pos x="7" y="16"/>
              </a:cxn>
              <a:cxn ang="0">
                <a:pos x="88" y="21"/>
              </a:cxn>
              <a:cxn ang="0">
                <a:pos x="88" y="8"/>
              </a:cxn>
              <a:cxn ang="0">
                <a:pos x="88" y="21"/>
              </a:cxn>
              <a:cxn ang="0">
                <a:pos x="81" y="24"/>
              </a:cxn>
              <a:cxn ang="0">
                <a:pos x="71" y="21"/>
              </a:cxn>
              <a:cxn ang="0">
                <a:pos x="51" y="23"/>
              </a:cxn>
              <a:cxn ang="0">
                <a:pos x="30" y="20"/>
              </a:cxn>
              <a:cxn ang="0">
                <a:pos x="18" y="26"/>
              </a:cxn>
              <a:cxn ang="0">
                <a:pos x="0" y="34"/>
              </a:cxn>
              <a:cxn ang="0">
                <a:pos x="2" y="56"/>
              </a:cxn>
              <a:cxn ang="0">
                <a:pos x="4" y="32"/>
              </a:cxn>
              <a:cxn ang="0">
                <a:pos x="7" y="83"/>
              </a:cxn>
              <a:cxn ang="0">
                <a:pos x="15" y="88"/>
              </a:cxn>
              <a:cxn ang="0">
                <a:pos x="19" y="32"/>
              </a:cxn>
              <a:cxn ang="0">
                <a:pos x="22" y="54"/>
              </a:cxn>
              <a:cxn ang="0">
                <a:pos x="27" y="53"/>
              </a:cxn>
              <a:cxn ang="0">
                <a:pos x="30" y="29"/>
              </a:cxn>
              <a:cxn ang="0">
                <a:pos x="35" y="95"/>
              </a:cxn>
              <a:cxn ang="0">
                <a:pos x="46" y="87"/>
              </a:cxn>
              <a:cxn ang="0">
                <a:pos x="48" y="29"/>
              </a:cxn>
              <a:cxn ang="0">
                <a:pos x="51" y="56"/>
              </a:cxn>
              <a:cxn ang="0">
                <a:pos x="53" y="30"/>
              </a:cxn>
              <a:cxn ang="0">
                <a:pos x="55" y="87"/>
              </a:cxn>
              <a:cxn ang="0">
                <a:pos x="67" y="94"/>
              </a:cxn>
              <a:cxn ang="0">
                <a:pos x="72" y="30"/>
              </a:cxn>
              <a:cxn ang="0">
                <a:pos x="75" y="53"/>
              </a:cxn>
              <a:cxn ang="0">
                <a:pos x="79" y="54"/>
              </a:cxn>
              <a:cxn ang="0">
                <a:pos x="82" y="32"/>
              </a:cxn>
              <a:cxn ang="0">
                <a:pos x="85" y="86"/>
              </a:cxn>
              <a:cxn ang="0">
                <a:pos x="94" y="79"/>
              </a:cxn>
              <a:cxn ang="0">
                <a:pos x="97" y="32"/>
              </a:cxn>
              <a:cxn ang="0">
                <a:pos x="99" y="56"/>
              </a:cxn>
              <a:cxn ang="0">
                <a:pos x="102" y="33"/>
              </a:cxn>
            </a:cxnLst>
            <a:rect l="0" t="0" r="r" b="b"/>
            <a:pathLst>
              <a:path w="102" h="95">
                <a:moveTo>
                  <a:pt x="37" y="16"/>
                </a:moveTo>
                <a:cubicBezTo>
                  <a:pt x="41" y="16"/>
                  <a:pt x="45" y="12"/>
                  <a:pt x="45" y="8"/>
                </a:cubicBezTo>
                <a:cubicBezTo>
                  <a:pt x="45" y="4"/>
                  <a:pt x="41" y="0"/>
                  <a:pt x="37" y="0"/>
                </a:cubicBezTo>
                <a:cubicBezTo>
                  <a:pt x="33" y="0"/>
                  <a:pt x="30" y="4"/>
                  <a:pt x="30" y="8"/>
                </a:cubicBezTo>
                <a:cubicBezTo>
                  <a:pt x="30" y="12"/>
                  <a:pt x="33" y="16"/>
                  <a:pt x="37" y="16"/>
                </a:cubicBezTo>
                <a:close/>
                <a:moveTo>
                  <a:pt x="63" y="18"/>
                </a:moveTo>
                <a:cubicBezTo>
                  <a:pt x="68" y="18"/>
                  <a:pt x="71" y="14"/>
                  <a:pt x="71" y="10"/>
                </a:cubicBezTo>
                <a:cubicBezTo>
                  <a:pt x="71" y="6"/>
                  <a:pt x="68" y="3"/>
                  <a:pt x="63" y="3"/>
                </a:cubicBezTo>
                <a:cubicBezTo>
                  <a:pt x="59" y="3"/>
                  <a:pt x="56" y="6"/>
                  <a:pt x="56" y="10"/>
                </a:cubicBezTo>
                <a:cubicBezTo>
                  <a:pt x="56" y="14"/>
                  <a:pt x="59" y="18"/>
                  <a:pt x="63" y="18"/>
                </a:cubicBezTo>
                <a:close/>
                <a:moveTo>
                  <a:pt x="13" y="23"/>
                </a:moveTo>
                <a:cubicBezTo>
                  <a:pt x="16" y="23"/>
                  <a:pt x="19" y="20"/>
                  <a:pt x="19" y="16"/>
                </a:cubicBezTo>
                <a:cubicBezTo>
                  <a:pt x="19" y="13"/>
                  <a:pt x="16" y="10"/>
                  <a:pt x="13" y="10"/>
                </a:cubicBezTo>
                <a:cubicBezTo>
                  <a:pt x="10" y="10"/>
                  <a:pt x="7" y="13"/>
                  <a:pt x="7" y="16"/>
                </a:cubicBezTo>
                <a:cubicBezTo>
                  <a:pt x="7" y="20"/>
                  <a:pt x="10" y="23"/>
                  <a:pt x="13" y="23"/>
                </a:cubicBezTo>
                <a:close/>
                <a:moveTo>
                  <a:pt x="88" y="21"/>
                </a:moveTo>
                <a:cubicBezTo>
                  <a:pt x="91" y="21"/>
                  <a:pt x="94" y="18"/>
                  <a:pt x="94" y="15"/>
                </a:cubicBezTo>
                <a:cubicBezTo>
                  <a:pt x="94" y="11"/>
                  <a:pt x="91" y="8"/>
                  <a:pt x="88" y="8"/>
                </a:cubicBezTo>
                <a:cubicBezTo>
                  <a:pt x="84" y="8"/>
                  <a:pt x="81" y="11"/>
                  <a:pt x="81" y="15"/>
                </a:cubicBezTo>
                <a:cubicBezTo>
                  <a:pt x="81" y="18"/>
                  <a:pt x="84" y="21"/>
                  <a:pt x="88" y="21"/>
                </a:cubicBezTo>
                <a:close/>
                <a:moveTo>
                  <a:pt x="95" y="24"/>
                </a:moveTo>
                <a:cubicBezTo>
                  <a:pt x="81" y="24"/>
                  <a:pt x="81" y="24"/>
                  <a:pt x="81" y="24"/>
                </a:cubicBezTo>
                <a:cubicBezTo>
                  <a:pt x="80" y="24"/>
                  <a:pt x="79" y="24"/>
                  <a:pt x="78" y="25"/>
                </a:cubicBezTo>
                <a:cubicBezTo>
                  <a:pt x="76" y="22"/>
                  <a:pt x="74" y="21"/>
                  <a:pt x="71" y="21"/>
                </a:cubicBezTo>
                <a:cubicBezTo>
                  <a:pt x="57" y="21"/>
                  <a:pt x="57" y="21"/>
                  <a:pt x="57" y="21"/>
                </a:cubicBezTo>
                <a:cubicBezTo>
                  <a:pt x="54" y="21"/>
                  <a:pt x="52" y="21"/>
                  <a:pt x="51" y="23"/>
                </a:cubicBezTo>
                <a:cubicBezTo>
                  <a:pt x="49" y="21"/>
                  <a:pt x="47" y="20"/>
                  <a:pt x="45" y="20"/>
                </a:cubicBezTo>
                <a:cubicBezTo>
                  <a:pt x="30" y="20"/>
                  <a:pt x="30" y="20"/>
                  <a:pt x="30" y="20"/>
                </a:cubicBezTo>
                <a:cubicBezTo>
                  <a:pt x="27" y="20"/>
                  <a:pt x="24" y="23"/>
                  <a:pt x="23" y="26"/>
                </a:cubicBezTo>
                <a:cubicBezTo>
                  <a:pt x="22" y="26"/>
                  <a:pt x="19" y="26"/>
                  <a:pt x="18" y="26"/>
                </a:cubicBezTo>
                <a:cubicBezTo>
                  <a:pt x="7" y="26"/>
                  <a:pt x="7" y="26"/>
                  <a:pt x="7" y="26"/>
                </a:cubicBezTo>
                <a:cubicBezTo>
                  <a:pt x="3" y="26"/>
                  <a:pt x="0" y="29"/>
                  <a:pt x="0" y="34"/>
                </a:cubicBezTo>
                <a:cubicBezTo>
                  <a:pt x="0" y="53"/>
                  <a:pt x="0" y="53"/>
                  <a:pt x="0" y="53"/>
                </a:cubicBezTo>
                <a:cubicBezTo>
                  <a:pt x="0" y="55"/>
                  <a:pt x="0" y="56"/>
                  <a:pt x="2" y="56"/>
                </a:cubicBezTo>
                <a:cubicBezTo>
                  <a:pt x="4" y="56"/>
                  <a:pt x="4" y="55"/>
                  <a:pt x="4" y="53"/>
                </a:cubicBezTo>
                <a:cubicBezTo>
                  <a:pt x="4" y="51"/>
                  <a:pt x="4" y="32"/>
                  <a:pt x="4" y="32"/>
                </a:cubicBezTo>
                <a:cubicBezTo>
                  <a:pt x="7" y="32"/>
                  <a:pt x="7" y="32"/>
                  <a:pt x="7" y="32"/>
                </a:cubicBezTo>
                <a:cubicBezTo>
                  <a:pt x="7" y="32"/>
                  <a:pt x="7" y="80"/>
                  <a:pt x="7" y="83"/>
                </a:cubicBezTo>
                <a:cubicBezTo>
                  <a:pt x="7" y="88"/>
                  <a:pt x="10" y="88"/>
                  <a:pt x="12" y="88"/>
                </a:cubicBezTo>
                <a:cubicBezTo>
                  <a:pt x="15" y="88"/>
                  <a:pt x="15" y="88"/>
                  <a:pt x="15" y="88"/>
                </a:cubicBezTo>
                <a:cubicBezTo>
                  <a:pt x="17" y="88"/>
                  <a:pt x="19" y="88"/>
                  <a:pt x="19" y="82"/>
                </a:cubicBezTo>
                <a:cubicBezTo>
                  <a:pt x="19" y="79"/>
                  <a:pt x="19" y="32"/>
                  <a:pt x="19" y="32"/>
                </a:cubicBezTo>
                <a:cubicBezTo>
                  <a:pt x="22" y="32"/>
                  <a:pt x="22" y="32"/>
                  <a:pt x="22" y="32"/>
                </a:cubicBezTo>
                <a:cubicBezTo>
                  <a:pt x="22" y="54"/>
                  <a:pt x="22" y="54"/>
                  <a:pt x="22" y="54"/>
                </a:cubicBezTo>
                <a:cubicBezTo>
                  <a:pt x="22" y="56"/>
                  <a:pt x="23" y="56"/>
                  <a:pt x="25" y="56"/>
                </a:cubicBezTo>
                <a:cubicBezTo>
                  <a:pt x="26" y="56"/>
                  <a:pt x="27" y="55"/>
                  <a:pt x="27" y="53"/>
                </a:cubicBezTo>
                <a:cubicBezTo>
                  <a:pt x="27" y="52"/>
                  <a:pt x="27" y="29"/>
                  <a:pt x="27" y="29"/>
                </a:cubicBezTo>
                <a:cubicBezTo>
                  <a:pt x="30" y="29"/>
                  <a:pt x="30" y="29"/>
                  <a:pt x="30" y="29"/>
                </a:cubicBezTo>
                <a:cubicBezTo>
                  <a:pt x="30" y="29"/>
                  <a:pt x="29" y="84"/>
                  <a:pt x="30" y="88"/>
                </a:cubicBezTo>
                <a:cubicBezTo>
                  <a:pt x="30" y="94"/>
                  <a:pt x="33" y="95"/>
                  <a:pt x="35" y="95"/>
                </a:cubicBezTo>
                <a:cubicBezTo>
                  <a:pt x="41" y="95"/>
                  <a:pt x="41" y="95"/>
                  <a:pt x="41" y="95"/>
                </a:cubicBezTo>
                <a:cubicBezTo>
                  <a:pt x="43" y="95"/>
                  <a:pt x="45" y="94"/>
                  <a:pt x="46" y="87"/>
                </a:cubicBezTo>
                <a:cubicBezTo>
                  <a:pt x="46" y="84"/>
                  <a:pt x="46" y="29"/>
                  <a:pt x="46" y="29"/>
                </a:cubicBezTo>
                <a:cubicBezTo>
                  <a:pt x="48" y="29"/>
                  <a:pt x="48" y="29"/>
                  <a:pt x="48" y="29"/>
                </a:cubicBezTo>
                <a:cubicBezTo>
                  <a:pt x="48" y="29"/>
                  <a:pt x="48" y="51"/>
                  <a:pt x="48" y="53"/>
                </a:cubicBezTo>
                <a:cubicBezTo>
                  <a:pt x="48" y="55"/>
                  <a:pt x="49" y="56"/>
                  <a:pt x="51" y="56"/>
                </a:cubicBezTo>
                <a:cubicBezTo>
                  <a:pt x="52" y="56"/>
                  <a:pt x="52" y="55"/>
                  <a:pt x="52" y="53"/>
                </a:cubicBezTo>
                <a:cubicBezTo>
                  <a:pt x="52" y="52"/>
                  <a:pt x="53" y="30"/>
                  <a:pt x="53" y="30"/>
                </a:cubicBezTo>
                <a:cubicBezTo>
                  <a:pt x="55" y="30"/>
                  <a:pt x="55" y="30"/>
                  <a:pt x="55" y="30"/>
                </a:cubicBezTo>
                <a:cubicBezTo>
                  <a:pt x="55" y="30"/>
                  <a:pt x="55" y="83"/>
                  <a:pt x="55" y="87"/>
                </a:cubicBezTo>
                <a:cubicBezTo>
                  <a:pt x="56" y="93"/>
                  <a:pt x="59" y="94"/>
                  <a:pt x="61" y="94"/>
                </a:cubicBezTo>
                <a:cubicBezTo>
                  <a:pt x="67" y="94"/>
                  <a:pt x="67" y="94"/>
                  <a:pt x="67" y="94"/>
                </a:cubicBezTo>
                <a:cubicBezTo>
                  <a:pt x="69" y="94"/>
                  <a:pt x="71" y="93"/>
                  <a:pt x="72" y="86"/>
                </a:cubicBezTo>
                <a:cubicBezTo>
                  <a:pt x="72" y="83"/>
                  <a:pt x="72" y="30"/>
                  <a:pt x="72" y="30"/>
                </a:cubicBezTo>
                <a:cubicBezTo>
                  <a:pt x="75" y="30"/>
                  <a:pt x="75" y="30"/>
                  <a:pt x="75" y="30"/>
                </a:cubicBezTo>
                <a:cubicBezTo>
                  <a:pt x="75" y="30"/>
                  <a:pt x="75" y="51"/>
                  <a:pt x="75" y="53"/>
                </a:cubicBezTo>
                <a:cubicBezTo>
                  <a:pt x="75" y="55"/>
                  <a:pt x="75" y="56"/>
                  <a:pt x="77" y="56"/>
                </a:cubicBezTo>
                <a:cubicBezTo>
                  <a:pt x="78" y="56"/>
                  <a:pt x="79" y="55"/>
                  <a:pt x="79" y="54"/>
                </a:cubicBezTo>
                <a:cubicBezTo>
                  <a:pt x="79" y="57"/>
                  <a:pt x="79" y="32"/>
                  <a:pt x="79" y="32"/>
                </a:cubicBezTo>
                <a:cubicBezTo>
                  <a:pt x="82" y="32"/>
                  <a:pt x="82" y="32"/>
                  <a:pt x="82" y="32"/>
                </a:cubicBezTo>
                <a:cubicBezTo>
                  <a:pt x="82" y="32"/>
                  <a:pt x="82" y="79"/>
                  <a:pt x="82" y="80"/>
                </a:cubicBezTo>
                <a:cubicBezTo>
                  <a:pt x="82" y="85"/>
                  <a:pt x="84" y="86"/>
                  <a:pt x="85" y="86"/>
                </a:cubicBezTo>
                <a:cubicBezTo>
                  <a:pt x="91" y="86"/>
                  <a:pt x="91" y="86"/>
                  <a:pt x="91" y="86"/>
                </a:cubicBezTo>
                <a:cubicBezTo>
                  <a:pt x="92" y="86"/>
                  <a:pt x="94" y="85"/>
                  <a:pt x="94" y="79"/>
                </a:cubicBezTo>
                <a:cubicBezTo>
                  <a:pt x="94" y="76"/>
                  <a:pt x="94" y="32"/>
                  <a:pt x="94" y="32"/>
                </a:cubicBezTo>
                <a:cubicBezTo>
                  <a:pt x="97" y="32"/>
                  <a:pt x="97" y="32"/>
                  <a:pt x="97" y="32"/>
                </a:cubicBezTo>
                <a:cubicBezTo>
                  <a:pt x="97" y="32"/>
                  <a:pt x="97" y="53"/>
                  <a:pt x="97" y="54"/>
                </a:cubicBezTo>
                <a:cubicBezTo>
                  <a:pt x="97" y="55"/>
                  <a:pt x="98" y="56"/>
                  <a:pt x="99" y="56"/>
                </a:cubicBezTo>
                <a:cubicBezTo>
                  <a:pt x="101" y="56"/>
                  <a:pt x="102" y="55"/>
                  <a:pt x="102" y="54"/>
                </a:cubicBezTo>
                <a:cubicBezTo>
                  <a:pt x="102" y="33"/>
                  <a:pt x="102" y="33"/>
                  <a:pt x="102" y="33"/>
                </a:cubicBezTo>
                <a:cubicBezTo>
                  <a:pt x="102" y="29"/>
                  <a:pt x="98" y="24"/>
                  <a:pt x="95" y="24"/>
                </a:cubicBez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9" name="Freeform 44">
            <a:extLst>
              <a:ext uri="{FF2B5EF4-FFF2-40B4-BE49-F238E27FC236}">
                <a16:creationId xmlns:a16="http://schemas.microsoft.com/office/drawing/2014/main" id="{C9E7468B-897D-40AD-9E51-5862E21BA382}"/>
              </a:ext>
            </a:extLst>
          </p:cNvPr>
          <p:cNvSpPr>
            <a:spLocks noChangeAspect="1" noEditPoints="1"/>
          </p:cNvSpPr>
          <p:nvPr/>
        </p:nvSpPr>
        <p:spPr bwMode="gray">
          <a:xfrm>
            <a:off x="5761421" y="2707304"/>
            <a:ext cx="1266864" cy="993879"/>
          </a:xfrm>
          <a:custGeom>
            <a:avLst/>
            <a:gdLst/>
            <a:ahLst/>
            <a:cxnLst>
              <a:cxn ang="0">
                <a:pos x="638" y="467"/>
              </a:cxn>
              <a:cxn ang="0">
                <a:pos x="638" y="79"/>
              </a:cxn>
              <a:cxn ang="0">
                <a:pos x="645" y="79"/>
              </a:cxn>
              <a:cxn ang="0">
                <a:pos x="645" y="50"/>
              </a:cxn>
              <a:cxn ang="0">
                <a:pos x="523" y="50"/>
              </a:cxn>
              <a:cxn ang="0">
                <a:pos x="523" y="0"/>
              </a:cxn>
              <a:cxn ang="0">
                <a:pos x="143" y="0"/>
              </a:cxn>
              <a:cxn ang="0">
                <a:pos x="143" y="50"/>
              </a:cxn>
              <a:cxn ang="0">
                <a:pos x="14" y="50"/>
              </a:cxn>
              <a:cxn ang="0">
                <a:pos x="14" y="79"/>
              </a:cxn>
              <a:cxn ang="0">
                <a:pos x="29" y="79"/>
              </a:cxn>
              <a:cxn ang="0">
                <a:pos x="29" y="467"/>
              </a:cxn>
              <a:cxn ang="0">
                <a:pos x="0" y="467"/>
              </a:cxn>
              <a:cxn ang="0">
                <a:pos x="0" y="517"/>
              </a:cxn>
              <a:cxn ang="0">
                <a:pos x="659" y="517"/>
              </a:cxn>
              <a:cxn ang="0">
                <a:pos x="659" y="467"/>
              </a:cxn>
              <a:cxn ang="0">
                <a:pos x="638" y="467"/>
              </a:cxn>
              <a:cxn ang="0">
                <a:pos x="244" y="438"/>
              </a:cxn>
              <a:cxn ang="0">
                <a:pos x="72" y="438"/>
              </a:cxn>
              <a:cxn ang="0">
                <a:pos x="72" y="359"/>
              </a:cxn>
              <a:cxn ang="0">
                <a:pos x="244" y="359"/>
              </a:cxn>
              <a:cxn ang="0">
                <a:pos x="244" y="438"/>
              </a:cxn>
              <a:cxn ang="0">
                <a:pos x="244" y="316"/>
              </a:cxn>
              <a:cxn ang="0">
                <a:pos x="72" y="316"/>
              </a:cxn>
              <a:cxn ang="0">
                <a:pos x="72" y="230"/>
              </a:cxn>
              <a:cxn ang="0">
                <a:pos x="244" y="230"/>
              </a:cxn>
              <a:cxn ang="0">
                <a:pos x="244" y="316"/>
              </a:cxn>
              <a:cxn ang="0">
                <a:pos x="244" y="187"/>
              </a:cxn>
              <a:cxn ang="0">
                <a:pos x="72" y="187"/>
              </a:cxn>
              <a:cxn ang="0">
                <a:pos x="72" y="108"/>
              </a:cxn>
              <a:cxn ang="0">
                <a:pos x="244" y="108"/>
              </a:cxn>
              <a:cxn ang="0">
                <a:pos x="244" y="187"/>
              </a:cxn>
              <a:cxn ang="0">
                <a:pos x="372" y="467"/>
              </a:cxn>
              <a:cxn ang="0">
                <a:pos x="294" y="467"/>
              </a:cxn>
              <a:cxn ang="0">
                <a:pos x="294" y="359"/>
              </a:cxn>
              <a:cxn ang="0">
                <a:pos x="372" y="359"/>
              </a:cxn>
              <a:cxn ang="0">
                <a:pos x="372" y="467"/>
              </a:cxn>
              <a:cxn ang="0">
                <a:pos x="372" y="316"/>
              </a:cxn>
              <a:cxn ang="0">
                <a:pos x="294" y="316"/>
              </a:cxn>
              <a:cxn ang="0">
                <a:pos x="294" y="230"/>
              </a:cxn>
              <a:cxn ang="0">
                <a:pos x="372" y="230"/>
              </a:cxn>
              <a:cxn ang="0">
                <a:pos x="372" y="316"/>
              </a:cxn>
              <a:cxn ang="0">
                <a:pos x="372" y="187"/>
              </a:cxn>
              <a:cxn ang="0">
                <a:pos x="294" y="187"/>
              </a:cxn>
              <a:cxn ang="0">
                <a:pos x="294" y="108"/>
              </a:cxn>
              <a:cxn ang="0">
                <a:pos x="372" y="108"/>
              </a:cxn>
              <a:cxn ang="0">
                <a:pos x="372" y="187"/>
              </a:cxn>
              <a:cxn ang="0">
                <a:pos x="595" y="438"/>
              </a:cxn>
              <a:cxn ang="0">
                <a:pos x="415" y="438"/>
              </a:cxn>
              <a:cxn ang="0">
                <a:pos x="415" y="359"/>
              </a:cxn>
              <a:cxn ang="0">
                <a:pos x="595" y="359"/>
              </a:cxn>
              <a:cxn ang="0">
                <a:pos x="595" y="438"/>
              </a:cxn>
              <a:cxn ang="0">
                <a:pos x="595" y="316"/>
              </a:cxn>
              <a:cxn ang="0">
                <a:pos x="415" y="316"/>
              </a:cxn>
              <a:cxn ang="0">
                <a:pos x="415" y="230"/>
              </a:cxn>
              <a:cxn ang="0">
                <a:pos x="595" y="230"/>
              </a:cxn>
              <a:cxn ang="0">
                <a:pos x="595" y="316"/>
              </a:cxn>
              <a:cxn ang="0">
                <a:pos x="595" y="187"/>
              </a:cxn>
              <a:cxn ang="0">
                <a:pos x="415" y="187"/>
              </a:cxn>
              <a:cxn ang="0">
                <a:pos x="415" y="108"/>
              </a:cxn>
              <a:cxn ang="0">
                <a:pos x="595" y="108"/>
              </a:cxn>
              <a:cxn ang="0">
                <a:pos x="595" y="187"/>
              </a:cxn>
            </a:cxnLst>
            <a:rect l="0" t="0" r="r" b="b"/>
            <a:pathLst>
              <a:path w="659" h="517">
                <a:moveTo>
                  <a:pt x="638" y="467"/>
                </a:moveTo>
                <a:lnTo>
                  <a:pt x="638" y="79"/>
                </a:lnTo>
                <a:lnTo>
                  <a:pt x="645" y="79"/>
                </a:lnTo>
                <a:lnTo>
                  <a:pt x="645" y="50"/>
                </a:lnTo>
                <a:lnTo>
                  <a:pt x="523" y="50"/>
                </a:lnTo>
                <a:lnTo>
                  <a:pt x="523" y="0"/>
                </a:lnTo>
                <a:lnTo>
                  <a:pt x="143" y="0"/>
                </a:lnTo>
                <a:lnTo>
                  <a:pt x="143" y="50"/>
                </a:lnTo>
                <a:lnTo>
                  <a:pt x="14" y="50"/>
                </a:lnTo>
                <a:lnTo>
                  <a:pt x="14" y="79"/>
                </a:lnTo>
                <a:lnTo>
                  <a:pt x="29" y="79"/>
                </a:lnTo>
                <a:lnTo>
                  <a:pt x="29" y="467"/>
                </a:lnTo>
                <a:lnTo>
                  <a:pt x="0" y="467"/>
                </a:lnTo>
                <a:lnTo>
                  <a:pt x="0" y="517"/>
                </a:lnTo>
                <a:lnTo>
                  <a:pt x="659" y="517"/>
                </a:lnTo>
                <a:lnTo>
                  <a:pt x="659" y="467"/>
                </a:lnTo>
                <a:lnTo>
                  <a:pt x="638" y="467"/>
                </a:lnTo>
                <a:close/>
                <a:moveTo>
                  <a:pt x="244" y="438"/>
                </a:moveTo>
                <a:lnTo>
                  <a:pt x="72" y="438"/>
                </a:lnTo>
                <a:lnTo>
                  <a:pt x="72" y="359"/>
                </a:lnTo>
                <a:lnTo>
                  <a:pt x="244" y="359"/>
                </a:lnTo>
                <a:lnTo>
                  <a:pt x="244" y="438"/>
                </a:lnTo>
                <a:close/>
                <a:moveTo>
                  <a:pt x="244" y="316"/>
                </a:moveTo>
                <a:lnTo>
                  <a:pt x="72" y="316"/>
                </a:lnTo>
                <a:lnTo>
                  <a:pt x="72" y="230"/>
                </a:lnTo>
                <a:lnTo>
                  <a:pt x="244" y="230"/>
                </a:lnTo>
                <a:lnTo>
                  <a:pt x="244" y="316"/>
                </a:lnTo>
                <a:close/>
                <a:moveTo>
                  <a:pt x="244" y="187"/>
                </a:moveTo>
                <a:lnTo>
                  <a:pt x="72" y="187"/>
                </a:lnTo>
                <a:lnTo>
                  <a:pt x="72" y="108"/>
                </a:lnTo>
                <a:lnTo>
                  <a:pt x="244" y="108"/>
                </a:lnTo>
                <a:lnTo>
                  <a:pt x="244" y="187"/>
                </a:lnTo>
                <a:close/>
                <a:moveTo>
                  <a:pt x="372" y="467"/>
                </a:moveTo>
                <a:lnTo>
                  <a:pt x="294" y="467"/>
                </a:lnTo>
                <a:lnTo>
                  <a:pt x="294" y="359"/>
                </a:lnTo>
                <a:lnTo>
                  <a:pt x="372" y="359"/>
                </a:lnTo>
                <a:lnTo>
                  <a:pt x="372" y="467"/>
                </a:lnTo>
                <a:close/>
                <a:moveTo>
                  <a:pt x="372" y="316"/>
                </a:moveTo>
                <a:lnTo>
                  <a:pt x="294" y="316"/>
                </a:lnTo>
                <a:lnTo>
                  <a:pt x="294" y="230"/>
                </a:lnTo>
                <a:lnTo>
                  <a:pt x="372" y="230"/>
                </a:lnTo>
                <a:lnTo>
                  <a:pt x="372" y="316"/>
                </a:lnTo>
                <a:close/>
                <a:moveTo>
                  <a:pt x="372" y="187"/>
                </a:moveTo>
                <a:lnTo>
                  <a:pt x="294" y="187"/>
                </a:lnTo>
                <a:lnTo>
                  <a:pt x="294" y="108"/>
                </a:lnTo>
                <a:lnTo>
                  <a:pt x="372" y="108"/>
                </a:lnTo>
                <a:lnTo>
                  <a:pt x="372" y="187"/>
                </a:lnTo>
                <a:close/>
                <a:moveTo>
                  <a:pt x="595" y="438"/>
                </a:moveTo>
                <a:lnTo>
                  <a:pt x="415" y="438"/>
                </a:lnTo>
                <a:lnTo>
                  <a:pt x="415" y="359"/>
                </a:lnTo>
                <a:lnTo>
                  <a:pt x="595" y="359"/>
                </a:lnTo>
                <a:lnTo>
                  <a:pt x="595" y="438"/>
                </a:lnTo>
                <a:close/>
                <a:moveTo>
                  <a:pt x="595" y="316"/>
                </a:moveTo>
                <a:lnTo>
                  <a:pt x="415" y="316"/>
                </a:lnTo>
                <a:lnTo>
                  <a:pt x="415" y="230"/>
                </a:lnTo>
                <a:lnTo>
                  <a:pt x="595" y="230"/>
                </a:lnTo>
                <a:lnTo>
                  <a:pt x="595" y="316"/>
                </a:lnTo>
                <a:close/>
                <a:moveTo>
                  <a:pt x="595" y="187"/>
                </a:moveTo>
                <a:lnTo>
                  <a:pt x="415" y="187"/>
                </a:lnTo>
                <a:lnTo>
                  <a:pt x="415" y="108"/>
                </a:lnTo>
                <a:lnTo>
                  <a:pt x="595" y="108"/>
                </a:lnTo>
                <a:lnTo>
                  <a:pt x="595" y="187"/>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0" name="Freeform 57">
            <a:extLst>
              <a:ext uri="{FF2B5EF4-FFF2-40B4-BE49-F238E27FC236}">
                <a16:creationId xmlns:a16="http://schemas.microsoft.com/office/drawing/2014/main" id="{00FD7DFD-426B-49F3-8A6E-BA24138775BE}"/>
              </a:ext>
            </a:extLst>
          </p:cNvPr>
          <p:cNvSpPr>
            <a:spLocks noChangeAspect="1" noEditPoints="1"/>
          </p:cNvSpPr>
          <p:nvPr/>
        </p:nvSpPr>
        <p:spPr bwMode="gray">
          <a:xfrm>
            <a:off x="9184346" y="2654286"/>
            <a:ext cx="1178460" cy="1035310"/>
          </a:xfrm>
          <a:custGeom>
            <a:avLst/>
            <a:gdLst/>
            <a:ahLst/>
            <a:cxnLst>
              <a:cxn ang="0">
                <a:pos x="109" y="95"/>
              </a:cxn>
              <a:cxn ang="0">
                <a:pos x="109" y="40"/>
              </a:cxn>
              <a:cxn ang="0">
                <a:pos x="103" y="40"/>
              </a:cxn>
              <a:cxn ang="0">
                <a:pos x="103" y="6"/>
              </a:cxn>
              <a:cxn ang="0">
                <a:pos x="97" y="0"/>
              </a:cxn>
              <a:cxn ang="0">
                <a:pos x="91" y="6"/>
              </a:cxn>
              <a:cxn ang="0">
                <a:pos x="91" y="40"/>
              </a:cxn>
              <a:cxn ang="0">
                <a:pos x="81" y="40"/>
              </a:cxn>
              <a:cxn ang="0">
                <a:pos x="81" y="27"/>
              </a:cxn>
              <a:cxn ang="0">
                <a:pos x="61" y="40"/>
              </a:cxn>
              <a:cxn ang="0">
                <a:pos x="58" y="40"/>
              </a:cxn>
              <a:cxn ang="0">
                <a:pos x="58" y="27"/>
              </a:cxn>
              <a:cxn ang="0">
                <a:pos x="37" y="40"/>
              </a:cxn>
              <a:cxn ang="0">
                <a:pos x="36" y="40"/>
              </a:cxn>
              <a:cxn ang="0">
                <a:pos x="36" y="27"/>
              </a:cxn>
              <a:cxn ang="0">
                <a:pos x="15" y="40"/>
              </a:cxn>
              <a:cxn ang="0">
                <a:pos x="5" y="40"/>
              </a:cxn>
              <a:cxn ang="0">
                <a:pos x="5" y="95"/>
              </a:cxn>
              <a:cxn ang="0">
                <a:pos x="0" y="95"/>
              </a:cxn>
              <a:cxn ang="0">
                <a:pos x="0" y="100"/>
              </a:cxn>
              <a:cxn ang="0">
                <a:pos x="114" y="100"/>
              </a:cxn>
              <a:cxn ang="0">
                <a:pos x="114" y="95"/>
              </a:cxn>
              <a:cxn ang="0">
                <a:pos x="109" y="95"/>
              </a:cxn>
              <a:cxn ang="0">
                <a:pos x="40" y="81"/>
              </a:cxn>
              <a:cxn ang="0">
                <a:pos x="25" y="81"/>
              </a:cxn>
              <a:cxn ang="0">
                <a:pos x="25" y="72"/>
              </a:cxn>
              <a:cxn ang="0">
                <a:pos x="40" y="72"/>
              </a:cxn>
              <a:cxn ang="0">
                <a:pos x="40" y="81"/>
              </a:cxn>
              <a:cxn ang="0">
                <a:pos x="40" y="64"/>
              </a:cxn>
              <a:cxn ang="0">
                <a:pos x="25" y="64"/>
              </a:cxn>
              <a:cxn ang="0">
                <a:pos x="25" y="55"/>
              </a:cxn>
              <a:cxn ang="0">
                <a:pos x="40" y="55"/>
              </a:cxn>
              <a:cxn ang="0">
                <a:pos x="40" y="64"/>
              </a:cxn>
              <a:cxn ang="0">
                <a:pos x="65" y="81"/>
              </a:cxn>
              <a:cxn ang="0">
                <a:pos x="50" y="81"/>
              </a:cxn>
              <a:cxn ang="0">
                <a:pos x="50" y="72"/>
              </a:cxn>
              <a:cxn ang="0">
                <a:pos x="65" y="72"/>
              </a:cxn>
              <a:cxn ang="0">
                <a:pos x="65" y="81"/>
              </a:cxn>
              <a:cxn ang="0">
                <a:pos x="65" y="64"/>
              </a:cxn>
              <a:cxn ang="0">
                <a:pos x="50" y="64"/>
              </a:cxn>
              <a:cxn ang="0">
                <a:pos x="50" y="55"/>
              </a:cxn>
              <a:cxn ang="0">
                <a:pos x="65" y="55"/>
              </a:cxn>
              <a:cxn ang="0">
                <a:pos x="65" y="64"/>
              </a:cxn>
              <a:cxn ang="0">
                <a:pos x="89" y="81"/>
              </a:cxn>
              <a:cxn ang="0">
                <a:pos x="74" y="81"/>
              </a:cxn>
              <a:cxn ang="0">
                <a:pos x="74" y="72"/>
              </a:cxn>
              <a:cxn ang="0">
                <a:pos x="89" y="72"/>
              </a:cxn>
              <a:cxn ang="0">
                <a:pos x="89" y="81"/>
              </a:cxn>
              <a:cxn ang="0">
                <a:pos x="89" y="64"/>
              </a:cxn>
              <a:cxn ang="0">
                <a:pos x="74" y="64"/>
              </a:cxn>
              <a:cxn ang="0">
                <a:pos x="74" y="55"/>
              </a:cxn>
              <a:cxn ang="0">
                <a:pos x="89" y="55"/>
              </a:cxn>
              <a:cxn ang="0">
                <a:pos x="89" y="64"/>
              </a:cxn>
            </a:cxnLst>
            <a:rect l="0" t="0" r="r" b="b"/>
            <a:pathLst>
              <a:path w="114" h="100">
                <a:moveTo>
                  <a:pt x="109" y="95"/>
                </a:moveTo>
                <a:cubicBezTo>
                  <a:pt x="109" y="40"/>
                  <a:pt x="109" y="40"/>
                  <a:pt x="109" y="40"/>
                </a:cubicBezTo>
                <a:cubicBezTo>
                  <a:pt x="103" y="40"/>
                  <a:pt x="103" y="40"/>
                  <a:pt x="103" y="40"/>
                </a:cubicBezTo>
                <a:cubicBezTo>
                  <a:pt x="103" y="6"/>
                  <a:pt x="103" y="6"/>
                  <a:pt x="103" y="6"/>
                </a:cubicBezTo>
                <a:cubicBezTo>
                  <a:pt x="103" y="3"/>
                  <a:pt x="100" y="0"/>
                  <a:pt x="97" y="0"/>
                </a:cubicBezTo>
                <a:cubicBezTo>
                  <a:pt x="94" y="0"/>
                  <a:pt x="91" y="3"/>
                  <a:pt x="91" y="6"/>
                </a:cubicBezTo>
                <a:cubicBezTo>
                  <a:pt x="91" y="40"/>
                  <a:pt x="91" y="40"/>
                  <a:pt x="91" y="40"/>
                </a:cubicBezTo>
                <a:cubicBezTo>
                  <a:pt x="81" y="40"/>
                  <a:pt x="81" y="40"/>
                  <a:pt x="81" y="40"/>
                </a:cubicBezTo>
                <a:cubicBezTo>
                  <a:pt x="81" y="27"/>
                  <a:pt x="81" y="27"/>
                  <a:pt x="81" y="27"/>
                </a:cubicBezTo>
                <a:cubicBezTo>
                  <a:pt x="61" y="40"/>
                  <a:pt x="61" y="40"/>
                  <a:pt x="61" y="40"/>
                </a:cubicBezTo>
                <a:cubicBezTo>
                  <a:pt x="58" y="40"/>
                  <a:pt x="58" y="40"/>
                  <a:pt x="58" y="40"/>
                </a:cubicBezTo>
                <a:cubicBezTo>
                  <a:pt x="58" y="27"/>
                  <a:pt x="58" y="27"/>
                  <a:pt x="58" y="27"/>
                </a:cubicBezTo>
                <a:cubicBezTo>
                  <a:pt x="37" y="40"/>
                  <a:pt x="37" y="40"/>
                  <a:pt x="37" y="40"/>
                </a:cubicBezTo>
                <a:cubicBezTo>
                  <a:pt x="36" y="40"/>
                  <a:pt x="36" y="40"/>
                  <a:pt x="36" y="40"/>
                </a:cubicBezTo>
                <a:cubicBezTo>
                  <a:pt x="36" y="27"/>
                  <a:pt x="36" y="27"/>
                  <a:pt x="36" y="27"/>
                </a:cubicBezTo>
                <a:cubicBezTo>
                  <a:pt x="15" y="40"/>
                  <a:pt x="15" y="40"/>
                  <a:pt x="15" y="40"/>
                </a:cubicBezTo>
                <a:cubicBezTo>
                  <a:pt x="5" y="40"/>
                  <a:pt x="5" y="40"/>
                  <a:pt x="5" y="40"/>
                </a:cubicBezTo>
                <a:cubicBezTo>
                  <a:pt x="5" y="95"/>
                  <a:pt x="5" y="95"/>
                  <a:pt x="5" y="95"/>
                </a:cubicBezTo>
                <a:cubicBezTo>
                  <a:pt x="0" y="95"/>
                  <a:pt x="0" y="95"/>
                  <a:pt x="0" y="95"/>
                </a:cubicBezTo>
                <a:cubicBezTo>
                  <a:pt x="0" y="100"/>
                  <a:pt x="0" y="100"/>
                  <a:pt x="0" y="100"/>
                </a:cubicBezTo>
                <a:cubicBezTo>
                  <a:pt x="114" y="100"/>
                  <a:pt x="114" y="100"/>
                  <a:pt x="114" y="100"/>
                </a:cubicBezTo>
                <a:cubicBezTo>
                  <a:pt x="114" y="95"/>
                  <a:pt x="114" y="95"/>
                  <a:pt x="114" y="95"/>
                </a:cubicBezTo>
                <a:lnTo>
                  <a:pt x="109" y="95"/>
                </a:lnTo>
                <a:close/>
                <a:moveTo>
                  <a:pt x="40" y="81"/>
                </a:moveTo>
                <a:cubicBezTo>
                  <a:pt x="25" y="81"/>
                  <a:pt x="25" y="81"/>
                  <a:pt x="25" y="81"/>
                </a:cubicBezTo>
                <a:cubicBezTo>
                  <a:pt x="25" y="72"/>
                  <a:pt x="25" y="72"/>
                  <a:pt x="25" y="72"/>
                </a:cubicBezTo>
                <a:cubicBezTo>
                  <a:pt x="40" y="72"/>
                  <a:pt x="40" y="72"/>
                  <a:pt x="40" y="72"/>
                </a:cubicBezTo>
                <a:lnTo>
                  <a:pt x="40" y="81"/>
                </a:lnTo>
                <a:close/>
                <a:moveTo>
                  <a:pt x="40" y="64"/>
                </a:moveTo>
                <a:cubicBezTo>
                  <a:pt x="25" y="64"/>
                  <a:pt x="25" y="64"/>
                  <a:pt x="25" y="64"/>
                </a:cubicBezTo>
                <a:cubicBezTo>
                  <a:pt x="25" y="55"/>
                  <a:pt x="25" y="55"/>
                  <a:pt x="25" y="55"/>
                </a:cubicBezTo>
                <a:cubicBezTo>
                  <a:pt x="40" y="55"/>
                  <a:pt x="40" y="55"/>
                  <a:pt x="40" y="55"/>
                </a:cubicBezTo>
                <a:lnTo>
                  <a:pt x="40" y="64"/>
                </a:lnTo>
                <a:close/>
                <a:moveTo>
                  <a:pt x="65" y="81"/>
                </a:moveTo>
                <a:cubicBezTo>
                  <a:pt x="50" y="81"/>
                  <a:pt x="50" y="81"/>
                  <a:pt x="50" y="81"/>
                </a:cubicBezTo>
                <a:cubicBezTo>
                  <a:pt x="50" y="72"/>
                  <a:pt x="50" y="72"/>
                  <a:pt x="50" y="72"/>
                </a:cubicBezTo>
                <a:cubicBezTo>
                  <a:pt x="65" y="72"/>
                  <a:pt x="65" y="72"/>
                  <a:pt x="65" y="72"/>
                </a:cubicBezTo>
                <a:lnTo>
                  <a:pt x="65" y="81"/>
                </a:lnTo>
                <a:close/>
                <a:moveTo>
                  <a:pt x="65" y="64"/>
                </a:moveTo>
                <a:cubicBezTo>
                  <a:pt x="50" y="64"/>
                  <a:pt x="50" y="64"/>
                  <a:pt x="50" y="64"/>
                </a:cubicBezTo>
                <a:cubicBezTo>
                  <a:pt x="50" y="55"/>
                  <a:pt x="50" y="55"/>
                  <a:pt x="50" y="55"/>
                </a:cubicBezTo>
                <a:cubicBezTo>
                  <a:pt x="65" y="55"/>
                  <a:pt x="65" y="55"/>
                  <a:pt x="65" y="55"/>
                </a:cubicBezTo>
                <a:lnTo>
                  <a:pt x="65" y="64"/>
                </a:lnTo>
                <a:close/>
                <a:moveTo>
                  <a:pt x="89" y="81"/>
                </a:moveTo>
                <a:cubicBezTo>
                  <a:pt x="74" y="81"/>
                  <a:pt x="74" y="81"/>
                  <a:pt x="74" y="81"/>
                </a:cubicBezTo>
                <a:cubicBezTo>
                  <a:pt x="74" y="72"/>
                  <a:pt x="74" y="72"/>
                  <a:pt x="74" y="72"/>
                </a:cubicBezTo>
                <a:cubicBezTo>
                  <a:pt x="89" y="72"/>
                  <a:pt x="89" y="72"/>
                  <a:pt x="89" y="72"/>
                </a:cubicBezTo>
                <a:lnTo>
                  <a:pt x="89" y="81"/>
                </a:lnTo>
                <a:close/>
                <a:moveTo>
                  <a:pt x="89" y="64"/>
                </a:moveTo>
                <a:cubicBezTo>
                  <a:pt x="74" y="64"/>
                  <a:pt x="74" y="64"/>
                  <a:pt x="74" y="64"/>
                </a:cubicBezTo>
                <a:cubicBezTo>
                  <a:pt x="74" y="55"/>
                  <a:pt x="74" y="55"/>
                  <a:pt x="74" y="55"/>
                </a:cubicBezTo>
                <a:cubicBezTo>
                  <a:pt x="89" y="55"/>
                  <a:pt x="89" y="55"/>
                  <a:pt x="89" y="55"/>
                </a:cubicBezTo>
                <a:lnTo>
                  <a:pt x="89" y="64"/>
                </a:lnTo>
                <a:close/>
              </a:path>
            </a:pathLst>
          </a:custGeom>
          <a:solidFill>
            <a:srgbClr val="2373C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cxnSp>
        <p:nvCxnSpPr>
          <p:cNvPr id="12" name="Straight Connector 11">
            <a:extLst>
              <a:ext uri="{FF2B5EF4-FFF2-40B4-BE49-F238E27FC236}">
                <a16:creationId xmlns:a16="http://schemas.microsoft.com/office/drawing/2014/main" id="{3ED80673-5BF2-4EEF-A92F-9783DC4CD923}"/>
              </a:ext>
            </a:extLst>
          </p:cNvPr>
          <p:cNvCxnSpPr/>
          <p:nvPr/>
        </p:nvCxnSpPr>
        <p:spPr>
          <a:xfrm>
            <a:off x="4726962" y="1976440"/>
            <a:ext cx="0" cy="3548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B568A6-CBBB-42C6-9CBD-AE5B8FD12246}"/>
              </a:ext>
            </a:extLst>
          </p:cNvPr>
          <p:cNvCxnSpPr/>
          <p:nvPr/>
        </p:nvCxnSpPr>
        <p:spPr>
          <a:xfrm>
            <a:off x="8070237" y="1927153"/>
            <a:ext cx="0" cy="354806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kstvak 36">
            <a:extLst>
              <a:ext uri="{FF2B5EF4-FFF2-40B4-BE49-F238E27FC236}">
                <a16:creationId xmlns:a16="http://schemas.microsoft.com/office/drawing/2014/main" id="{7A32598D-7FA5-4CCE-81F1-0411F3415F38}"/>
              </a:ext>
            </a:extLst>
          </p:cNvPr>
          <p:cNvSpPr txBox="1"/>
          <p:nvPr/>
        </p:nvSpPr>
        <p:spPr>
          <a:xfrm>
            <a:off x="1405747" y="6298354"/>
            <a:ext cx="3859454" cy="276999"/>
          </a:xfrm>
          <a:prstGeom prst="rect">
            <a:avLst/>
          </a:prstGeom>
          <a:noFill/>
        </p:spPr>
        <p:txBody>
          <a:bodyPr wrap="none" rtlCol="0">
            <a:spAutoFit/>
          </a:bodyPr>
          <a:lstStyle/>
          <a:p>
            <a:r>
              <a:rPr lang="nl-NL" sz="1200" dirty="0"/>
              <a:t>Source: European Data </a:t>
            </a:r>
            <a:r>
              <a:rPr lang="nl-NL" sz="1200" dirty="0" err="1"/>
              <a:t>Protection</a:t>
            </a:r>
            <a:r>
              <a:rPr lang="nl-NL" sz="1200" dirty="0"/>
              <a:t>, Participant Guide - IAPP</a:t>
            </a:r>
          </a:p>
        </p:txBody>
      </p:sp>
    </p:spTree>
    <p:extLst>
      <p:ext uri="{BB962C8B-B14F-4D97-AF65-F5344CB8AC3E}">
        <p14:creationId xmlns:p14="http://schemas.microsoft.com/office/powerpoint/2010/main" val="15467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D306-DBDA-4DAF-893F-62212F0A2632}"/>
              </a:ext>
            </a:extLst>
          </p:cNvPr>
          <p:cNvSpPr>
            <a:spLocks noGrp="1"/>
          </p:cNvSpPr>
          <p:nvPr>
            <p:ph type="title"/>
          </p:nvPr>
        </p:nvSpPr>
        <p:spPr>
          <a:xfrm>
            <a:off x="450850" y="430391"/>
            <a:ext cx="2791153" cy="824017"/>
          </a:xfrm>
        </p:spPr>
        <p:txBody>
          <a:bodyPr/>
          <a:lstStyle/>
          <a:p>
            <a:r>
              <a:rPr lang="en-US" sz="2800" dirty="0"/>
              <a:t>Division</a:t>
            </a:r>
            <a:r>
              <a:rPr lang="nl-NL" sz="2800" dirty="0"/>
              <a:t> of </a:t>
            </a:r>
            <a:r>
              <a:rPr lang="en-US" sz="2800" dirty="0"/>
              <a:t>roles</a:t>
            </a:r>
            <a:endParaRPr lang="nl-NL" dirty="0"/>
          </a:p>
        </p:txBody>
      </p:sp>
      <p:sp>
        <p:nvSpPr>
          <p:cNvPr id="4" name="Slide Number Placeholder 3">
            <a:extLst>
              <a:ext uri="{FF2B5EF4-FFF2-40B4-BE49-F238E27FC236}">
                <a16:creationId xmlns:a16="http://schemas.microsoft.com/office/drawing/2014/main" id="{994C131D-720D-47F8-B8AE-827F8F1A2AF8}"/>
              </a:ext>
            </a:extLst>
          </p:cNvPr>
          <p:cNvSpPr>
            <a:spLocks noGrp="1"/>
          </p:cNvSpPr>
          <p:nvPr>
            <p:ph type="sldNum" sz="quarter" idx="15"/>
          </p:nvPr>
        </p:nvSpPr>
        <p:spPr/>
        <p:txBody>
          <a:bodyPr/>
          <a:lstStyle/>
          <a:p>
            <a:pPr algn="l"/>
            <a:fld id="{840C1E0B-154D-844F-9C3C-CB8827A7EAB0}" type="slidenum">
              <a:rPr lang="nl-NL" smtClean="0"/>
              <a:pPr algn="l"/>
              <a:t>55</a:t>
            </a:fld>
            <a:r>
              <a:rPr lang="nl-NL"/>
              <a:t> </a:t>
            </a:r>
          </a:p>
        </p:txBody>
      </p:sp>
      <p:sp>
        <p:nvSpPr>
          <p:cNvPr id="5" name="Afgeronde rechthoek 39">
            <a:extLst>
              <a:ext uri="{FF2B5EF4-FFF2-40B4-BE49-F238E27FC236}">
                <a16:creationId xmlns:a16="http://schemas.microsoft.com/office/drawing/2014/main" id="{0CB0BA6F-106E-4102-A46B-C85A39B768D8}"/>
              </a:ext>
            </a:extLst>
          </p:cNvPr>
          <p:cNvSpPr/>
          <p:nvPr/>
        </p:nvSpPr>
        <p:spPr>
          <a:xfrm>
            <a:off x="1499318" y="1512438"/>
            <a:ext cx="2827652" cy="471488"/>
          </a:xfrm>
          <a:prstGeom prst="roundRect">
            <a:avLst/>
          </a:prstGeom>
          <a:noFill/>
          <a:ln>
            <a:solidFill>
              <a:srgbClr val="00805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Processor</a:t>
            </a:r>
          </a:p>
        </p:txBody>
      </p:sp>
      <p:sp>
        <p:nvSpPr>
          <p:cNvPr id="6" name="Afgeronde rechthoek 40">
            <a:extLst>
              <a:ext uri="{FF2B5EF4-FFF2-40B4-BE49-F238E27FC236}">
                <a16:creationId xmlns:a16="http://schemas.microsoft.com/office/drawing/2014/main" id="{735F843A-1D69-4789-AB54-A1C3CD145B7D}"/>
              </a:ext>
            </a:extLst>
          </p:cNvPr>
          <p:cNvSpPr/>
          <p:nvPr/>
        </p:nvSpPr>
        <p:spPr>
          <a:xfrm>
            <a:off x="5363021" y="1512438"/>
            <a:ext cx="2790515" cy="471488"/>
          </a:xfrm>
          <a:prstGeom prst="roundRect">
            <a:avLst/>
          </a:prstGeom>
          <a:noFill/>
          <a:ln>
            <a:solidFill>
              <a:srgbClr val="00805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Joint controllers</a:t>
            </a:r>
          </a:p>
        </p:txBody>
      </p:sp>
      <p:sp>
        <p:nvSpPr>
          <p:cNvPr id="7" name="Afgeronde rechthoek 41">
            <a:extLst>
              <a:ext uri="{FF2B5EF4-FFF2-40B4-BE49-F238E27FC236}">
                <a16:creationId xmlns:a16="http://schemas.microsoft.com/office/drawing/2014/main" id="{C0F1857B-0C06-4A5E-B0A8-0735AD990922}"/>
              </a:ext>
            </a:extLst>
          </p:cNvPr>
          <p:cNvSpPr/>
          <p:nvPr/>
        </p:nvSpPr>
        <p:spPr>
          <a:xfrm>
            <a:off x="9064848" y="1512438"/>
            <a:ext cx="2803364" cy="471488"/>
          </a:xfrm>
          <a:prstGeom prst="roundRect">
            <a:avLst/>
          </a:prstGeom>
          <a:noFill/>
          <a:ln>
            <a:solidFill>
              <a:srgbClr val="00805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Independent</a:t>
            </a:r>
            <a:r>
              <a:rPr lang="nl-NL" sz="1200" dirty="0">
                <a:latin typeface="Calibri" panose="020F0502020204030204" pitchFamily="34" charset="0"/>
                <a:cs typeface="Calibri" panose="020F0502020204030204" pitchFamily="34" charset="0"/>
              </a:rPr>
              <a:t> controllers</a:t>
            </a:r>
          </a:p>
        </p:txBody>
      </p:sp>
      <p:grpSp>
        <p:nvGrpSpPr>
          <p:cNvPr id="8" name="Groep 2">
            <a:extLst>
              <a:ext uri="{FF2B5EF4-FFF2-40B4-BE49-F238E27FC236}">
                <a16:creationId xmlns:a16="http://schemas.microsoft.com/office/drawing/2014/main" id="{EA52B80C-1FA3-49F5-A6BD-AA3361C917FA}"/>
              </a:ext>
            </a:extLst>
          </p:cNvPr>
          <p:cNvGrpSpPr/>
          <p:nvPr/>
        </p:nvGrpSpPr>
        <p:grpSpPr>
          <a:xfrm>
            <a:off x="1988617" y="2200609"/>
            <a:ext cx="1689399" cy="2885961"/>
            <a:chOff x="862294" y="2325266"/>
            <a:chExt cx="2252532" cy="3847948"/>
          </a:xfrm>
        </p:grpSpPr>
        <p:grpSp>
          <p:nvGrpSpPr>
            <p:cNvPr id="9" name="Groep 33">
              <a:extLst>
                <a:ext uri="{FF2B5EF4-FFF2-40B4-BE49-F238E27FC236}">
                  <a16:creationId xmlns:a16="http://schemas.microsoft.com/office/drawing/2014/main" id="{BC1CAAA4-6DCE-44A1-948E-A6B20B5F3686}"/>
                </a:ext>
              </a:extLst>
            </p:cNvPr>
            <p:cNvGrpSpPr/>
            <p:nvPr/>
          </p:nvGrpSpPr>
          <p:grpSpPr>
            <a:xfrm>
              <a:off x="862294" y="2325266"/>
              <a:ext cx="2231472" cy="2374872"/>
              <a:chOff x="720071" y="1791969"/>
              <a:chExt cx="2231472" cy="2374872"/>
            </a:xfrm>
          </p:grpSpPr>
          <p:sp>
            <p:nvSpPr>
              <p:cNvPr id="11" name="Rechthoek 4">
                <a:extLst>
                  <a:ext uri="{FF2B5EF4-FFF2-40B4-BE49-F238E27FC236}">
                    <a16:creationId xmlns:a16="http://schemas.microsoft.com/office/drawing/2014/main" id="{016BEE07-8DCD-4ACD-9824-2A059F7AFAFD}"/>
                  </a:ext>
                </a:extLst>
              </p:cNvPr>
              <p:cNvSpPr/>
              <p:nvPr/>
            </p:nvSpPr>
            <p:spPr>
              <a:xfrm>
                <a:off x="720071" y="1791969"/>
                <a:ext cx="2231472" cy="1098958"/>
              </a:xfrm>
              <a:prstGeom prst="rect">
                <a:avLst/>
              </a:prstGeom>
              <a:no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Controller</a:t>
                </a:r>
              </a:p>
            </p:txBody>
          </p:sp>
          <p:sp>
            <p:nvSpPr>
              <p:cNvPr id="12" name="Pijl-omlaag 8">
                <a:extLst>
                  <a:ext uri="{FF2B5EF4-FFF2-40B4-BE49-F238E27FC236}">
                    <a16:creationId xmlns:a16="http://schemas.microsoft.com/office/drawing/2014/main" id="{96836C6A-C5CB-49C2-8C43-96278B9AAA63}"/>
                  </a:ext>
                </a:extLst>
              </p:cNvPr>
              <p:cNvSpPr/>
              <p:nvPr/>
            </p:nvSpPr>
            <p:spPr>
              <a:xfrm>
                <a:off x="1483469" y="3109828"/>
                <a:ext cx="704676" cy="1057013"/>
              </a:xfrm>
              <a:prstGeom prst="downArrow">
                <a:avLst/>
              </a:prstGeom>
              <a:no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grpSp>
        <p:sp>
          <p:nvSpPr>
            <p:cNvPr id="10" name="Wolk 1">
              <a:extLst>
                <a:ext uri="{FF2B5EF4-FFF2-40B4-BE49-F238E27FC236}">
                  <a16:creationId xmlns:a16="http://schemas.microsoft.com/office/drawing/2014/main" id="{25D33799-2C43-40DA-8C17-9EA227AC9E17}"/>
                </a:ext>
              </a:extLst>
            </p:cNvPr>
            <p:cNvSpPr/>
            <p:nvPr/>
          </p:nvSpPr>
          <p:spPr>
            <a:xfrm>
              <a:off x="883354" y="4845797"/>
              <a:ext cx="2231472" cy="1327417"/>
            </a:xfrm>
            <a:prstGeom prst="cloud">
              <a:avLst/>
            </a:prstGeom>
            <a:noFill/>
            <a:ln>
              <a:solidFill>
                <a:srgbClr val="0089C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Processor</a:t>
              </a:r>
            </a:p>
          </p:txBody>
        </p:sp>
      </p:grpSp>
      <p:grpSp>
        <p:nvGrpSpPr>
          <p:cNvPr id="13" name="Groep 5">
            <a:extLst>
              <a:ext uri="{FF2B5EF4-FFF2-40B4-BE49-F238E27FC236}">
                <a16:creationId xmlns:a16="http://schemas.microsoft.com/office/drawing/2014/main" id="{7582C8C4-74CF-4AB4-BD02-B63060ED3A1A}"/>
              </a:ext>
            </a:extLst>
          </p:cNvPr>
          <p:cNvGrpSpPr/>
          <p:nvPr/>
        </p:nvGrpSpPr>
        <p:grpSpPr>
          <a:xfrm>
            <a:off x="5363021" y="2156059"/>
            <a:ext cx="2789589" cy="2345662"/>
            <a:chOff x="4236196" y="2938626"/>
            <a:chExt cx="3719452" cy="3127549"/>
          </a:xfrm>
          <a:noFill/>
        </p:grpSpPr>
        <p:sp>
          <p:nvSpPr>
            <p:cNvPr id="14" name="Boog 3">
              <a:extLst>
                <a:ext uri="{FF2B5EF4-FFF2-40B4-BE49-F238E27FC236}">
                  <a16:creationId xmlns:a16="http://schemas.microsoft.com/office/drawing/2014/main" id="{419E6A00-3AC9-4AC2-BA49-FE1C3DB9AC10}"/>
                </a:ext>
              </a:extLst>
            </p:cNvPr>
            <p:cNvSpPr/>
            <p:nvPr/>
          </p:nvSpPr>
          <p:spPr>
            <a:xfrm>
              <a:off x="4236196" y="4412839"/>
              <a:ext cx="3709251" cy="1637243"/>
            </a:xfrm>
            <a:prstGeom prst="arc">
              <a:avLst>
                <a:gd name="adj1" fmla="val 21517056"/>
                <a:gd name="adj2" fmla="val 11028770"/>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grpSp>
          <p:nvGrpSpPr>
            <p:cNvPr id="15" name="Groep 27">
              <a:extLst>
                <a:ext uri="{FF2B5EF4-FFF2-40B4-BE49-F238E27FC236}">
                  <a16:creationId xmlns:a16="http://schemas.microsoft.com/office/drawing/2014/main" id="{D03064BD-4141-4C17-9CD6-1F56C6777C3D}"/>
                </a:ext>
              </a:extLst>
            </p:cNvPr>
            <p:cNvGrpSpPr/>
            <p:nvPr/>
          </p:nvGrpSpPr>
          <p:grpSpPr>
            <a:xfrm>
              <a:off x="4236352" y="2938626"/>
              <a:ext cx="3719296" cy="3127549"/>
              <a:chOff x="4313496" y="2106266"/>
              <a:chExt cx="3719296" cy="3127549"/>
            </a:xfrm>
            <a:grpFill/>
          </p:grpSpPr>
          <p:sp>
            <p:nvSpPr>
              <p:cNvPr id="16" name="Rechthoek 14">
                <a:extLst>
                  <a:ext uri="{FF2B5EF4-FFF2-40B4-BE49-F238E27FC236}">
                    <a16:creationId xmlns:a16="http://schemas.microsoft.com/office/drawing/2014/main" id="{49CE9A70-896D-46D3-922F-D22EDB52483A}"/>
                  </a:ext>
                </a:extLst>
              </p:cNvPr>
              <p:cNvSpPr/>
              <p:nvPr/>
            </p:nvSpPr>
            <p:spPr>
              <a:xfrm>
                <a:off x="4313496" y="4099911"/>
                <a:ext cx="3719296" cy="256611"/>
              </a:xfrm>
              <a:prstGeom prst="rect">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sp>
            <p:nvSpPr>
              <p:cNvPr id="17" name="Rechthoek 26">
                <a:extLst>
                  <a:ext uri="{FF2B5EF4-FFF2-40B4-BE49-F238E27FC236}">
                    <a16:creationId xmlns:a16="http://schemas.microsoft.com/office/drawing/2014/main" id="{0A36EAAB-F7D9-4E63-80AC-192E514AA170}"/>
                  </a:ext>
                </a:extLst>
              </p:cNvPr>
              <p:cNvSpPr/>
              <p:nvPr/>
            </p:nvSpPr>
            <p:spPr>
              <a:xfrm>
                <a:off x="4313496" y="3321700"/>
                <a:ext cx="3719296" cy="753720"/>
              </a:xfrm>
              <a:prstGeom prst="rect">
                <a:avLst/>
              </a:prstGeom>
              <a:grp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sp>
            <p:nvSpPr>
              <p:cNvPr id="18" name="Gelijkbenige driehoek 17">
                <a:extLst>
                  <a:ext uri="{FF2B5EF4-FFF2-40B4-BE49-F238E27FC236}">
                    <a16:creationId xmlns:a16="http://schemas.microsoft.com/office/drawing/2014/main" id="{ED37356F-2067-474D-89DA-696547AB06AD}"/>
                  </a:ext>
                </a:extLst>
              </p:cNvPr>
              <p:cNvSpPr/>
              <p:nvPr/>
            </p:nvSpPr>
            <p:spPr>
              <a:xfrm>
                <a:off x="4996367" y="2106266"/>
                <a:ext cx="2231472" cy="1559723"/>
              </a:xfrm>
              <a:prstGeom prst="triangle">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sp>
            <p:nvSpPr>
              <p:cNvPr id="19" name="Rechthoek 15">
                <a:extLst>
                  <a:ext uri="{FF2B5EF4-FFF2-40B4-BE49-F238E27FC236}">
                    <a16:creationId xmlns:a16="http://schemas.microsoft.com/office/drawing/2014/main" id="{2D699F2A-5305-4FDF-9622-A1F776A51475}"/>
                  </a:ext>
                </a:extLst>
              </p:cNvPr>
              <p:cNvSpPr/>
              <p:nvPr/>
            </p:nvSpPr>
            <p:spPr>
              <a:xfrm>
                <a:off x="6078537" y="2106266"/>
                <a:ext cx="67133" cy="1993645"/>
              </a:xfrm>
              <a:prstGeom prst="rect">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350"/>
              </a:p>
            </p:txBody>
          </p:sp>
          <p:sp>
            <p:nvSpPr>
              <p:cNvPr id="20" name="Rechthoek 31">
                <a:extLst>
                  <a:ext uri="{FF2B5EF4-FFF2-40B4-BE49-F238E27FC236}">
                    <a16:creationId xmlns:a16="http://schemas.microsoft.com/office/drawing/2014/main" id="{49968233-44D3-4328-9D4D-535F36352C14}"/>
                  </a:ext>
                </a:extLst>
              </p:cNvPr>
              <p:cNvSpPr/>
              <p:nvPr/>
            </p:nvSpPr>
            <p:spPr>
              <a:xfrm>
                <a:off x="6317988" y="4134857"/>
                <a:ext cx="1347030" cy="1098958"/>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Controller</a:t>
                </a:r>
              </a:p>
            </p:txBody>
          </p:sp>
          <p:sp>
            <p:nvSpPr>
              <p:cNvPr id="21" name="Rechthoek 32">
                <a:extLst>
                  <a:ext uri="{FF2B5EF4-FFF2-40B4-BE49-F238E27FC236}">
                    <a16:creationId xmlns:a16="http://schemas.microsoft.com/office/drawing/2014/main" id="{1A3545B4-6071-440E-AAED-C0264E19285C}"/>
                  </a:ext>
                </a:extLst>
              </p:cNvPr>
              <p:cNvSpPr/>
              <p:nvPr/>
            </p:nvSpPr>
            <p:spPr>
              <a:xfrm>
                <a:off x="4642227" y="4126950"/>
                <a:ext cx="1347030" cy="1098958"/>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Controller</a:t>
                </a:r>
              </a:p>
            </p:txBody>
          </p:sp>
        </p:grpSp>
      </p:grpSp>
      <p:grpSp>
        <p:nvGrpSpPr>
          <p:cNvPr id="22" name="Groep 34">
            <a:extLst>
              <a:ext uri="{FF2B5EF4-FFF2-40B4-BE49-F238E27FC236}">
                <a16:creationId xmlns:a16="http://schemas.microsoft.com/office/drawing/2014/main" id="{BC6DA653-4C3F-4612-9719-9DBF71D23477}"/>
              </a:ext>
            </a:extLst>
          </p:cNvPr>
          <p:cNvGrpSpPr/>
          <p:nvPr/>
        </p:nvGrpSpPr>
        <p:grpSpPr>
          <a:xfrm>
            <a:off x="9229507" y="2422820"/>
            <a:ext cx="2474046" cy="1411807"/>
            <a:chOff x="8546729" y="2507590"/>
            <a:chExt cx="3298728" cy="1882409"/>
          </a:xfrm>
          <a:noFill/>
        </p:grpSpPr>
        <p:sp>
          <p:nvSpPr>
            <p:cNvPr id="23" name="Rechthoek 19">
              <a:extLst>
                <a:ext uri="{FF2B5EF4-FFF2-40B4-BE49-F238E27FC236}">
                  <a16:creationId xmlns:a16="http://schemas.microsoft.com/office/drawing/2014/main" id="{FF38CA0C-C192-43A2-A118-FB9B18E7ABC5}"/>
                </a:ext>
              </a:extLst>
            </p:cNvPr>
            <p:cNvSpPr/>
            <p:nvPr/>
          </p:nvSpPr>
          <p:spPr>
            <a:xfrm>
              <a:off x="8546729" y="3282652"/>
              <a:ext cx="1347030" cy="1098958"/>
            </a:xfrm>
            <a:prstGeom prst="rect">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Controller</a:t>
              </a:r>
            </a:p>
          </p:txBody>
        </p:sp>
        <p:sp>
          <p:nvSpPr>
            <p:cNvPr id="24" name="Rechthoek 20">
              <a:extLst>
                <a:ext uri="{FF2B5EF4-FFF2-40B4-BE49-F238E27FC236}">
                  <a16:creationId xmlns:a16="http://schemas.microsoft.com/office/drawing/2014/main" id="{324732EF-3788-47FE-A4F9-56FD57EDD0B8}"/>
                </a:ext>
              </a:extLst>
            </p:cNvPr>
            <p:cNvSpPr/>
            <p:nvPr/>
          </p:nvSpPr>
          <p:spPr>
            <a:xfrm>
              <a:off x="10498427" y="3282652"/>
              <a:ext cx="1347030" cy="1098958"/>
            </a:xfrm>
            <a:prstGeom prst="rect">
              <a:avLst/>
            </a:prstGeom>
            <a:grpFill/>
            <a:ln>
              <a:solidFill>
                <a:srgbClr val="0089D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200" dirty="0">
                  <a:latin typeface="Calibri" panose="020F0502020204030204" pitchFamily="34" charset="0"/>
                  <a:cs typeface="Calibri" panose="020F0502020204030204" pitchFamily="34" charset="0"/>
                </a:rPr>
                <a:t>Controller</a:t>
              </a:r>
            </a:p>
          </p:txBody>
        </p:sp>
        <p:sp>
          <p:nvSpPr>
            <p:cNvPr id="25" name="Rechthoek 29">
              <a:extLst>
                <a:ext uri="{FF2B5EF4-FFF2-40B4-BE49-F238E27FC236}">
                  <a16:creationId xmlns:a16="http://schemas.microsoft.com/office/drawing/2014/main" id="{7D8FC64A-7C1D-4E3F-AEBA-712DA5587C8F}"/>
                </a:ext>
              </a:extLst>
            </p:cNvPr>
            <p:cNvSpPr/>
            <p:nvPr/>
          </p:nvSpPr>
          <p:spPr>
            <a:xfrm>
              <a:off x="10078647" y="2507590"/>
              <a:ext cx="234891" cy="1882409"/>
            </a:xfrm>
            <a:prstGeom prst="rect">
              <a:avLst/>
            </a:prstGeom>
            <a:grpFill/>
            <a:ln>
              <a:solidFill>
                <a:srgbClr val="0089D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350"/>
            </a:p>
          </p:txBody>
        </p:sp>
      </p:grpSp>
    </p:spTree>
    <p:extLst>
      <p:ext uri="{BB962C8B-B14F-4D97-AF65-F5344CB8AC3E}">
        <p14:creationId xmlns:p14="http://schemas.microsoft.com/office/powerpoint/2010/main" val="9420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6900-6EF5-4D16-86AD-84B100D530B9}"/>
              </a:ext>
            </a:extLst>
          </p:cNvPr>
          <p:cNvSpPr>
            <a:spLocks noGrp="1"/>
          </p:cNvSpPr>
          <p:nvPr>
            <p:ph type="title"/>
          </p:nvPr>
        </p:nvSpPr>
        <p:spPr>
          <a:xfrm>
            <a:off x="450850" y="451166"/>
            <a:ext cx="2183807" cy="782467"/>
          </a:xfrm>
        </p:spPr>
        <p:txBody>
          <a:bodyPr/>
          <a:lstStyle/>
          <a:p>
            <a:r>
              <a:rPr lang="en-US" dirty="0"/>
              <a:t>Let’s practice</a:t>
            </a:r>
            <a:endParaRPr lang="nl-NL" dirty="0"/>
          </a:p>
        </p:txBody>
      </p:sp>
      <p:sp>
        <p:nvSpPr>
          <p:cNvPr id="3" name="Text Placeholder 2">
            <a:extLst>
              <a:ext uri="{FF2B5EF4-FFF2-40B4-BE49-F238E27FC236}">
                <a16:creationId xmlns:a16="http://schemas.microsoft.com/office/drawing/2014/main" id="{82F71711-A354-407A-B2E1-CCFFBAE40DDD}"/>
              </a:ext>
            </a:extLst>
          </p:cNvPr>
          <p:cNvSpPr>
            <a:spLocks noGrp="1"/>
          </p:cNvSpPr>
          <p:nvPr>
            <p:ph type="body" sz="quarter" idx="13"/>
          </p:nvPr>
        </p:nvSpPr>
        <p:spPr/>
        <p:txBody>
          <a:bodyPr/>
          <a:lstStyle/>
          <a:p>
            <a:pPr lvl="1"/>
            <a:r>
              <a:rPr lang="nl-NL" dirty="0"/>
              <a:t>Code: 3950 7129</a:t>
            </a:r>
          </a:p>
          <a:p>
            <a:pPr lvl="1"/>
            <a:r>
              <a:rPr lang="nl-NL" dirty="0"/>
              <a:t>Link: </a:t>
            </a:r>
            <a:r>
              <a:rPr lang="nl-NL" dirty="0">
                <a:hlinkClick r:id="rId2"/>
              </a:rPr>
              <a:t>https://www.menti.com/66ieq3vijt</a:t>
            </a:r>
            <a:endParaRPr lang="nl-NL" dirty="0"/>
          </a:p>
          <a:p>
            <a:endParaRPr lang="nl-NL" dirty="0"/>
          </a:p>
        </p:txBody>
      </p:sp>
      <p:sp>
        <p:nvSpPr>
          <p:cNvPr id="4" name="Slide Number Placeholder 3">
            <a:extLst>
              <a:ext uri="{FF2B5EF4-FFF2-40B4-BE49-F238E27FC236}">
                <a16:creationId xmlns:a16="http://schemas.microsoft.com/office/drawing/2014/main" id="{1D0A99BC-200A-4694-A39B-BE023EFEA0BE}"/>
              </a:ext>
            </a:extLst>
          </p:cNvPr>
          <p:cNvSpPr>
            <a:spLocks noGrp="1"/>
          </p:cNvSpPr>
          <p:nvPr>
            <p:ph type="sldNum" sz="quarter" idx="15"/>
          </p:nvPr>
        </p:nvSpPr>
        <p:spPr/>
        <p:txBody>
          <a:bodyPr/>
          <a:lstStyle/>
          <a:p>
            <a:pPr algn="l"/>
            <a:fld id="{840C1E0B-154D-844F-9C3C-CB8827A7EAB0}" type="slidenum">
              <a:rPr lang="nl-NL" smtClean="0"/>
              <a:pPr algn="l"/>
              <a:t>56</a:t>
            </a:fld>
            <a:r>
              <a:rPr lang="nl-NL"/>
              <a:t> </a:t>
            </a:r>
          </a:p>
        </p:txBody>
      </p:sp>
      <p:pic>
        <p:nvPicPr>
          <p:cNvPr id="6" name="Picture 5" descr="Qr code&#10;&#10;Description automatically generated">
            <a:extLst>
              <a:ext uri="{FF2B5EF4-FFF2-40B4-BE49-F238E27FC236}">
                <a16:creationId xmlns:a16="http://schemas.microsoft.com/office/drawing/2014/main" id="{F3D44338-C021-4D6A-B348-3744C4BB00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3494" y="1095375"/>
            <a:ext cx="2880000" cy="2880000"/>
          </a:xfrm>
          <a:prstGeom prst="rect">
            <a:avLst/>
          </a:prstGeom>
        </p:spPr>
      </p:pic>
    </p:spTree>
    <p:extLst>
      <p:ext uri="{BB962C8B-B14F-4D97-AF65-F5344CB8AC3E}">
        <p14:creationId xmlns:p14="http://schemas.microsoft.com/office/powerpoint/2010/main" val="2138912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C825-D616-4C3E-BE04-D45840A4C0BE}"/>
              </a:ext>
            </a:extLst>
          </p:cNvPr>
          <p:cNvSpPr>
            <a:spLocks noGrp="1"/>
          </p:cNvSpPr>
          <p:nvPr>
            <p:ph type="title"/>
          </p:nvPr>
        </p:nvSpPr>
        <p:spPr>
          <a:xfrm>
            <a:off x="450850" y="451166"/>
            <a:ext cx="2910673" cy="782467"/>
          </a:xfrm>
        </p:spPr>
        <p:txBody>
          <a:bodyPr/>
          <a:lstStyle/>
          <a:p>
            <a:r>
              <a:rPr lang="en-US" dirty="0"/>
              <a:t>GDPR: In summary</a:t>
            </a:r>
            <a:endParaRPr lang="nl-NL" dirty="0"/>
          </a:p>
        </p:txBody>
      </p:sp>
      <p:sp>
        <p:nvSpPr>
          <p:cNvPr id="3" name="Text Placeholder 2">
            <a:extLst>
              <a:ext uri="{FF2B5EF4-FFF2-40B4-BE49-F238E27FC236}">
                <a16:creationId xmlns:a16="http://schemas.microsoft.com/office/drawing/2014/main" id="{B27BD910-CC19-4850-A7C5-3373D7594900}"/>
              </a:ext>
            </a:extLst>
          </p:cNvPr>
          <p:cNvSpPr>
            <a:spLocks noGrp="1"/>
          </p:cNvSpPr>
          <p:nvPr>
            <p:ph type="body" sz="quarter" idx="13"/>
          </p:nvPr>
        </p:nvSpPr>
        <p:spPr/>
        <p:txBody>
          <a:bodyPr/>
          <a:lstStyle/>
          <a:p>
            <a:pPr lvl="2"/>
            <a:r>
              <a:rPr lang="en-US" dirty="0"/>
              <a:t>Are you using personal data?</a:t>
            </a:r>
          </a:p>
          <a:p>
            <a:pPr lvl="2"/>
            <a:r>
              <a:rPr lang="en-US" dirty="0"/>
              <a:t>What is your legal ground to process the data?</a:t>
            </a:r>
          </a:p>
          <a:p>
            <a:pPr lvl="3"/>
            <a:r>
              <a:rPr lang="en-US" b="1" dirty="0"/>
              <a:t>Informed consent</a:t>
            </a:r>
          </a:p>
          <a:p>
            <a:pPr lvl="3"/>
            <a:r>
              <a:rPr lang="en-US" dirty="0"/>
              <a:t>Legitimate interest</a:t>
            </a:r>
          </a:p>
          <a:p>
            <a:pPr lvl="2"/>
            <a:r>
              <a:rPr lang="en-US" dirty="0"/>
              <a:t>Contact your privacy champion if there are special concerns, for example:</a:t>
            </a:r>
          </a:p>
          <a:p>
            <a:pPr lvl="3"/>
            <a:r>
              <a:rPr lang="en-US" dirty="0"/>
              <a:t>You need </a:t>
            </a:r>
            <a:r>
              <a:rPr lang="en-US" b="1" dirty="0"/>
              <a:t>agreements</a:t>
            </a:r>
            <a:r>
              <a:rPr lang="en-US" dirty="0"/>
              <a:t> with processors or other controllers;</a:t>
            </a:r>
          </a:p>
          <a:p>
            <a:pPr lvl="3"/>
            <a:r>
              <a:rPr lang="en-US" b="1" dirty="0"/>
              <a:t>Transfers</a:t>
            </a:r>
            <a:r>
              <a:rPr lang="en-US" dirty="0"/>
              <a:t> outside the EU;</a:t>
            </a:r>
          </a:p>
          <a:p>
            <a:pPr lvl="3"/>
            <a:r>
              <a:rPr lang="en-US" dirty="0"/>
              <a:t>Special or </a:t>
            </a:r>
            <a:r>
              <a:rPr lang="en-US" b="1" dirty="0"/>
              <a:t>sensitive data</a:t>
            </a:r>
            <a:r>
              <a:rPr lang="en-US" dirty="0"/>
              <a:t>;</a:t>
            </a:r>
          </a:p>
          <a:p>
            <a:pPr lvl="3"/>
            <a:r>
              <a:rPr lang="en-US" b="1" dirty="0"/>
              <a:t>Merging</a:t>
            </a:r>
            <a:r>
              <a:rPr lang="en-US" dirty="0"/>
              <a:t> several large-scale data sets;</a:t>
            </a:r>
          </a:p>
          <a:p>
            <a:pPr lvl="3"/>
            <a:r>
              <a:rPr lang="en-US" dirty="0"/>
              <a:t>Having </a:t>
            </a:r>
            <a:r>
              <a:rPr lang="en-US" b="1" dirty="0"/>
              <a:t>AI</a:t>
            </a:r>
            <a:r>
              <a:rPr lang="en-US" dirty="0"/>
              <a:t> make decisions that affect data subjects; or</a:t>
            </a:r>
          </a:p>
          <a:p>
            <a:pPr lvl="3"/>
            <a:r>
              <a:rPr lang="en-US" dirty="0"/>
              <a:t>If you have any doubts.</a:t>
            </a:r>
          </a:p>
          <a:p>
            <a:pPr lvl="2"/>
            <a:r>
              <a:rPr lang="en-US" dirty="0"/>
              <a:t>Make sure the level of data protection suits the sensitivity of the data.</a:t>
            </a:r>
            <a:endParaRPr lang="nl-NL" dirty="0"/>
          </a:p>
        </p:txBody>
      </p:sp>
      <p:sp>
        <p:nvSpPr>
          <p:cNvPr id="4" name="Slide Number Placeholder 3">
            <a:extLst>
              <a:ext uri="{FF2B5EF4-FFF2-40B4-BE49-F238E27FC236}">
                <a16:creationId xmlns:a16="http://schemas.microsoft.com/office/drawing/2014/main" id="{3D547318-7E48-4A35-ACE6-DA2EE7516A6B}"/>
              </a:ext>
            </a:extLst>
          </p:cNvPr>
          <p:cNvSpPr>
            <a:spLocks noGrp="1"/>
          </p:cNvSpPr>
          <p:nvPr>
            <p:ph type="sldNum" sz="quarter" idx="15"/>
          </p:nvPr>
        </p:nvSpPr>
        <p:spPr/>
        <p:txBody>
          <a:bodyPr/>
          <a:lstStyle/>
          <a:p>
            <a:pPr algn="l"/>
            <a:fld id="{840C1E0B-154D-844F-9C3C-CB8827A7EAB0}" type="slidenum">
              <a:rPr lang="nl-NL" smtClean="0"/>
              <a:pPr algn="l"/>
              <a:t>57</a:t>
            </a:fld>
            <a:r>
              <a:rPr lang="nl-NL"/>
              <a:t> </a:t>
            </a:r>
          </a:p>
        </p:txBody>
      </p:sp>
    </p:spTree>
    <p:extLst>
      <p:ext uri="{BB962C8B-B14F-4D97-AF65-F5344CB8AC3E}">
        <p14:creationId xmlns:p14="http://schemas.microsoft.com/office/powerpoint/2010/main" val="310848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A9C02F-AF02-4895-8439-678585194A9F}"/>
              </a:ext>
            </a:extLst>
          </p:cNvPr>
          <p:cNvSpPr>
            <a:spLocks noGrp="1"/>
          </p:cNvSpPr>
          <p:nvPr>
            <p:ph type="title"/>
          </p:nvPr>
        </p:nvSpPr>
        <p:spPr>
          <a:xfrm>
            <a:off x="450850" y="452608"/>
            <a:ext cx="4659998" cy="782467"/>
          </a:xfrm>
        </p:spPr>
        <p:txBody>
          <a:bodyPr/>
          <a:lstStyle/>
          <a:p>
            <a:r>
              <a:rPr lang="en-US"/>
              <a:t>Research with genetic resources</a:t>
            </a:r>
            <a:endParaRPr lang="nl-NL"/>
          </a:p>
        </p:txBody>
      </p:sp>
      <p:sp>
        <p:nvSpPr>
          <p:cNvPr id="7" name="Text Placeholder 6">
            <a:extLst>
              <a:ext uri="{FF2B5EF4-FFF2-40B4-BE49-F238E27FC236}">
                <a16:creationId xmlns:a16="http://schemas.microsoft.com/office/drawing/2014/main" id="{36D22E8D-3C63-4F7E-A01C-B1361D32E7B2}"/>
              </a:ext>
            </a:extLst>
          </p:cNvPr>
          <p:cNvSpPr>
            <a:spLocks noGrp="1"/>
          </p:cNvSpPr>
          <p:nvPr>
            <p:ph type="body" sz="quarter" idx="13"/>
          </p:nvPr>
        </p:nvSpPr>
        <p:spPr>
          <a:xfrm>
            <a:off x="1685925" y="1685925"/>
            <a:ext cx="4819377" cy="4339580"/>
          </a:xfrm>
        </p:spPr>
        <p:txBody>
          <a:bodyPr/>
          <a:lstStyle/>
          <a:p>
            <a:r>
              <a:rPr lang="en-US"/>
              <a:t>Research where </a:t>
            </a:r>
            <a:r>
              <a:rPr lang="en-US" b="1"/>
              <a:t>genetic resources </a:t>
            </a:r>
            <a:r>
              <a:rPr lang="en-US"/>
              <a:t>are collected possibly fall under:</a:t>
            </a:r>
          </a:p>
          <a:p>
            <a:endParaRPr lang="en-US"/>
          </a:p>
          <a:p>
            <a:pPr lvl="2"/>
            <a:r>
              <a:rPr lang="en-US">
                <a:hlinkClick r:id="rId2"/>
              </a:rPr>
              <a:t>Nagoya Protocol</a:t>
            </a:r>
            <a:r>
              <a:rPr lang="en-US"/>
              <a:t> for international transport of plants, animals, fungi, organisms based on agreements on Access and Benefit-Sharing (ABS) for protection and sustainable use of biodiversity</a:t>
            </a:r>
          </a:p>
          <a:p>
            <a:pPr lvl="3"/>
            <a:r>
              <a:rPr lang="en-US"/>
              <a:t>Contact </a:t>
            </a:r>
            <a:r>
              <a:rPr lang="en-US">
                <a:hlinkClick r:id="rId3"/>
              </a:rPr>
              <a:t>nagoya@vu.nl</a:t>
            </a:r>
            <a:endParaRPr lang="en-US"/>
          </a:p>
          <a:p>
            <a:pPr lvl="2"/>
            <a:r>
              <a:rPr lang="en-US"/>
              <a:t>Regulation for </a:t>
            </a:r>
            <a:r>
              <a:rPr lang="en-US">
                <a:hlinkClick r:id="rId4"/>
              </a:rPr>
              <a:t>genetically modified organisms</a:t>
            </a:r>
            <a:endParaRPr lang="en-US"/>
          </a:p>
          <a:p>
            <a:pPr lvl="3"/>
            <a:r>
              <a:rPr lang="en-US"/>
              <a:t>Contact Biological Security Officer: </a:t>
            </a:r>
            <a:r>
              <a:rPr lang="en-US" err="1"/>
              <a:t>Marjanne</a:t>
            </a:r>
            <a:r>
              <a:rPr lang="en-US"/>
              <a:t> </a:t>
            </a:r>
            <a:r>
              <a:rPr lang="en-US" err="1"/>
              <a:t>Markerink</a:t>
            </a:r>
            <a:r>
              <a:rPr lang="en-US"/>
              <a:t>-van </a:t>
            </a:r>
            <a:r>
              <a:rPr lang="en-US" err="1"/>
              <a:t>Ittersum</a:t>
            </a:r>
            <a:r>
              <a:rPr lang="en-US"/>
              <a:t> at </a:t>
            </a:r>
            <a:r>
              <a:rPr lang="en-US">
                <a:hlinkClick r:id="rId3"/>
              </a:rPr>
              <a:t>nagoya@vu.nl</a:t>
            </a:r>
            <a:endParaRPr lang="nl-NL"/>
          </a:p>
        </p:txBody>
      </p:sp>
      <p:pic>
        <p:nvPicPr>
          <p:cNvPr id="10" name="Picture Placeholder 9" descr="A picture containing text, cow&#10;&#10;Description automatically generated">
            <a:extLst>
              <a:ext uri="{FF2B5EF4-FFF2-40B4-BE49-F238E27FC236}">
                <a16:creationId xmlns:a16="http://schemas.microsoft.com/office/drawing/2014/main" id="{F0F70660-9689-4ADB-BFE0-7F77E461D44C}"/>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a:xfrm>
            <a:off x="6677889" y="1428669"/>
            <a:ext cx="5064850" cy="4596836"/>
          </a:xfrm>
        </p:spPr>
      </p:pic>
      <p:sp>
        <p:nvSpPr>
          <p:cNvPr id="5" name="Slide Number Placeholder 4">
            <a:extLst>
              <a:ext uri="{FF2B5EF4-FFF2-40B4-BE49-F238E27FC236}">
                <a16:creationId xmlns:a16="http://schemas.microsoft.com/office/drawing/2014/main" id="{BF8FE071-E6E2-4216-B973-665A77076441}"/>
              </a:ext>
            </a:extLst>
          </p:cNvPr>
          <p:cNvSpPr>
            <a:spLocks noGrp="1"/>
          </p:cNvSpPr>
          <p:nvPr>
            <p:ph type="sldNum" sz="quarter" idx="16"/>
          </p:nvPr>
        </p:nvSpPr>
        <p:spPr/>
        <p:txBody>
          <a:bodyPr/>
          <a:lstStyle/>
          <a:p>
            <a:pPr algn="l"/>
            <a:fld id="{840C1E0B-154D-844F-9C3C-CB8827A7EAB0}" type="slidenum">
              <a:rPr lang="nl-NL" smtClean="0"/>
              <a:pPr algn="l"/>
              <a:t>58</a:t>
            </a:fld>
            <a:r>
              <a:rPr lang="nl-NL"/>
              <a:t> </a:t>
            </a:r>
          </a:p>
        </p:txBody>
      </p:sp>
    </p:spTree>
    <p:extLst>
      <p:ext uri="{BB962C8B-B14F-4D97-AF65-F5344CB8AC3E}">
        <p14:creationId xmlns:p14="http://schemas.microsoft.com/office/powerpoint/2010/main" val="3098237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331CAF-0054-4752-953D-5EF78AB656E5}"/>
              </a:ext>
            </a:extLst>
          </p:cNvPr>
          <p:cNvSpPr>
            <a:spLocks noGrp="1"/>
          </p:cNvSpPr>
          <p:nvPr>
            <p:ph type="body" sz="quarter" idx="10"/>
          </p:nvPr>
        </p:nvSpPr>
        <p:spPr/>
        <p:txBody>
          <a:bodyPr/>
          <a:lstStyle/>
          <a:p>
            <a:r>
              <a:rPr lang="en-US"/>
              <a:t>Wrap up</a:t>
            </a:r>
            <a:endParaRPr lang="nl-NL"/>
          </a:p>
        </p:txBody>
      </p:sp>
    </p:spTree>
    <p:extLst>
      <p:ext uri="{BB962C8B-B14F-4D97-AF65-F5344CB8AC3E}">
        <p14:creationId xmlns:p14="http://schemas.microsoft.com/office/powerpoint/2010/main" val="425527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AB33-C3E7-488F-ACFE-C2ECD64B9185}"/>
              </a:ext>
            </a:extLst>
          </p:cNvPr>
          <p:cNvSpPr>
            <a:spLocks noGrp="1"/>
          </p:cNvSpPr>
          <p:nvPr>
            <p:ph type="title"/>
          </p:nvPr>
        </p:nvSpPr>
        <p:spPr>
          <a:xfrm>
            <a:off x="450850" y="451166"/>
            <a:ext cx="1709896" cy="782467"/>
          </a:xfrm>
        </p:spPr>
        <p:txBody>
          <a:bodyPr/>
          <a:lstStyle/>
          <a:p>
            <a:r>
              <a:rPr lang="en-US"/>
              <a:t>Roadmap</a:t>
            </a:r>
            <a:endParaRPr lang="nl-NL"/>
          </a:p>
        </p:txBody>
      </p:sp>
      <p:sp>
        <p:nvSpPr>
          <p:cNvPr id="3" name="Text Placeholder 2">
            <a:extLst>
              <a:ext uri="{FF2B5EF4-FFF2-40B4-BE49-F238E27FC236}">
                <a16:creationId xmlns:a16="http://schemas.microsoft.com/office/drawing/2014/main" id="{DD508643-17AC-44AC-A872-2FD58C2EF86B}"/>
              </a:ext>
            </a:extLst>
          </p:cNvPr>
          <p:cNvSpPr>
            <a:spLocks noGrp="1"/>
          </p:cNvSpPr>
          <p:nvPr>
            <p:ph type="body" sz="quarter" idx="13"/>
          </p:nvPr>
        </p:nvSpPr>
        <p:spPr/>
        <p:txBody>
          <a:bodyPr/>
          <a:lstStyle/>
          <a:p>
            <a:r>
              <a:rPr lang="en-US" dirty="0"/>
              <a:t>Workshop 1</a:t>
            </a:r>
          </a:p>
          <a:p>
            <a:pPr lvl="2"/>
            <a:r>
              <a:rPr lang="en-US" dirty="0"/>
              <a:t>RDM: What is it and why is it important?</a:t>
            </a:r>
          </a:p>
          <a:p>
            <a:pPr lvl="2"/>
            <a:r>
              <a:rPr lang="en-US" dirty="0"/>
              <a:t>General information</a:t>
            </a:r>
          </a:p>
          <a:p>
            <a:pPr lvl="2"/>
            <a:r>
              <a:rPr lang="en-US" dirty="0"/>
              <a:t>Data Description</a:t>
            </a:r>
          </a:p>
          <a:p>
            <a:pPr lvl="2"/>
            <a:r>
              <a:rPr lang="en-US" dirty="0"/>
              <a:t>Legal and ethical requirements, codes of conduct</a:t>
            </a:r>
          </a:p>
          <a:p>
            <a:pPr lvl="2"/>
            <a:r>
              <a:rPr lang="en-US" dirty="0"/>
              <a:t>Looking ahead: Preparation Workshop 2</a:t>
            </a:r>
          </a:p>
          <a:p>
            <a:r>
              <a:rPr lang="en-US" dirty="0"/>
              <a:t>Workshop 2</a:t>
            </a:r>
          </a:p>
          <a:p>
            <a:pPr lvl="2"/>
            <a:r>
              <a:rPr lang="en-US" dirty="0"/>
              <a:t>Storage and backup during the research process</a:t>
            </a:r>
          </a:p>
          <a:p>
            <a:pPr lvl="2"/>
            <a:r>
              <a:rPr lang="en-US" dirty="0"/>
              <a:t>Storing personal data</a:t>
            </a:r>
          </a:p>
          <a:p>
            <a:pPr lvl="2"/>
            <a:r>
              <a:rPr lang="en-US" dirty="0"/>
              <a:t>Data archiving and publishing</a:t>
            </a:r>
          </a:p>
          <a:p>
            <a:pPr lvl="2"/>
            <a:r>
              <a:rPr lang="en-US" dirty="0"/>
              <a:t>Documentation</a:t>
            </a:r>
          </a:p>
          <a:p>
            <a:pPr lvl="2"/>
            <a:r>
              <a:rPr lang="en-US" dirty="0"/>
              <a:t>Data management responsibilities and resources</a:t>
            </a:r>
          </a:p>
          <a:p>
            <a:pPr lvl="2"/>
            <a:r>
              <a:rPr lang="en-US" dirty="0"/>
              <a:t>Looking ahead: Assignments</a:t>
            </a:r>
            <a:endParaRPr lang="nl-NL" dirty="0"/>
          </a:p>
        </p:txBody>
      </p:sp>
      <p:sp>
        <p:nvSpPr>
          <p:cNvPr id="5" name="Slide Number Placeholder 4">
            <a:extLst>
              <a:ext uri="{FF2B5EF4-FFF2-40B4-BE49-F238E27FC236}">
                <a16:creationId xmlns:a16="http://schemas.microsoft.com/office/drawing/2014/main" id="{34CA9E1F-7B94-46E6-A8EF-1400085827F8}"/>
              </a:ext>
            </a:extLst>
          </p:cNvPr>
          <p:cNvSpPr>
            <a:spLocks noGrp="1"/>
          </p:cNvSpPr>
          <p:nvPr>
            <p:ph type="sldNum" sz="quarter" idx="15"/>
          </p:nvPr>
        </p:nvSpPr>
        <p:spPr/>
        <p:txBody>
          <a:bodyPr/>
          <a:lstStyle/>
          <a:p>
            <a:pPr algn="l"/>
            <a:fld id="{840C1E0B-154D-844F-9C3C-CB8827A7EAB0}" type="slidenum">
              <a:rPr lang="nl-NL" smtClean="0"/>
              <a:pPr algn="l"/>
              <a:t>6</a:t>
            </a:fld>
            <a:r>
              <a:rPr lang="nl-NL"/>
              <a:t> </a:t>
            </a:r>
          </a:p>
        </p:txBody>
      </p:sp>
    </p:spTree>
    <p:extLst>
      <p:ext uri="{BB962C8B-B14F-4D97-AF65-F5344CB8AC3E}">
        <p14:creationId xmlns:p14="http://schemas.microsoft.com/office/powerpoint/2010/main" val="3508039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35DE-8911-4070-AE1E-EA85C8095A9B}"/>
              </a:ext>
            </a:extLst>
          </p:cNvPr>
          <p:cNvSpPr>
            <a:spLocks noGrp="1"/>
          </p:cNvSpPr>
          <p:nvPr>
            <p:ph type="title"/>
          </p:nvPr>
        </p:nvSpPr>
        <p:spPr>
          <a:xfrm>
            <a:off x="450850" y="451166"/>
            <a:ext cx="1736505" cy="782467"/>
          </a:xfrm>
        </p:spPr>
        <p:txBody>
          <a:bodyPr/>
          <a:lstStyle/>
          <a:p>
            <a:r>
              <a:rPr lang="en-US" dirty="0"/>
              <a:t>Follow up</a:t>
            </a:r>
            <a:endParaRPr lang="nl-NL" dirty="0"/>
          </a:p>
        </p:txBody>
      </p:sp>
      <p:sp>
        <p:nvSpPr>
          <p:cNvPr id="3" name="Text Placeholder 2">
            <a:extLst>
              <a:ext uri="{FF2B5EF4-FFF2-40B4-BE49-F238E27FC236}">
                <a16:creationId xmlns:a16="http://schemas.microsoft.com/office/drawing/2014/main" id="{F9906704-935F-4B16-BC8A-241752BD23C7}"/>
              </a:ext>
            </a:extLst>
          </p:cNvPr>
          <p:cNvSpPr>
            <a:spLocks noGrp="1"/>
          </p:cNvSpPr>
          <p:nvPr>
            <p:ph type="body" sz="quarter" idx="13"/>
          </p:nvPr>
        </p:nvSpPr>
        <p:spPr>
          <a:xfrm>
            <a:off x="1685924" y="1685925"/>
            <a:ext cx="7257549" cy="4652352"/>
          </a:xfrm>
        </p:spPr>
        <p:txBody>
          <a:bodyPr/>
          <a:lstStyle/>
          <a:p>
            <a:pPr lvl="2"/>
            <a:r>
              <a:rPr lang="en-US" dirty="0">
                <a:solidFill>
                  <a:srgbClr val="0077B3"/>
                </a:solidFill>
              </a:rPr>
              <a:t>Workshop 2</a:t>
            </a:r>
            <a:r>
              <a:rPr lang="en-US" dirty="0"/>
              <a:t>: 22-6-2023, 13:00-15:15</a:t>
            </a:r>
          </a:p>
          <a:p>
            <a:pPr marL="173037" lvl="2" indent="0">
              <a:buNone/>
            </a:pPr>
            <a:endParaRPr lang="en-US" dirty="0"/>
          </a:p>
          <a:p>
            <a:pPr marL="173037" lvl="2" indent="0">
              <a:buNone/>
            </a:pPr>
            <a:r>
              <a:rPr lang="nl-NL" dirty="0" err="1"/>
              <a:t>Questions</a:t>
            </a:r>
            <a:r>
              <a:rPr lang="nl-NL" dirty="0"/>
              <a:t> </a:t>
            </a:r>
            <a:r>
              <a:rPr lang="nl-NL" dirty="0" err="1"/>
              <a:t>about</a:t>
            </a:r>
            <a:r>
              <a:rPr lang="nl-NL" dirty="0"/>
              <a:t> </a:t>
            </a:r>
            <a:r>
              <a:rPr lang="nl-NL" dirty="0" err="1"/>
              <a:t>the</a:t>
            </a:r>
            <a:r>
              <a:rPr lang="nl-NL" dirty="0"/>
              <a:t> course?</a:t>
            </a:r>
            <a:endParaRPr lang="en-US" dirty="0"/>
          </a:p>
          <a:p>
            <a:pPr marL="173037" lvl="2" indent="0">
              <a:buNone/>
            </a:pPr>
            <a:r>
              <a:rPr lang="en-US" dirty="0">
                <a:sym typeface="Wingdings" panose="05000000000000000000" pitchFamily="2" charset="2"/>
              </a:rPr>
              <a:t> </a:t>
            </a:r>
            <a:r>
              <a:rPr lang="en-US" dirty="0">
                <a:hlinkClick r:id="rId2"/>
              </a:rPr>
              <a:t>rdm@vu.nl</a:t>
            </a:r>
            <a:r>
              <a:rPr lang="en-US" dirty="0"/>
              <a:t> (please include </a:t>
            </a:r>
            <a:r>
              <a:rPr lang="nl-NL" b="1" dirty="0"/>
              <a:t>FSW 2023-1</a:t>
            </a:r>
            <a:r>
              <a:rPr lang="en-US" dirty="0"/>
              <a:t> in subject or message 🙏)</a:t>
            </a:r>
            <a:endParaRPr lang="nl-NL" dirty="0"/>
          </a:p>
        </p:txBody>
      </p:sp>
      <p:sp>
        <p:nvSpPr>
          <p:cNvPr id="5" name="Slide Number Placeholder 4">
            <a:extLst>
              <a:ext uri="{FF2B5EF4-FFF2-40B4-BE49-F238E27FC236}">
                <a16:creationId xmlns:a16="http://schemas.microsoft.com/office/drawing/2014/main" id="{0CE6FCD4-2792-4511-AFC3-E88C3118A7C2}"/>
              </a:ext>
            </a:extLst>
          </p:cNvPr>
          <p:cNvSpPr>
            <a:spLocks noGrp="1"/>
          </p:cNvSpPr>
          <p:nvPr>
            <p:ph type="sldNum" sz="quarter" idx="15"/>
          </p:nvPr>
        </p:nvSpPr>
        <p:spPr/>
        <p:txBody>
          <a:bodyPr/>
          <a:lstStyle/>
          <a:p>
            <a:pPr algn="l"/>
            <a:fld id="{840C1E0B-154D-844F-9C3C-CB8827A7EAB0}" type="slidenum">
              <a:rPr lang="nl-NL" dirty="0" smtClean="0"/>
              <a:pPr algn="l"/>
              <a:t>60</a:t>
            </a:fld>
            <a:r>
              <a:rPr lang="nl-NL" dirty="0"/>
              <a:t> </a:t>
            </a:r>
          </a:p>
        </p:txBody>
      </p:sp>
    </p:spTree>
    <p:extLst>
      <p:ext uri="{BB962C8B-B14F-4D97-AF65-F5344CB8AC3E}">
        <p14:creationId xmlns:p14="http://schemas.microsoft.com/office/powerpoint/2010/main" val="922386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jdelijke aanduiding voor tekst 18">
            <a:extLst>
              <a:ext uri="{FF2B5EF4-FFF2-40B4-BE49-F238E27FC236}">
                <a16:creationId xmlns:a16="http://schemas.microsoft.com/office/drawing/2014/main" id="{77B0A911-F831-3A4B-8A9F-94400B12644B}"/>
              </a:ext>
            </a:extLst>
          </p:cNvPr>
          <p:cNvSpPr>
            <a:spLocks noGrp="1"/>
          </p:cNvSpPr>
          <p:nvPr>
            <p:ph type="body" sz="quarter" idx="18"/>
          </p:nvPr>
        </p:nvSpPr>
        <p:spPr>
          <a:xfrm>
            <a:off x="900113" y="2136775"/>
            <a:ext cx="5196681" cy="3819525"/>
          </a:xfrm>
        </p:spPr>
        <p:txBody>
          <a:bodyPr/>
          <a:lstStyle/>
          <a:p>
            <a:r>
              <a:rPr lang="en-GB" dirty="0"/>
              <a:t>Writing a Data Management Plan</a:t>
            </a:r>
          </a:p>
          <a:p>
            <a:pPr lvl="1"/>
            <a:endParaRPr lang="en-GB" dirty="0"/>
          </a:p>
          <a:p>
            <a:pPr lvl="1"/>
            <a:r>
              <a:rPr lang="en-GB" dirty="0"/>
              <a:t>Workshop 2</a:t>
            </a:r>
          </a:p>
          <a:p>
            <a:pPr lvl="1"/>
            <a:endParaRPr lang="en-GB" dirty="0"/>
          </a:p>
          <a:p>
            <a:pPr marL="173037" lvl="2" indent="0">
              <a:buNone/>
            </a:pPr>
            <a:r>
              <a:rPr lang="en-GB" dirty="0"/>
              <a:t>FSW</a:t>
            </a:r>
          </a:p>
          <a:p>
            <a:pPr marL="173037" lvl="2" indent="0">
              <a:buNone/>
            </a:pPr>
            <a:r>
              <a:rPr lang="en-GB" dirty="0"/>
              <a:t>Jolien Scholten (University Library) &amp; Koen Leuveld (FSW)</a:t>
            </a:r>
          </a:p>
          <a:p>
            <a:pPr marL="173037" lvl="2" indent="0">
              <a:buNone/>
            </a:pPr>
            <a:r>
              <a:rPr lang="en-GB" dirty="0"/>
              <a:t>21-6-2022</a:t>
            </a:r>
          </a:p>
          <a:p>
            <a:pPr marL="173037" lvl="2" indent="0">
              <a:buNone/>
            </a:pPr>
            <a:r>
              <a:rPr lang="en-GB" dirty="0"/>
              <a:t>I: </a:t>
            </a:r>
            <a:r>
              <a:rPr lang="en-GB" dirty="0">
                <a:hlinkClick r:id="rId3"/>
              </a:rPr>
              <a:t>Research data support</a:t>
            </a:r>
            <a:endParaRPr lang="en-GB" dirty="0"/>
          </a:p>
          <a:p>
            <a:pPr marL="173037" lvl="2" indent="0">
              <a:buNone/>
            </a:pPr>
            <a:r>
              <a:rPr lang="en-GB" dirty="0"/>
              <a:t>E: rdm@vu.nl</a:t>
            </a:r>
          </a:p>
        </p:txBody>
      </p:sp>
      <p:pic>
        <p:nvPicPr>
          <p:cNvPr id="6" name="Tijdelijke aanduiding voor afbeelding 5">
            <a:extLst>
              <a:ext uri="{FF2B5EF4-FFF2-40B4-BE49-F238E27FC236}">
                <a16:creationId xmlns:a16="http://schemas.microsoft.com/office/drawing/2014/main" id="{5FA7C1DF-522F-994D-99EE-64E04B7860CF}"/>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322576" y="1685925"/>
            <a:ext cx="5421749" cy="4719600"/>
          </a:xfrm>
        </p:spPr>
      </p:pic>
      <p:pic>
        <p:nvPicPr>
          <p:cNvPr id="3" name="Picture 2" descr="A picture containing text, clipart&#10;&#10;Description automatically generated">
            <a:extLst>
              <a:ext uri="{FF2B5EF4-FFF2-40B4-BE49-F238E27FC236}">
                <a16:creationId xmlns:a16="http://schemas.microsoft.com/office/drawing/2014/main" id="{705769D8-BF46-4A9E-A3E1-7B537F4B59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95165" y="5976083"/>
            <a:ext cx="1227411" cy="429442"/>
          </a:xfrm>
          <a:prstGeom prst="rect">
            <a:avLst/>
          </a:prstGeom>
        </p:spPr>
      </p:pic>
    </p:spTree>
    <p:extLst>
      <p:ext uri="{BB962C8B-B14F-4D97-AF65-F5344CB8AC3E}">
        <p14:creationId xmlns:p14="http://schemas.microsoft.com/office/powerpoint/2010/main" val="3074193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jdelijke aanduiding voor tekst 18">
            <a:extLst>
              <a:ext uri="{FF2B5EF4-FFF2-40B4-BE49-F238E27FC236}">
                <a16:creationId xmlns:a16="http://schemas.microsoft.com/office/drawing/2014/main" id="{77B0A911-F831-3A4B-8A9F-94400B12644B}"/>
              </a:ext>
            </a:extLst>
          </p:cNvPr>
          <p:cNvSpPr>
            <a:spLocks noGrp="1"/>
          </p:cNvSpPr>
          <p:nvPr>
            <p:ph type="body" sz="quarter" idx="18"/>
          </p:nvPr>
        </p:nvSpPr>
        <p:spPr>
          <a:xfrm>
            <a:off x="900113" y="1775534"/>
            <a:ext cx="5196681" cy="4180767"/>
          </a:xfrm>
        </p:spPr>
        <p:txBody>
          <a:bodyPr/>
          <a:lstStyle/>
          <a:p>
            <a:pPr lvl="1"/>
            <a:r>
              <a:rPr lang="en-GB" dirty="0"/>
              <a:t>Today</a:t>
            </a:r>
          </a:p>
          <a:p>
            <a:pPr lvl="1"/>
            <a:endParaRPr lang="en-GB" dirty="0"/>
          </a:p>
          <a:p>
            <a:pPr marL="342900" lvl="1" indent="-342900">
              <a:buFontTx/>
              <a:buChar char="-"/>
            </a:pPr>
            <a:r>
              <a:rPr lang="en-GB" dirty="0"/>
              <a:t>Finalizing Workshop 1: Security measures</a:t>
            </a:r>
          </a:p>
          <a:p>
            <a:pPr marL="342900" lvl="1" indent="-342900">
              <a:buFontTx/>
              <a:buChar char="-"/>
            </a:pPr>
            <a:r>
              <a:rPr lang="en-GB" dirty="0"/>
              <a:t>Short recap | Legal and ethical requirements</a:t>
            </a:r>
          </a:p>
          <a:p>
            <a:pPr marL="342900" lvl="1" indent="-342900">
              <a:buFontTx/>
              <a:buChar char="-"/>
            </a:pPr>
            <a:r>
              <a:rPr lang="en-GB" dirty="0"/>
              <a:t>Storage and backup</a:t>
            </a:r>
          </a:p>
          <a:p>
            <a:pPr marL="342900" lvl="1" indent="-342900">
              <a:buFontTx/>
              <a:buChar char="-"/>
            </a:pPr>
            <a:r>
              <a:rPr lang="en-GB" dirty="0"/>
              <a:t>Archiving and publishing</a:t>
            </a:r>
          </a:p>
          <a:p>
            <a:pPr marL="342900" lvl="1" indent="-342900">
              <a:buFontTx/>
              <a:buChar char="-"/>
            </a:pPr>
            <a:r>
              <a:rPr lang="en-GB" dirty="0"/>
              <a:t>Research documentation</a:t>
            </a:r>
          </a:p>
          <a:p>
            <a:pPr marL="342900" lvl="1" indent="-342900">
              <a:buFontTx/>
              <a:buChar char="-"/>
            </a:pPr>
            <a:r>
              <a:rPr lang="en-GB" dirty="0"/>
              <a:t>RDM responsibilities and resources</a:t>
            </a:r>
          </a:p>
          <a:p>
            <a:pPr lvl="1"/>
            <a:endParaRPr lang="en-GB" dirty="0"/>
          </a:p>
          <a:p>
            <a:pPr marL="173037" lvl="2" indent="0">
              <a:buNone/>
            </a:pPr>
            <a:endParaRPr lang="en-GB" dirty="0"/>
          </a:p>
        </p:txBody>
      </p:sp>
      <p:pic>
        <p:nvPicPr>
          <p:cNvPr id="6" name="Tijdelijke aanduiding voor afbeelding 5">
            <a:extLst>
              <a:ext uri="{FF2B5EF4-FFF2-40B4-BE49-F238E27FC236}">
                <a16:creationId xmlns:a16="http://schemas.microsoft.com/office/drawing/2014/main" id="{881A2DB2-E3AF-8D4F-92B8-5F06292C821A}"/>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6322576" y="1685925"/>
            <a:ext cx="5421749" cy="4719600"/>
          </a:xfrm>
        </p:spPr>
      </p:pic>
      <p:sp>
        <p:nvSpPr>
          <p:cNvPr id="5" name="Tijdelijke aanduiding voor tekst 4">
            <a:extLst>
              <a:ext uri="{FF2B5EF4-FFF2-40B4-BE49-F238E27FC236}">
                <a16:creationId xmlns:a16="http://schemas.microsoft.com/office/drawing/2014/main" id="{53CD944B-37E2-43C9-A4BD-E43DD7E256B0}"/>
              </a:ext>
            </a:extLst>
          </p:cNvPr>
          <p:cNvSpPr>
            <a:spLocks noGrp="1"/>
          </p:cNvSpPr>
          <p:nvPr>
            <p:ph type="body" sz="quarter" idx="20"/>
          </p:nvPr>
        </p:nvSpPr>
        <p:spPr/>
        <p:txBody>
          <a:bodyPr/>
          <a:lstStyle/>
          <a:p>
            <a:endParaRPr lang="en-GB" dirty="0"/>
          </a:p>
        </p:txBody>
      </p:sp>
    </p:spTree>
    <p:extLst>
      <p:ext uri="{BB962C8B-B14F-4D97-AF65-F5344CB8AC3E}">
        <p14:creationId xmlns:p14="http://schemas.microsoft.com/office/powerpoint/2010/main" val="2551100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4D41EEC-31F7-4FCD-9E3B-359F5B11432C}"/>
                  </a:ext>
                </a:extLst>
              </p:cNvPr>
              <p:cNvGraphicFramePr>
                <a:graphicFrameLocks/>
              </p:cNvGraphicFramePr>
              <p:nvPr/>
            </p:nvGraphicFramePr>
            <p:xfrm>
              <a:off x="552794" y="1707495"/>
              <a:ext cx="11088000" cy="4680000"/>
            </p:xfrm>
            <a:graphic>
              <a:graphicData uri="http://schemas.microsoft.com/office/powerpoint/2016/summaryzoom">
                <psuz:summaryZm>
                  <psuz:summaryZmObj sectionId="{F8C403E8-A6D1-4998-BD10-634022F65108}">
                    <psuz:zmPr id="{03A62CFC-8E21-40E8-94B5-E83AA96C27B8}" transitionDur="1000">
                      <p166:blipFill xmlns:p166="http://schemas.microsoft.com/office/powerpoint/2016/6/main">
                        <a:blip r:embed="rId2"/>
                        <a:stretch>
                          <a:fillRect/>
                        </a:stretch>
                      </p166:blipFill>
                      <p166:spPr xmlns:p166="http://schemas.microsoft.com/office/powerpoint/2016/6/main">
                        <a:xfrm>
                          <a:off x="429676" y="406782"/>
                          <a:ext cx="3326400" cy="1870856"/>
                        </a:xfrm>
                        <a:prstGeom prst="rect">
                          <a:avLst/>
                        </a:prstGeom>
                        <a:ln w="3175">
                          <a:solidFill>
                            <a:prstClr val="ltGray"/>
                          </a:solidFill>
                        </a:ln>
                      </p166:spPr>
                    </psuz:zmPr>
                  </psuz:summaryZmObj>
                  <psuz:summaryZmObj sectionId="{FAA05A4B-29BE-4AA5-9EC4-641A4E7F8D90}">
                    <psuz:zmPr id="{53F7DFE1-AE92-4550-AA52-73D0A4074D0E}" transitionDur="1000">
                      <p166:blipFill xmlns:p166="http://schemas.microsoft.com/office/powerpoint/2016/6/main">
                        <a:blip r:embed="rId3"/>
                        <a:stretch>
                          <a:fillRect/>
                        </a:stretch>
                      </p166:blipFill>
                      <p166:spPr xmlns:p166="http://schemas.microsoft.com/office/powerpoint/2016/6/main">
                        <a:xfrm>
                          <a:off x="3880800" y="406782"/>
                          <a:ext cx="3326400" cy="1870856"/>
                        </a:xfrm>
                        <a:prstGeom prst="rect">
                          <a:avLst/>
                        </a:prstGeom>
                        <a:ln w="3175">
                          <a:solidFill>
                            <a:prstClr val="ltGray"/>
                          </a:solidFill>
                        </a:ln>
                      </p166:spPr>
                    </psuz:zmPr>
                  </psuz:summaryZmObj>
                  <psuz:summaryZmObj sectionId="{9A09CDAC-B30C-4B71-B3E8-32843C131BD9}">
                    <psuz:zmPr id="{CBAA5F4C-2581-4FD5-9C77-DFEE407F2DDA}" transitionDur="1000">
                      <p166:blipFill xmlns:p166="http://schemas.microsoft.com/office/powerpoint/2016/6/main">
                        <a:blip r:embed="rId4"/>
                        <a:stretch>
                          <a:fillRect/>
                        </a:stretch>
                      </p166:blipFill>
                      <p166:spPr xmlns:p166="http://schemas.microsoft.com/office/powerpoint/2016/6/main">
                        <a:xfrm>
                          <a:off x="7331924" y="406782"/>
                          <a:ext cx="3326400" cy="1870856"/>
                        </a:xfrm>
                        <a:prstGeom prst="rect">
                          <a:avLst/>
                        </a:prstGeom>
                        <a:ln w="3175">
                          <a:solidFill>
                            <a:prstClr val="ltGray"/>
                          </a:solidFill>
                        </a:ln>
                      </p166:spPr>
                    </psuz:zmPr>
                  </psuz:summaryZmObj>
                  <psuz:summaryZmObj sectionId="{9049D095-2343-4BD1-94DC-51704B8458D7}">
                    <psuz:zmPr id="{1D6B2E40-DC1E-4E89-911F-9538E105536D}" transitionDur="1000">
                      <p166:blipFill xmlns:p166="http://schemas.microsoft.com/office/powerpoint/2016/6/main">
                        <a:blip r:embed="rId5"/>
                        <a:stretch>
                          <a:fillRect/>
                        </a:stretch>
                      </p166:blipFill>
                      <p166:spPr xmlns:p166="http://schemas.microsoft.com/office/powerpoint/2016/6/main">
                        <a:xfrm>
                          <a:off x="429676" y="2402362"/>
                          <a:ext cx="3326400" cy="1870856"/>
                        </a:xfrm>
                        <a:prstGeom prst="rect">
                          <a:avLst/>
                        </a:prstGeom>
                        <a:ln w="3175">
                          <a:solidFill>
                            <a:prstClr val="ltGray"/>
                          </a:solidFill>
                        </a:ln>
                      </p166:spPr>
                    </psuz:zmPr>
                  </psuz:summaryZmObj>
                  <psuz:summaryZmObj sectionId="{1DC3C6C4-69AD-40E0-975D-5BAA0181A6B7}">
                    <psuz:zmPr id="{01B14BF9-355B-4CC8-83E1-69B3DDD2F987}" transitionDur="1000">
                      <p166:blipFill xmlns:p166="http://schemas.microsoft.com/office/powerpoint/2016/6/main">
                        <a:blip r:embed="rId6"/>
                        <a:stretch>
                          <a:fillRect/>
                        </a:stretch>
                      </p166:blipFill>
                      <p166:spPr xmlns:p166="http://schemas.microsoft.com/office/powerpoint/2016/6/main">
                        <a:xfrm>
                          <a:off x="3880800" y="2402362"/>
                          <a:ext cx="3326400" cy="1870856"/>
                        </a:xfrm>
                        <a:prstGeom prst="rect">
                          <a:avLst/>
                        </a:prstGeom>
                        <a:ln w="3175">
                          <a:solidFill>
                            <a:prstClr val="ltGray"/>
                          </a:solidFill>
                        </a:ln>
                      </p166:spPr>
                    </psuz:zmPr>
                  </psuz:summaryZmObj>
                  <psuz:summaryZmObj sectionId="{7C4F17A5-BBB0-4E86-B5EF-FFF6E27E7430}">
                    <psuz:zmPr id="{92F7FA00-D1B9-4A05-AA1C-7E370A2EE62A}" transitionDur="1000">
                      <p166:blipFill xmlns:p166="http://schemas.microsoft.com/office/powerpoint/2016/6/main">
                        <a:blip r:embed="rId7"/>
                        <a:stretch>
                          <a:fillRect/>
                        </a:stretch>
                      </p166:blipFill>
                      <p166:spPr xmlns:p166="http://schemas.microsoft.com/office/powerpoint/2016/6/main">
                        <a:xfrm>
                          <a:off x="7331924" y="2402362"/>
                          <a:ext cx="3326400" cy="187085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4D41EEC-31F7-4FCD-9E3B-359F5B11432C}"/>
                  </a:ext>
                </a:extLst>
              </p:cNvPr>
              <p:cNvGrpSpPr>
                <a:grpSpLocks noGrp="1" noUngrp="1" noRot="1" noChangeAspect="1" noMove="1" noResize="1"/>
              </p:cNvGrpSpPr>
              <p:nvPr/>
            </p:nvGrpSpPr>
            <p:grpSpPr>
              <a:xfrm>
                <a:off x="552794" y="1707495"/>
                <a:ext cx="11088000" cy="4680000"/>
                <a:chOff x="552794" y="1707495"/>
                <a:chExt cx="11088000" cy="4680000"/>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982470" y="2114277"/>
                  <a:ext cx="3326400" cy="1870856"/>
                </a:xfrm>
                <a:prstGeom prst="rect">
                  <a:avLst/>
                </a:prstGeom>
                <a:ln w="3175">
                  <a:solidFill>
                    <a:prstClr val="ltGray"/>
                  </a:solidFill>
                </a:ln>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433594" y="2114277"/>
                  <a:ext cx="3326400" cy="1870856"/>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884718" y="2114277"/>
                  <a:ext cx="3326400" cy="1870856"/>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982470" y="4109857"/>
                  <a:ext cx="3326400" cy="1870856"/>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33594" y="4109857"/>
                  <a:ext cx="3326400" cy="1870856"/>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884718" y="4109857"/>
                  <a:ext cx="3326400" cy="1870856"/>
                </a:xfrm>
                <a:prstGeom prst="rect">
                  <a:avLst/>
                </a:prstGeom>
                <a:ln w="3175">
                  <a:solidFill>
                    <a:prstClr val="ltGray"/>
                  </a:solidFill>
                </a:ln>
              </p:spPr>
            </p:pic>
          </p:grpSp>
        </mc:Fallback>
      </mc:AlternateContent>
    </p:spTree>
    <p:extLst>
      <p:ext uri="{BB962C8B-B14F-4D97-AF65-F5344CB8AC3E}">
        <p14:creationId xmlns:p14="http://schemas.microsoft.com/office/powerpoint/2010/main" val="4164065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39CC8C-765A-8841-9702-300428D8E824}"/>
              </a:ext>
            </a:extLst>
          </p:cNvPr>
          <p:cNvSpPr>
            <a:spLocks noGrp="1"/>
          </p:cNvSpPr>
          <p:nvPr>
            <p:ph type="body" sz="quarter" idx="10"/>
          </p:nvPr>
        </p:nvSpPr>
        <p:spPr/>
        <p:txBody>
          <a:bodyPr/>
          <a:lstStyle/>
          <a:p>
            <a:pPr>
              <a:lnSpc>
                <a:spcPct val="90000"/>
              </a:lnSpc>
            </a:pPr>
            <a:r>
              <a:rPr lang="en-GB" dirty="0">
                <a:latin typeface="DIN Pro Medium" pitchFamily="2" charset="0"/>
              </a:rPr>
              <a:t>Recap from Workshop 1</a:t>
            </a:r>
          </a:p>
        </p:txBody>
      </p:sp>
      <p:sp>
        <p:nvSpPr>
          <p:cNvPr id="6" name="Tekstvak 5">
            <a:extLst>
              <a:ext uri="{FF2B5EF4-FFF2-40B4-BE49-F238E27FC236}">
                <a16:creationId xmlns:a16="http://schemas.microsoft.com/office/drawing/2014/main" id="{A87D9100-6013-D84C-9123-A0198041AEBD}"/>
              </a:ext>
            </a:extLst>
          </p:cNvPr>
          <p:cNvSpPr txBox="1"/>
          <p:nvPr/>
        </p:nvSpPr>
        <p:spPr>
          <a:xfrm>
            <a:off x="9570027" y="3595255"/>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Tree>
    <p:extLst>
      <p:ext uri="{BB962C8B-B14F-4D97-AF65-F5344CB8AC3E}">
        <p14:creationId xmlns:p14="http://schemas.microsoft.com/office/powerpoint/2010/main" val="1200933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0A32-E2F6-4DBB-A072-974E0D899BF2}"/>
              </a:ext>
            </a:extLst>
          </p:cNvPr>
          <p:cNvSpPr>
            <a:spLocks noGrp="1"/>
          </p:cNvSpPr>
          <p:nvPr>
            <p:ph type="title"/>
          </p:nvPr>
        </p:nvSpPr>
        <p:spPr>
          <a:xfrm>
            <a:off x="450850" y="430391"/>
            <a:ext cx="5875587" cy="824017"/>
          </a:xfrm>
        </p:spPr>
        <p:txBody>
          <a:bodyPr/>
          <a:lstStyle/>
          <a:p>
            <a:r>
              <a:rPr lang="nl-NL" sz="2800" dirty="0" err="1"/>
              <a:t>Pseudonymization</a:t>
            </a:r>
            <a:r>
              <a:rPr lang="nl-NL" sz="2800" dirty="0"/>
              <a:t> vs. </a:t>
            </a:r>
            <a:r>
              <a:rPr lang="nl-NL" sz="2800" dirty="0" err="1"/>
              <a:t>anonymization</a:t>
            </a:r>
            <a:endParaRPr lang="nl-NL" dirty="0"/>
          </a:p>
        </p:txBody>
      </p:sp>
      <p:sp>
        <p:nvSpPr>
          <p:cNvPr id="3" name="Text Placeholder 2">
            <a:extLst>
              <a:ext uri="{FF2B5EF4-FFF2-40B4-BE49-F238E27FC236}">
                <a16:creationId xmlns:a16="http://schemas.microsoft.com/office/drawing/2014/main" id="{0BC15CD3-6888-4E6B-B6C2-E4CDDAD0289B}"/>
              </a:ext>
            </a:extLst>
          </p:cNvPr>
          <p:cNvSpPr>
            <a:spLocks noGrp="1"/>
          </p:cNvSpPr>
          <p:nvPr>
            <p:ph type="body" sz="quarter" idx="13"/>
          </p:nvPr>
        </p:nvSpPr>
        <p:spPr>
          <a:xfrm>
            <a:off x="1685925" y="1685925"/>
            <a:ext cx="9906000" cy="4895850"/>
          </a:xfrm>
        </p:spPr>
        <p:txBody>
          <a:bodyPr/>
          <a:lstStyle/>
          <a:p>
            <a:pPr lvl="1"/>
            <a:r>
              <a:rPr lang="en-US" dirty="0"/>
              <a:t>Pseudonymization</a:t>
            </a:r>
          </a:p>
          <a:p>
            <a:pPr lvl="2"/>
            <a:r>
              <a:rPr lang="en-US" dirty="0"/>
              <a:t>No direct identifiers (names, addresses, </a:t>
            </a:r>
            <a:r>
              <a:rPr lang="en-US" dirty="0" err="1"/>
              <a:t>etc</a:t>
            </a:r>
            <a:r>
              <a:rPr lang="en-US" dirty="0"/>
              <a:t>).</a:t>
            </a:r>
          </a:p>
          <a:p>
            <a:pPr lvl="2"/>
            <a:r>
              <a:rPr lang="en-US" dirty="0"/>
              <a:t>Pseudonymized data is personal data: GDPR applies.</a:t>
            </a:r>
          </a:p>
          <a:p>
            <a:pPr lvl="2"/>
            <a:r>
              <a:rPr lang="en-US" dirty="0"/>
              <a:t>Useful to minimize the risk associated with data breaches. </a:t>
            </a:r>
          </a:p>
          <a:p>
            <a:pPr lvl="1"/>
            <a:r>
              <a:rPr lang="en-US" dirty="0"/>
              <a:t>Anonymization </a:t>
            </a:r>
          </a:p>
          <a:p>
            <a:pPr lvl="2"/>
            <a:r>
              <a:rPr lang="en-US" dirty="0"/>
              <a:t>Even indirect identification impossible. </a:t>
            </a:r>
          </a:p>
          <a:p>
            <a:pPr lvl="2"/>
            <a:r>
              <a:rPr lang="en-US" dirty="0"/>
              <a:t>Not personal data, GDPR does not apply.</a:t>
            </a:r>
          </a:p>
          <a:p>
            <a:pPr lvl="2"/>
            <a:r>
              <a:rPr lang="en-US" dirty="0"/>
              <a:t>Difficult! It should not be possible to:</a:t>
            </a:r>
          </a:p>
          <a:p>
            <a:pPr lvl="3"/>
            <a:r>
              <a:rPr lang="en-US" dirty="0"/>
              <a:t>Single out a single person;</a:t>
            </a:r>
          </a:p>
          <a:p>
            <a:pPr lvl="3"/>
            <a:r>
              <a:rPr lang="en-US" dirty="0"/>
              <a:t>Link various records to an individual; or</a:t>
            </a:r>
          </a:p>
          <a:p>
            <a:pPr lvl="3"/>
            <a:r>
              <a:rPr lang="en-US" dirty="0"/>
              <a:t>Infer information about an individual.</a:t>
            </a:r>
          </a:p>
          <a:p>
            <a:pPr lvl="1"/>
            <a:endParaRPr lang="en-US" dirty="0"/>
          </a:p>
          <a:p>
            <a:pPr lvl="1"/>
            <a:r>
              <a:rPr lang="en-US" dirty="0"/>
              <a:t>For more information (in Dutch):</a:t>
            </a:r>
          </a:p>
          <a:p>
            <a:pPr lvl="2"/>
            <a:r>
              <a:rPr lang="en-US" dirty="0"/>
              <a:t>(WP216, </a:t>
            </a:r>
            <a:r>
              <a:rPr lang="en-US" dirty="0" err="1"/>
              <a:t>Advies</a:t>
            </a:r>
            <a:r>
              <a:rPr lang="en-US" dirty="0"/>
              <a:t> 5/2014 over </a:t>
            </a:r>
            <a:r>
              <a:rPr lang="en-US" dirty="0" err="1"/>
              <a:t>anonimiseringstechnieken</a:t>
            </a:r>
            <a:r>
              <a:rPr lang="en-US" dirty="0"/>
              <a:t>, WP29) - </a:t>
            </a:r>
            <a:r>
              <a:rPr lang="en-US" dirty="0">
                <a:hlinkClick r:id="rId2"/>
              </a:rPr>
              <a:t>https://www.pdpjournals.com/docs/88197.pdf</a:t>
            </a:r>
            <a:endParaRPr lang="en-US" dirty="0"/>
          </a:p>
          <a:p>
            <a:pPr lvl="2"/>
            <a:r>
              <a:rPr lang="en-US" dirty="0"/>
              <a:t>De ‘</a:t>
            </a:r>
            <a:r>
              <a:rPr lang="en-US" dirty="0" err="1"/>
              <a:t>achterkant</a:t>
            </a:r>
            <a:r>
              <a:rPr lang="en-US" dirty="0"/>
              <a:t>’ van </a:t>
            </a:r>
            <a:r>
              <a:rPr lang="en-US" dirty="0" err="1"/>
              <a:t>anonimiseren</a:t>
            </a:r>
            <a:r>
              <a:rPr lang="en-US" dirty="0"/>
              <a:t>: </a:t>
            </a:r>
            <a:r>
              <a:rPr lang="en-US" dirty="0">
                <a:hlinkClick r:id="rId3"/>
              </a:rPr>
              <a:t>https://pure.uva.nl/ws/files/1834030/107610_thesis.pdf</a:t>
            </a:r>
            <a:endParaRPr lang="nl-NL" dirty="0"/>
          </a:p>
        </p:txBody>
      </p:sp>
      <p:sp>
        <p:nvSpPr>
          <p:cNvPr id="4" name="Slide Number Placeholder 3">
            <a:extLst>
              <a:ext uri="{FF2B5EF4-FFF2-40B4-BE49-F238E27FC236}">
                <a16:creationId xmlns:a16="http://schemas.microsoft.com/office/drawing/2014/main" id="{49D7908C-3460-4ADD-A314-2DAF2F0BB026}"/>
              </a:ext>
            </a:extLst>
          </p:cNvPr>
          <p:cNvSpPr>
            <a:spLocks noGrp="1"/>
          </p:cNvSpPr>
          <p:nvPr>
            <p:ph type="sldNum" sz="quarter" idx="15"/>
          </p:nvPr>
        </p:nvSpPr>
        <p:spPr/>
        <p:txBody>
          <a:bodyPr/>
          <a:lstStyle/>
          <a:p>
            <a:pPr algn="l"/>
            <a:fld id="{840C1E0B-154D-844F-9C3C-CB8827A7EAB0}" type="slidenum">
              <a:rPr lang="nl-NL" smtClean="0"/>
              <a:pPr algn="l"/>
              <a:t>65</a:t>
            </a:fld>
            <a:r>
              <a:rPr lang="nl-NL"/>
              <a:t> </a:t>
            </a:r>
          </a:p>
        </p:txBody>
      </p:sp>
    </p:spTree>
    <p:extLst>
      <p:ext uri="{BB962C8B-B14F-4D97-AF65-F5344CB8AC3E}">
        <p14:creationId xmlns:p14="http://schemas.microsoft.com/office/powerpoint/2010/main" val="306586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4F43-0840-4FFA-AE31-D0104E15A79B}"/>
              </a:ext>
            </a:extLst>
          </p:cNvPr>
          <p:cNvSpPr>
            <a:spLocks noGrp="1"/>
          </p:cNvSpPr>
          <p:nvPr>
            <p:ph type="title"/>
          </p:nvPr>
        </p:nvSpPr>
        <p:spPr>
          <a:xfrm>
            <a:off x="442841" y="426792"/>
            <a:ext cx="7051230" cy="824017"/>
          </a:xfrm>
        </p:spPr>
        <p:txBody>
          <a:bodyPr/>
          <a:lstStyle/>
          <a:p>
            <a:r>
              <a:rPr lang="nl-NL" sz="2800" dirty="0" err="1"/>
              <a:t>Pseudonymization</a:t>
            </a:r>
            <a:r>
              <a:rPr lang="nl-NL" sz="2800" dirty="0"/>
              <a:t>, </a:t>
            </a:r>
            <a:r>
              <a:rPr lang="nl-NL" sz="2800" dirty="0" err="1"/>
              <a:t>anonymization</a:t>
            </a:r>
            <a:r>
              <a:rPr lang="nl-NL" sz="2800" dirty="0"/>
              <a:t> in </a:t>
            </a:r>
            <a:r>
              <a:rPr lang="nl-NL" sz="2800" dirty="0" err="1"/>
              <a:t>practice</a:t>
            </a:r>
            <a:endParaRPr lang="nl-NL" dirty="0"/>
          </a:p>
        </p:txBody>
      </p:sp>
      <p:sp>
        <p:nvSpPr>
          <p:cNvPr id="4" name="Slide Number Placeholder 3">
            <a:extLst>
              <a:ext uri="{FF2B5EF4-FFF2-40B4-BE49-F238E27FC236}">
                <a16:creationId xmlns:a16="http://schemas.microsoft.com/office/drawing/2014/main" id="{9F55D3FF-09DA-492F-BC96-CA6BF2838336}"/>
              </a:ext>
            </a:extLst>
          </p:cNvPr>
          <p:cNvSpPr>
            <a:spLocks noGrp="1"/>
          </p:cNvSpPr>
          <p:nvPr>
            <p:ph type="sldNum" sz="quarter" idx="16"/>
          </p:nvPr>
        </p:nvSpPr>
        <p:spPr/>
        <p:txBody>
          <a:bodyPr/>
          <a:lstStyle/>
          <a:p>
            <a:pPr algn="l"/>
            <a:fld id="{840C1E0B-154D-844F-9C3C-CB8827A7EAB0}" type="slidenum">
              <a:rPr lang="nl-NL" smtClean="0"/>
              <a:pPr algn="l"/>
              <a:t>66</a:t>
            </a:fld>
            <a:r>
              <a:rPr lang="nl-NL"/>
              <a:t> </a:t>
            </a:r>
          </a:p>
        </p:txBody>
      </p:sp>
      <p:pic>
        <p:nvPicPr>
          <p:cNvPr id="5" name="Picture 4">
            <a:extLst>
              <a:ext uri="{FF2B5EF4-FFF2-40B4-BE49-F238E27FC236}">
                <a16:creationId xmlns:a16="http://schemas.microsoft.com/office/drawing/2014/main" id="{13FC975D-2311-4663-8388-040EEC1DF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6660" y="1343422"/>
            <a:ext cx="7633682" cy="5400000"/>
          </a:xfrm>
          <a:prstGeom prst="rect">
            <a:avLst/>
          </a:prstGeom>
        </p:spPr>
      </p:pic>
    </p:spTree>
    <p:extLst>
      <p:ext uri="{BB962C8B-B14F-4D97-AF65-F5344CB8AC3E}">
        <p14:creationId xmlns:p14="http://schemas.microsoft.com/office/powerpoint/2010/main" val="103560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4735-90E2-47F0-8F43-A1054F6DDDBC}"/>
              </a:ext>
            </a:extLst>
          </p:cNvPr>
          <p:cNvSpPr>
            <a:spLocks noGrp="1"/>
          </p:cNvSpPr>
          <p:nvPr>
            <p:ph type="title"/>
          </p:nvPr>
        </p:nvSpPr>
        <p:spPr>
          <a:xfrm>
            <a:off x="450850" y="430391"/>
            <a:ext cx="3133619" cy="824017"/>
          </a:xfrm>
        </p:spPr>
        <p:txBody>
          <a:bodyPr/>
          <a:lstStyle/>
          <a:p>
            <a:r>
              <a:rPr lang="nl-NL" sz="2800" dirty="0"/>
              <a:t>Security </a:t>
            </a:r>
            <a:r>
              <a:rPr lang="nl-NL" sz="2800" dirty="0" err="1"/>
              <a:t>measures</a:t>
            </a:r>
            <a:endParaRPr lang="nl-NL" dirty="0"/>
          </a:p>
        </p:txBody>
      </p:sp>
      <p:sp>
        <p:nvSpPr>
          <p:cNvPr id="3" name="Text Placeholder 2">
            <a:extLst>
              <a:ext uri="{FF2B5EF4-FFF2-40B4-BE49-F238E27FC236}">
                <a16:creationId xmlns:a16="http://schemas.microsoft.com/office/drawing/2014/main" id="{A018ECB0-1C9B-4B2E-AC5C-205ECBA4EA04}"/>
              </a:ext>
            </a:extLst>
          </p:cNvPr>
          <p:cNvSpPr>
            <a:spLocks noGrp="1"/>
          </p:cNvSpPr>
          <p:nvPr>
            <p:ph type="body" sz="quarter" idx="13"/>
          </p:nvPr>
        </p:nvSpPr>
        <p:spPr>
          <a:xfrm>
            <a:off x="1685924" y="1685925"/>
            <a:ext cx="9172575" cy="4273550"/>
          </a:xfrm>
        </p:spPr>
        <p:txBody>
          <a:bodyPr/>
          <a:lstStyle/>
          <a:p>
            <a:pPr lvl="1"/>
            <a:r>
              <a:rPr lang="en-US" dirty="0"/>
              <a:t>Security measures should be </a:t>
            </a:r>
            <a:r>
              <a:rPr lang="en-US" b="1" dirty="0"/>
              <a:t>appropriate</a:t>
            </a:r>
            <a:r>
              <a:rPr lang="en-US" dirty="0"/>
              <a:t>. So the more sensitive your data, the more effort you are expected to do to prevent </a:t>
            </a:r>
            <a:r>
              <a:rPr lang="en-US" b="1" dirty="0"/>
              <a:t>data loss</a:t>
            </a:r>
            <a:r>
              <a:rPr lang="en-US" dirty="0"/>
              <a:t> or </a:t>
            </a:r>
            <a:r>
              <a:rPr lang="en-US" b="1" dirty="0"/>
              <a:t>data breaches</a:t>
            </a:r>
            <a:r>
              <a:rPr lang="en-US" dirty="0"/>
              <a:t>. In any case:</a:t>
            </a:r>
          </a:p>
          <a:p>
            <a:pPr lvl="2"/>
            <a:r>
              <a:rPr lang="en-US" dirty="0"/>
              <a:t>Consider </a:t>
            </a:r>
            <a:r>
              <a:rPr lang="en-US" u="sng" dirty="0"/>
              <a:t>pseudonymizing</a:t>
            </a:r>
            <a:r>
              <a:rPr lang="en-US" dirty="0"/>
              <a:t> your data.</a:t>
            </a:r>
          </a:p>
          <a:p>
            <a:pPr lvl="2"/>
            <a:r>
              <a:rPr lang="en-US" dirty="0"/>
              <a:t>Only store (sensitive) (personal) data on secure environments. </a:t>
            </a:r>
          </a:p>
          <a:p>
            <a:pPr lvl="2"/>
            <a:r>
              <a:rPr lang="en-US" dirty="0"/>
              <a:t>Use </a:t>
            </a:r>
            <a:r>
              <a:rPr lang="en-US" dirty="0" err="1">
                <a:hlinkClick r:id="rId2"/>
              </a:rPr>
              <a:t>SURFfilesender</a:t>
            </a:r>
            <a:r>
              <a:rPr lang="en-US" dirty="0"/>
              <a:t> and/or Research Drive for sending sensitive files.</a:t>
            </a:r>
          </a:p>
          <a:p>
            <a:pPr lvl="2"/>
            <a:r>
              <a:rPr lang="en-US" dirty="0"/>
              <a:t>Make sure hard drives and USB drives are encrypted (</a:t>
            </a:r>
            <a:r>
              <a:rPr lang="en-US" dirty="0" err="1">
                <a:hlinkClick r:id="rId3"/>
              </a:rPr>
              <a:t>Bitlocker</a:t>
            </a:r>
            <a:r>
              <a:rPr lang="en-US" dirty="0"/>
              <a:t> / </a:t>
            </a:r>
            <a:r>
              <a:rPr lang="en-US" dirty="0" err="1">
                <a:hlinkClick r:id="rId4"/>
              </a:rPr>
              <a:t>Filevault</a:t>
            </a:r>
            <a:r>
              <a:rPr lang="en-US" dirty="0"/>
              <a:t> / </a:t>
            </a:r>
            <a:r>
              <a:rPr lang="en-US" dirty="0" err="1">
                <a:hlinkClick r:id="rId5"/>
              </a:rPr>
              <a:t>Veracrypt</a:t>
            </a:r>
            <a:r>
              <a:rPr lang="en-US" dirty="0"/>
              <a:t> / </a:t>
            </a:r>
            <a:r>
              <a:rPr lang="en-US" dirty="0" err="1">
                <a:hlinkClick r:id="rId6"/>
              </a:rPr>
              <a:t>Cryptomator</a:t>
            </a:r>
            <a:r>
              <a:rPr lang="en-US" dirty="0"/>
              <a:t>).</a:t>
            </a:r>
          </a:p>
          <a:p>
            <a:pPr lvl="2"/>
            <a:r>
              <a:rPr lang="en-US" dirty="0"/>
              <a:t>Make sure you use multi-factor authentication.</a:t>
            </a:r>
          </a:p>
          <a:p>
            <a:pPr lvl="2"/>
            <a:r>
              <a:rPr lang="en-US" dirty="0"/>
              <a:t>Make sure you have a unique pass phrase.</a:t>
            </a:r>
          </a:p>
          <a:p>
            <a:pPr lvl="2"/>
            <a:r>
              <a:rPr lang="en-US" dirty="0"/>
              <a:t>Make sure you are not hacked: </a:t>
            </a:r>
            <a:r>
              <a:rPr lang="en-US" dirty="0">
                <a:hlinkClick r:id="rId7"/>
              </a:rPr>
              <a:t>https://laatjeniethackmaken.nl</a:t>
            </a:r>
            <a:endParaRPr lang="nl-NL" dirty="0"/>
          </a:p>
        </p:txBody>
      </p:sp>
      <p:sp>
        <p:nvSpPr>
          <p:cNvPr id="4" name="Slide Number Placeholder 3">
            <a:extLst>
              <a:ext uri="{FF2B5EF4-FFF2-40B4-BE49-F238E27FC236}">
                <a16:creationId xmlns:a16="http://schemas.microsoft.com/office/drawing/2014/main" id="{B907AC96-2261-4682-A93C-83F8EF46FE1C}"/>
              </a:ext>
            </a:extLst>
          </p:cNvPr>
          <p:cNvSpPr>
            <a:spLocks noGrp="1"/>
          </p:cNvSpPr>
          <p:nvPr>
            <p:ph type="sldNum" sz="quarter" idx="15"/>
          </p:nvPr>
        </p:nvSpPr>
        <p:spPr/>
        <p:txBody>
          <a:bodyPr/>
          <a:lstStyle/>
          <a:p>
            <a:pPr algn="l"/>
            <a:fld id="{840C1E0B-154D-844F-9C3C-CB8827A7EAB0}" type="slidenum">
              <a:rPr lang="nl-NL" smtClean="0"/>
              <a:pPr algn="l"/>
              <a:t>67</a:t>
            </a:fld>
            <a:r>
              <a:rPr lang="nl-NL"/>
              <a:t> </a:t>
            </a:r>
          </a:p>
        </p:txBody>
      </p:sp>
    </p:spTree>
    <p:extLst>
      <p:ext uri="{BB962C8B-B14F-4D97-AF65-F5344CB8AC3E}">
        <p14:creationId xmlns:p14="http://schemas.microsoft.com/office/powerpoint/2010/main" val="2270441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9C825-D616-4C3E-BE04-D45840A4C0BE}"/>
              </a:ext>
            </a:extLst>
          </p:cNvPr>
          <p:cNvSpPr>
            <a:spLocks noGrp="1"/>
          </p:cNvSpPr>
          <p:nvPr>
            <p:ph type="title"/>
          </p:nvPr>
        </p:nvSpPr>
        <p:spPr>
          <a:xfrm>
            <a:off x="450850" y="451166"/>
            <a:ext cx="2910673" cy="782467"/>
          </a:xfrm>
        </p:spPr>
        <p:txBody>
          <a:bodyPr/>
          <a:lstStyle/>
          <a:p>
            <a:r>
              <a:rPr lang="en-US" dirty="0"/>
              <a:t>GDPR: In summary</a:t>
            </a:r>
            <a:endParaRPr lang="nl-NL" dirty="0"/>
          </a:p>
        </p:txBody>
      </p:sp>
      <p:sp>
        <p:nvSpPr>
          <p:cNvPr id="3" name="Text Placeholder 2">
            <a:extLst>
              <a:ext uri="{FF2B5EF4-FFF2-40B4-BE49-F238E27FC236}">
                <a16:creationId xmlns:a16="http://schemas.microsoft.com/office/drawing/2014/main" id="{B27BD910-CC19-4850-A7C5-3373D7594900}"/>
              </a:ext>
            </a:extLst>
          </p:cNvPr>
          <p:cNvSpPr>
            <a:spLocks noGrp="1"/>
          </p:cNvSpPr>
          <p:nvPr>
            <p:ph type="body" sz="quarter" idx="13"/>
          </p:nvPr>
        </p:nvSpPr>
        <p:spPr/>
        <p:txBody>
          <a:bodyPr/>
          <a:lstStyle/>
          <a:p>
            <a:pPr lvl="2"/>
            <a:r>
              <a:rPr lang="en-US" dirty="0"/>
              <a:t>Are you using personal data?</a:t>
            </a:r>
          </a:p>
          <a:p>
            <a:pPr lvl="2"/>
            <a:r>
              <a:rPr lang="en-US" dirty="0"/>
              <a:t>What is your legal ground to process the data?</a:t>
            </a:r>
          </a:p>
          <a:p>
            <a:pPr lvl="3"/>
            <a:r>
              <a:rPr lang="en-US" b="1" dirty="0"/>
              <a:t>Informed consent</a:t>
            </a:r>
          </a:p>
          <a:p>
            <a:pPr lvl="3"/>
            <a:r>
              <a:rPr lang="en-US" dirty="0"/>
              <a:t>Legitimate interest</a:t>
            </a:r>
          </a:p>
          <a:p>
            <a:pPr lvl="2"/>
            <a:r>
              <a:rPr lang="en-US" dirty="0"/>
              <a:t>Contact your Privacy Champion if there are special concerns, for example:</a:t>
            </a:r>
          </a:p>
          <a:p>
            <a:pPr lvl="3"/>
            <a:r>
              <a:rPr lang="en-US" dirty="0"/>
              <a:t>You need </a:t>
            </a:r>
            <a:r>
              <a:rPr lang="en-US" b="1" dirty="0"/>
              <a:t>agreements</a:t>
            </a:r>
            <a:r>
              <a:rPr lang="en-US" dirty="0"/>
              <a:t> with processors or other controllers;</a:t>
            </a:r>
          </a:p>
          <a:p>
            <a:pPr lvl="3"/>
            <a:r>
              <a:rPr lang="en-US" b="1" dirty="0"/>
              <a:t>Transfers</a:t>
            </a:r>
            <a:r>
              <a:rPr lang="en-US" dirty="0"/>
              <a:t> outside the EU;</a:t>
            </a:r>
          </a:p>
          <a:p>
            <a:pPr lvl="3"/>
            <a:r>
              <a:rPr lang="en-US" dirty="0"/>
              <a:t>Special or </a:t>
            </a:r>
            <a:r>
              <a:rPr lang="en-US" b="1" dirty="0"/>
              <a:t>sensitive data</a:t>
            </a:r>
            <a:r>
              <a:rPr lang="en-US" dirty="0"/>
              <a:t>;</a:t>
            </a:r>
          </a:p>
          <a:p>
            <a:pPr lvl="3"/>
            <a:r>
              <a:rPr lang="en-US" b="1" dirty="0"/>
              <a:t>Merging</a:t>
            </a:r>
            <a:r>
              <a:rPr lang="en-US" dirty="0"/>
              <a:t> several large-scale data sets;</a:t>
            </a:r>
          </a:p>
          <a:p>
            <a:pPr lvl="3"/>
            <a:r>
              <a:rPr lang="en-US" dirty="0"/>
              <a:t>Having </a:t>
            </a:r>
            <a:r>
              <a:rPr lang="en-US" b="1" dirty="0"/>
              <a:t>AI</a:t>
            </a:r>
            <a:r>
              <a:rPr lang="en-US" dirty="0"/>
              <a:t> make decisions that affect data subjects; or</a:t>
            </a:r>
          </a:p>
          <a:p>
            <a:pPr lvl="3"/>
            <a:r>
              <a:rPr lang="en-US" dirty="0"/>
              <a:t>If you have any doubts.</a:t>
            </a:r>
          </a:p>
          <a:p>
            <a:pPr lvl="2"/>
            <a:r>
              <a:rPr lang="en-US" dirty="0"/>
              <a:t>Make sure the level of data protection suits the sensitivity of the data.</a:t>
            </a:r>
            <a:endParaRPr lang="nl-NL" dirty="0"/>
          </a:p>
        </p:txBody>
      </p:sp>
      <p:sp>
        <p:nvSpPr>
          <p:cNvPr id="4" name="Slide Number Placeholder 3">
            <a:extLst>
              <a:ext uri="{FF2B5EF4-FFF2-40B4-BE49-F238E27FC236}">
                <a16:creationId xmlns:a16="http://schemas.microsoft.com/office/drawing/2014/main" id="{3D547318-7E48-4A35-ACE6-DA2EE7516A6B}"/>
              </a:ext>
            </a:extLst>
          </p:cNvPr>
          <p:cNvSpPr>
            <a:spLocks noGrp="1"/>
          </p:cNvSpPr>
          <p:nvPr>
            <p:ph type="sldNum" sz="quarter" idx="15"/>
          </p:nvPr>
        </p:nvSpPr>
        <p:spPr/>
        <p:txBody>
          <a:bodyPr/>
          <a:lstStyle/>
          <a:p>
            <a:pPr algn="l"/>
            <a:fld id="{840C1E0B-154D-844F-9C3C-CB8827A7EAB0}" type="slidenum">
              <a:rPr lang="nl-NL" smtClean="0"/>
              <a:pPr algn="l"/>
              <a:t>68</a:t>
            </a:fld>
            <a:r>
              <a:rPr lang="nl-NL"/>
              <a:t> </a:t>
            </a:r>
          </a:p>
        </p:txBody>
      </p:sp>
    </p:spTree>
    <p:extLst>
      <p:ext uri="{BB962C8B-B14F-4D97-AF65-F5344CB8AC3E}">
        <p14:creationId xmlns:p14="http://schemas.microsoft.com/office/powerpoint/2010/main" val="2527464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4384731" cy="782467"/>
          </a:xfrm>
        </p:spPr>
        <p:txBody>
          <a:bodyPr/>
          <a:lstStyle/>
          <a:p>
            <a:r>
              <a:rPr lang="en-GB" dirty="0">
                <a:latin typeface="DINPro" pitchFamily="2" charset="0"/>
              </a:rPr>
              <a:t>Regulations and requirements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69</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t>Which regulations and requirements are applicable to your research?</a:t>
            </a:r>
          </a:p>
          <a:p>
            <a:pPr lvl="1"/>
            <a:endParaRPr lang="en-GB" sz="1600" dirty="0"/>
          </a:p>
          <a:p>
            <a:pPr lvl="1"/>
            <a:endParaRPr lang="en-GB" dirty="0"/>
          </a:p>
        </p:txBody>
      </p:sp>
    </p:spTree>
    <p:extLst>
      <p:ext uri="{BB962C8B-B14F-4D97-AF65-F5344CB8AC3E}">
        <p14:creationId xmlns:p14="http://schemas.microsoft.com/office/powerpoint/2010/main" val="344259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AB33-C3E7-488F-ACFE-C2ECD64B9185}"/>
              </a:ext>
            </a:extLst>
          </p:cNvPr>
          <p:cNvSpPr>
            <a:spLocks noGrp="1"/>
          </p:cNvSpPr>
          <p:nvPr>
            <p:ph type="title"/>
          </p:nvPr>
        </p:nvSpPr>
        <p:spPr>
          <a:xfrm>
            <a:off x="450850" y="451166"/>
            <a:ext cx="1709896" cy="782467"/>
          </a:xfrm>
        </p:spPr>
        <p:txBody>
          <a:bodyPr/>
          <a:lstStyle/>
          <a:p>
            <a:r>
              <a:rPr lang="en-US"/>
              <a:t>Roadmap</a:t>
            </a:r>
            <a:endParaRPr lang="nl-NL"/>
          </a:p>
        </p:txBody>
      </p:sp>
      <p:sp>
        <p:nvSpPr>
          <p:cNvPr id="3" name="Text Placeholder 2">
            <a:extLst>
              <a:ext uri="{FF2B5EF4-FFF2-40B4-BE49-F238E27FC236}">
                <a16:creationId xmlns:a16="http://schemas.microsoft.com/office/drawing/2014/main" id="{DD508643-17AC-44AC-A872-2FD58C2EF86B}"/>
              </a:ext>
            </a:extLst>
          </p:cNvPr>
          <p:cNvSpPr>
            <a:spLocks noGrp="1"/>
          </p:cNvSpPr>
          <p:nvPr>
            <p:ph type="body" sz="quarter" idx="13"/>
          </p:nvPr>
        </p:nvSpPr>
        <p:spPr/>
        <p:txBody>
          <a:bodyPr/>
          <a:lstStyle/>
          <a:p>
            <a:r>
              <a:rPr lang="en-US"/>
              <a:t>Workshop 1</a:t>
            </a:r>
          </a:p>
          <a:p>
            <a:pPr lvl="2"/>
            <a:r>
              <a:rPr lang="en-US"/>
              <a:t>RDM: What is it and why is it important?</a:t>
            </a:r>
          </a:p>
          <a:p>
            <a:pPr lvl="2"/>
            <a:r>
              <a:rPr lang="en-US"/>
              <a:t>General information</a:t>
            </a:r>
          </a:p>
          <a:p>
            <a:pPr lvl="2"/>
            <a:r>
              <a:rPr lang="en-US"/>
              <a:t>Data Description</a:t>
            </a:r>
          </a:p>
          <a:p>
            <a:pPr lvl="2"/>
            <a:r>
              <a:rPr lang="en-US"/>
              <a:t>Legal and ethical requirements, codes of conduct</a:t>
            </a:r>
          </a:p>
          <a:p>
            <a:pPr lvl="2"/>
            <a:r>
              <a:rPr lang="en-US"/>
              <a:t>Looking ahead: Assignment 1, preparation Workshop 2</a:t>
            </a:r>
          </a:p>
          <a:p>
            <a:r>
              <a:rPr lang="en-US"/>
              <a:t>Workshop 2</a:t>
            </a:r>
          </a:p>
          <a:p>
            <a:pPr lvl="2"/>
            <a:r>
              <a:rPr lang="en-US"/>
              <a:t>Storage and backup during the research process</a:t>
            </a:r>
          </a:p>
          <a:p>
            <a:pPr lvl="2"/>
            <a:r>
              <a:rPr lang="en-US"/>
              <a:t>Data archiving and publishing</a:t>
            </a:r>
          </a:p>
          <a:p>
            <a:pPr lvl="2"/>
            <a:r>
              <a:rPr lang="en-US"/>
              <a:t>Documentation</a:t>
            </a:r>
          </a:p>
          <a:p>
            <a:pPr lvl="2"/>
            <a:r>
              <a:rPr lang="en-US"/>
              <a:t>Data management responsibilities and resources</a:t>
            </a:r>
          </a:p>
          <a:p>
            <a:pPr lvl="2"/>
            <a:r>
              <a:rPr lang="en-US"/>
              <a:t>Looking ahead: Assignment 2, peer review, Assignment 3</a:t>
            </a:r>
            <a:endParaRPr lang="nl-NL"/>
          </a:p>
        </p:txBody>
      </p:sp>
      <p:sp>
        <p:nvSpPr>
          <p:cNvPr id="5" name="Slide Number Placeholder 4">
            <a:extLst>
              <a:ext uri="{FF2B5EF4-FFF2-40B4-BE49-F238E27FC236}">
                <a16:creationId xmlns:a16="http://schemas.microsoft.com/office/drawing/2014/main" id="{34CA9E1F-7B94-46E6-A8EF-1400085827F8}"/>
              </a:ext>
            </a:extLst>
          </p:cNvPr>
          <p:cNvSpPr>
            <a:spLocks noGrp="1"/>
          </p:cNvSpPr>
          <p:nvPr>
            <p:ph type="sldNum" sz="quarter" idx="15"/>
          </p:nvPr>
        </p:nvSpPr>
        <p:spPr/>
        <p:txBody>
          <a:bodyPr/>
          <a:lstStyle/>
          <a:p>
            <a:pPr algn="l"/>
            <a:fld id="{840C1E0B-154D-844F-9C3C-CB8827A7EAB0}" type="slidenum">
              <a:rPr lang="nl-NL" smtClean="0"/>
              <a:pPr algn="l"/>
              <a:t>7</a:t>
            </a:fld>
            <a:r>
              <a:rPr lang="nl-NL"/>
              <a:t> </a:t>
            </a:r>
          </a:p>
        </p:txBody>
      </p:sp>
    </p:spTree>
    <p:extLst>
      <p:ext uri="{BB962C8B-B14F-4D97-AF65-F5344CB8AC3E}">
        <p14:creationId xmlns:p14="http://schemas.microsoft.com/office/powerpoint/2010/main" val="37084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39CC8C-765A-8841-9702-300428D8E824}"/>
              </a:ext>
            </a:extLst>
          </p:cNvPr>
          <p:cNvSpPr>
            <a:spLocks noGrp="1"/>
          </p:cNvSpPr>
          <p:nvPr>
            <p:ph type="body" sz="quarter" idx="10"/>
          </p:nvPr>
        </p:nvSpPr>
        <p:spPr/>
        <p:txBody>
          <a:bodyPr/>
          <a:lstStyle/>
          <a:p>
            <a:r>
              <a:rPr lang="en-GB" dirty="0">
                <a:latin typeface="DIN Pro Medium" pitchFamily="2" charset="0"/>
              </a:rPr>
              <a:t>Storage and backup</a:t>
            </a:r>
          </a:p>
        </p:txBody>
      </p:sp>
      <p:sp>
        <p:nvSpPr>
          <p:cNvPr id="6" name="Tekstvak 5">
            <a:extLst>
              <a:ext uri="{FF2B5EF4-FFF2-40B4-BE49-F238E27FC236}">
                <a16:creationId xmlns:a16="http://schemas.microsoft.com/office/drawing/2014/main" id="{A87D9100-6013-D84C-9123-A0198041AEBD}"/>
              </a:ext>
            </a:extLst>
          </p:cNvPr>
          <p:cNvSpPr txBox="1"/>
          <p:nvPr/>
        </p:nvSpPr>
        <p:spPr>
          <a:xfrm>
            <a:off x="9570027" y="3595255"/>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Tree>
    <p:extLst>
      <p:ext uri="{BB962C8B-B14F-4D97-AF65-F5344CB8AC3E}">
        <p14:creationId xmlns:p14="http://schemas.microsoft.com/office/powerpoint/2010/main" val="4048019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3049300" cy="782467"/>
          </a:xfrm>
        </p:spPr>
        <p:txBody>
          <a:bodyPr/>
          <a:lstStyle/>
          <a:p>
            <a:r>
              <a:rPr lang="en-GB" dirty="0"/>
              <a:t>Storage vs archiving</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71</a:t>
            </a:fld>
            <a:r>
              <a:rPr lang="nl-NL"/>
              <a:t> </a:t>
            </a:r>
            <a:endParaRPr lang="nl-NL" dirty="0"/>
          </a:p>
        </p:txBody>
      </p:sp>
      <p:pic>
        <p:nvPicPr>
          <p:cNvPr id="4" name="Picture 3" descr="Diagram&#10;&#10;Description automatically generated">
            <a:extLst>
              <a:ext uri="{FF2B5EF4-FFF2-40B4-BE49-F238E27FC236}">
                <a16:creationId xmlns:a16="http://schemas.microsoft.com/office/drawing/2014/main" id="{C2815D6D-ADDA-4EAF-83DB-3289292BF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5390" y="729000"/>
            <a:ext cx="6751143" cy="5400000"/>
          </a:xfrm>
          <a:prstGeom prst="rect">
            <a:avLst/>
          </a:prstGeom>
        </p:spPr>
      </p:pic>
      <p:sp>
        <p:nvSpPr>
          <p:cNvPr id="12" name="TextBox 11">
            <a:extLst>
              <a:ext uri="{FF2B5EF4-FFF2-40B4-BE49-F238E27FC236}">
                <a16:creationId xmlns:a16="http://schemas.microsoft.com/office/drawing/2014/main" id="{CB188848-C0D2-4253-AC03-DCD7DE8C180D}"/>
              </a:ext>
            </a:extLst>
          </p:cNvPr>
          <p:cNvSpPr txBox="1"/>
          <p:nvPr/>
        </p:nvSpPr>
        <p:spPr>
          <a:xfrm>
            <a:off x="5185390" y="5620183"/>
            <a:ext cx="5196860" cy="900000"/>
          </a:xfrm>
          <a:prstGeom prst="rect">
            <a:avLst/>
          </a:prstGeom>
          <a:noFill/>
          <a:ln>
            <a:solidFill>
              <a:srgbClr val="0077B3"/>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sz="1200" i="1" dirty="0">
                <a:solidFill>
                  <a:srgbClr val="1D1C1D"/>
                </a:solidFill>
                <a:effectLst/>
                <a:latin typeface="Arial" panose="020B0604020202020204" pitchFamily="34" charset="0"/>
                <a:ea typeface="Calibri" panose="020F0502020204030204" pitchFamily="34" charset="0"/>
              </a:rPr>
              <a:t>This image was created by</a:t>
            </a:r>
            <a:r>
              <a:rPr lang="en-US" sz="1200" i="1" u="none" strike="noStrike" dirty="0">
                <a:solidFill>
                  <a:srgbClr val="1D1C1D"/>
                </a:solidFill>
                <a:effectLst/>
                <a:latin typeface="Arial" panose="020B0604020202020204" pitchFamily="34" charset="0"/>
                <a:ea typeface="Calibri" panose="020F0502020204030204" pitchFamily="34" charset="0"/>
                <a:hlinkClick r:id="rId3"/>
              </a:rPr>
              <a:t> </a:t>
            </a:r>
            <a:r>
              <a:rPr lang="en-US" sz="1200" i="1" u="none" strike="noStrike" dirty="0" err="1">
                <a:solidFill>
                  <a:srgbClr val="1D1C1D"/>
                </a:solidFill>
                <a:effectLst/>
                <a:latin typeface="Arial" panose="020B0604020202020204" pitchFamily="34" charset="0"/>
                <a:ea typeface="Calibri" panose="020F0502020204030204" pitchFamily="34" charset="0"/>
                <a:hlinkClick r:id="rId3"/>
              </a:rPr>
              <a:t>Scriberia</a:t>
            </a:r>
            <a:r>
              <a:rPr lang="en-US" sz="1200" i="1" dirty="0">
                <a:solidFill>
                  <a:srgbClr val="1D1C1D"/>
                </a:solidFill>
                <a:effectLst/>
                <a:latin typeface="Arial" panose="020B0604020202020204" pitchFamily="34" charset="0"/>
                <a:ea typeface="Calibri" panose="020F0502020204030204" pitchFamily="34" charset="0"/>
              </a:rPr>
              <a:t> for The Turing Way community and is used under a CC-BY 4.0 </a:t>
            </a:r>
            <a:r>
              <a:rPr lang="en-US" sz="1200" i="1" dirty="0" err="1">
                <a:solidFill>
                  <a:srgbClr val="1D1C1D"/>
                </a:solidFill>
                <a:effectLst/>
                <a:latin typeface="Arial" panose="020B0604020202020204" pitchFamily="34" charset="0"/>
                <a:ea typeface="Calibri" panose="020F0502020204030204" pitchFamily="34" charset="0"/>
              </a:rPr>
              <a:t>licence</a:t>
            </a:r>
            <a:r>
              <a:rPr lang="en-US" sz="1200" i="1" dirty="0">
                <a:solidFill>
                  <a:srgbClr val="1D1C1D"/>
                </a:solidFill>
                <a:effectLst/>
                <a:latin typeface="Arial" panose="020B0604020202020204" pitchFamily="34" charset="0"/>
                <a:ea typeface="Calibri" panose="020F0502020204030204" pitchFamily="34" charset="0"/>
              </a:rPr>
              <a:t> for reuse. </a:t>
            </a:r>
            <a:r>
              <a:rPr lang="en-US" sz="1200" i="1" dirty="0" err="1">
                <a:solidFill>
                  <a:srgbClr val="1D1C1D"/>
                </a:solidFill>
                <a:effectLst/>
                <a:latin typeface="Arial" panose="020B0604020202020204" pitchFamily="34" charset="0"/>
                <a:ea typeface="Calibri" panose="020F0502020204030204" pitchFamily="34" charset="0"/>
              </a:rPr>
              <a:t>Zenodo</a:t>
            </a:r>
            <a:r>
              <a:rPr lang="en-US" sz="1200" i="1" dirty="0">
                <a:solidFill>
                  <a:srgbClr val="1D1C1D"/>
                </a:solidFill>
                <a:effectLst/>
                <a:latin typeface="Arial" panose="020B0604020202020204" pitchFamily="34" charset="0"/>
                <a:ea typeface="Calibri" panose="020F0502020204030204" pitchFamily="34" charset="0"/>
              </a:rPr>
              <a:t>. </a:t>
            </a:r>
            <a:r>
              <a:rPr lang="en-US" sz="1200" dirty="0">
                <a:solidFill>
                  <a:srgbClr val="1D1C1D"/>
                </a:solidFill>
                <a:effectLst/>
                <a:latin typeface="Arial" panose="020B0604020202020204" pitchFamily="34" charset="0"/>
                <a:ea typeface="Calibri" panose="020F0502020204030204" pitchFamily="34" charset="0"/>
              </a:rPr>
              <a:t>DOI </a:t>
            </a:r>
            <a:r>
              <a:rPr lang="en-US" sz="1200" u="none" strike="noStrike" dirty="0">
                <a:solidFill>
                  <a:srgbClr val="0563C1"/>
                </a:solidFill>
                <a:effectLst/>
                <a:latin typeface="Arial" panose="020B0604020202020204" pitchFamily="34" charset="0"/>
                <a:ea typeface="Calibri" panose="020F0502020204030204" pitchFamily="34" charset="0"/>
                <a:hlinkClick r:id="rId4"/>
              </a:rPr>
              <a:t>10.5281/zenodo.3332807</a:t>
            </a:r>
            <a:endParaRPr lang="nl-NL" sz="1200" dirty="0">
              <a:solidFill>
                <a:srgbClr val="005CA9"/>
              </a:solidFill>
            </a:endParaRPr>
          </a:p>
        </p:txBody>
      </p:sp>
    </p:spTree>
    <p:extLst>
      <p:ext uri="{BB962C8B-B14F-4D97-AF65-F5344CB8AC3E}">
        <p14:creationId xmlns:p14="http://schemas.microsoft.com/office/powerpoint/2010/main" val="2709175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965577" cy="782467"/>
          </a:xfrm>
        </p:spPr>
        <p:txBody>
          <a:bodyPr/>
          <a:lstStyle/>
          <a:p>
            <a:r>
              <a:rPr lang="en-GB" dirty="0">
                <a:latin typeface="DINPro" pitchFamily="2" charset="0"/>
              </a:rPr>
              <a:t>Storage: What do you use?</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72</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Let’s check in </a:t>
            </a:r>
            <a:r>
              <a:rPr lang="en-GB" sz="1600" dirty="0" err="1">
                <a:solidFill>
                  <a:schemeClr val="tx2"/>
                </a:solidFill>
                <a:latin typeface="DIN Pro Medium" pitchFamily="2" charset="0"/>
              </a:rPr>
              <a:t>Menti</a:t>
            </a:r>
            <a:endParaRPr lang="en-GB" sz="1600" dirty="0">
              <a:solidFill>
                <a:schemeClr val="tx2"/>
              </a:solidFill>
              <a:latin typeface="DIN Pro Medium" pitchFamily="2" charset="0"/>
            </a:endParaRPr>
          </a:p>
          <a:p>
            <a:pPr lvl="1"/>
            <a:endParaRPr lang="en-GB" sz="1600" dirty="0">
              <a:solidFill>
                <a:schemeClr val="tx2"/>
              </a:solidFill>
              <a:latin typeface="DIN Pro Medium" pitchFamily="2" charset="0"/>
            </a:endParaRPr>
          </a:p>
          <a:p>
            <a:pPr lvl="1"/>
            <a:r>
              <a:rPr lang="en-GB" sz="1600" dirty="0"/>
              <a:t>What kinds of storage do you use in research projects?</a:t>
            </a:r>
          </a:p>
          <a:p>
            <a:pPr lvl="1"/>
            <a:endParaRPr lang="en-GB" sz="1600" dirty="0"/>
          </a:p>
          <a:p>
            <a:pPr lvl="1"/>
            <a:endParaRPr lang="en-GB" dirty="0"/>
          </a:p>
        </p:txBody>
      </p:sp>
      <p:pic>
        <p:nvPicPr>
          <p:cNvPr id="25" name="Picture 2" descr="Mentimeter - YouTube">
            <a:extLst>
              <a:ext uri="{FF2B5EF4-FFF2-40B4-BE49-F238E27FC236}">
                <a16:creationId xmlns:a16="http://schemas.microsoft.com/office/drawing/2014/main" id="{EBDA665F-49EE-4194-8DCF-03216A98C0C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48822" y="3429000"/>
            <a:ext cx="2703140" cy="270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51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73</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NL Code of Conduct for Research Integrity</a:t>
            </a:r>
          </a:p>
          <a:p>
            <a:pPr lvl="1"/>
            <a:r>
              <a:rPr lang="en-GB" sz="1600" dirty="0"/>
              <a:t>3.3.24 Manage the collected data </a:t>
            </a:r>
            <a:r>
              <a:rPr lang="en-GB" sz="1600" b="1" dirty="0"/>
              <a:t>carefully</a:t>
            </a:r>
            <a:r>
              <a:rPr lang="en-GB" sz="1600" dirty="0"/>
              <a:t> and store both the raw and processed versions for </a:t>
            </a:r>
            <a:r>
              <a:rPr lang="en-GB" sz="1600" b="1" dirty="0"/>
              <a:t>a period appropriate</a:t>
            </a:r>
            <a:r>
              <a:rPr lang="en-GB" sz="1600" dirty="0"/>
              <a:t> for the discipline and methodology at issue.</a:t>
            </a:r>
          </a:p>
          <a:p>
            <a:pPr lvl="1"/>
            <a:r>
              <a:rPr lang="en-GB" sz="1000" dirty="0">
                <a:latin typeface="DIN Pro Medium" pitchFamily="2" charset="0"/>
              </a:rPr>
              <a:t>Source: Netherlands Code of Conduct for Research Integrity </a:t>
            </a:r>
            <a:r>
              <a:rPr lang="en-GB" sz="1000" dirty="0">
                <a:latin typeface="DIN Pro Medium" pitchFamily="2" charset="0"/>
                <a:hlinkClick r:id="rId2"/>
              </a:rPr>
              <a:t>https://www.universiteitenvannederland.nl/files/documents/Netherlands%20Code%20of%20Conduct%20for%20Research%20Integrity%202018.pdf</a:t>
            </a:r>
            <a:r>
              <a:rPr lang="en-GB" sz="1000" dirty="0">
                <a:latin typeface="DIN Pro Medium" pitchFamily="2" charset="0"/>
              </a:rPr>
              <a:t> </a:t>
            </a:r>
          </a:p>
          <a:p>
            <a:pPr lvl="1"/>
            <a:endParaRPr lang="en-GB" sz="1600" dirty="0">
              <a:solidFill>
                <a:schemeClr val="tx2"/>
              </a:solidFill>
              <a:latin typeface="DIN Pro Medium" pitchFamily="2" charset="0"/>
            </a:endParaRPr>
          </a:p>
          <a:p>
            <a:pPr lvl="1"/>
            <a:r>
              <a:rPr lang="en-GB" sz="1600" dirty="0">
                <a:solidFill>
                  <a:srgbClr val="0077B3"/>
                </a:solidFill>
                <a:latin typeface="DIN Pro Medium" pitchFamily="2" charset="0"/>
              </a:rPr>
              <a:t>VU RDM Policy</a:t>
            </a:r>
          </a:p>
          <a:p>
            <a:pPr lvl="1"/>
            <a:r>
              <a:rPr lang="en-GB" sz="1600" dirty="0"/>
              <a:t>2. Researchers are responsible for </a:t>
            </a:r>
            <a:r>
              <a:rPr lang="en-GB" sz="1600" b="1" dirty="0"/>
              <a:t>ensuring that their research data are reliably, traceably and securely stored</a:t>
            </a:r>
            <a:r>
              <a:rPr lang="en-GB" sz="1600" dirty="0"/>
              <a:t> throughout the data life cycle and that they are able to report the storage location of their data to the department head […].</a:t>
            </a:r>
            <a:endParaRPr lang="en-GB" sz="1600" dirty="0">
              <a:solidFill>
                <a:schemeClr val="tx2"/>
              </a:solidFill>
              <a:latin typeface="DIN Pro Medium" pitchFamily="2" charset="0"/>
            </a:endParaRPr>
          </a:p>
          <a:p>
            <a:pPr lvl="1"/>
            <a:r>
              <a:rPr lang="en-GB" sz="1000" dirty="0"/>
              <a:t>Source: VU RDM Policy </a:t>
            </a:r>
            <a:r>
              <a:rPr lang="en-GB" sz="1000" dirty="0">
                <a:hlinkClick r:id="rId3"/>
              </a:rPr>
              <a:t>https://libguides.vu.nl/ld.php?content_id=32045526</a:t>
            </a:r>
            <a:endParaRPr lang="en-GB" sz="1000" dirty="0"/>
          </a:p>
          <a:p>
            <a:pPr lvl="1"/>
            <a:endParaRPr lang="en-GB" sz="1000" dirty="0"/>
          </a:p>
        </p:txBody>
      </p:sp>
    </p:spTree>
    <p:extLst>
      <p:ext uri="{BB962C8B-B14F-4D97-AF65-F5344CB8AC3E}">
        <p14:creationId xmlns:p14="http://schemas.microsoft.com/office/powerpoint/2010/main" val="40573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74</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707502"/>
            <a:ext cx="8304657" cy="425124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rPr>
              <a:t>FSW RDM policy</a:t>
            </a:r>
          </a:p>
          <a:p>
            <a:pPr lvl="1"/>
            <a:r>
              <a:rPr lang="en-US" sz="1600" dirty="0"/>
              <a:t>3. Newly acquired digital data is usually stored and managed on the university’s </a:t>
            </a:r>
            <a:r>
              <a:rPr lang="en-US" sz="1600" dirty="0">
                <a:solidFill>
                  <a:srgbClr val="0077B3"/>
                </a:solidFill>
              </a:rPr>
              <a:t>G-drive</a:t>
            </a:r>
            <a:r>
              <a:rPr lang="en-US" sz="1600" dirty="0"/>
              <a:t> or on </a:t>
            </a:r>
            <a:r>
              <a:rPr lang="en-US" sz="1600" dirty="0" err="1"/>
              <a:t>Surfdrive</a:t>
            </a:r>
            <a:r>
              <a:rPr lang="en-US" sz="1600" dirty="0"/>
              <a:t> </a:t>
            </a:r>
            <a:r>
              <a:rPr lang="en-US" sz="1600" dirty="0">
                <a:solidFill>
                  <a:srgbClr val="0077B3"/>
                </a:solidFill>
              </a:rPr>
              <a:t>[*]</a:t>
            </a:r>
            <a:r>
              <a:rPr lang="en-US" sz="1600" dirty="0"/>
              <a:t>. If VU Amsterdam’s G-drive or </a:t>
            </a:r>
            <a:r>
              <a:rPr lang="en-US" sz="1600" dirty="0" err="1"/>
              <a:t>Surfdrive</a:t>
            </a:r>
            <a:r>
              <a:rPr lang="en-US" sz="1600" dirty="0"/>
              <a:t> is not sufficient, due to the type or size of the data, then the researcher will need to choose another data storage facility. Researchers are free to choose another data storage facility as long as it </a:t>
            </a:r>
            <a:r>
              <a:rPr lang="en-US" sz="1600" dirty="0">
                <a:solidFill>
                  <a:srgbClr val="0077B3"/>
                </a:solidFill>
              </a:rPr>
              <a:t>meets the legal requirements</a:t>
            </a:r>
            <a:r>
              <a:rPr lang="en-US" sz="1600" dirty="0"/>
              <a:t> for research data storage and as long as the data is guaranteed to be stored </a:t>
            </a:r>
            <a:r>
              <a:rPr lang="en-US" sz="1600" dirty="0">
                <a:solidFill>
                  <a:srgbClr val="0077B3"/>
                </a:solidFill>
              </a:rPr>
              <a:t>safely and securely, in a well-structured manner</a:t>
            </a:r>
            <a:r>
              <a:rPr lang="en-US" sz="1600" dirty="0"/>
              <a:t>, for the duration of the study. </a:t>
            </a:r>
          </a:p>
          <a:p>
            <a:pPr lvl="1"/>
            <a:r>
              <a:rPr lang="en-GB" sz="1000" dirty="0"/>
              <a:t>Source: FSW RDM Policy </a:t>
            </a:r>
            <a:r>
              <a:rPr lang="en-GB" sz="1000" dirty="0">
                <a:hlinkClick r:id="rId2"/>
              </a:rPr>
              <a:t>https://libguides.vu.nl/ld.php?content_id=32045927</a:t>
            </a:r>
            <a:endParaRPr lang="en-GB" sz="1000" dirty="0"/>
          </a:p>
          <a:p>
            <a:pPr lvl="1"/>
            <a:endParaRPr lang="en-GB" sz="1000" dirty="0"/>
          </a:p>
          <a:p>
            <a:pPr lvl="1"/>
            <a:r>
              <a:rPr lang="en-GB" sz="1600" dirty="0"/>
              <a:t>[*]: In the meantime, the IT department has stated that </a:t>
            </a:r>
            <a:r>
              <a:rPr lang="en-GB" sz="1600" dirty="0" err="1">
                <a:solidFill>
                  <a:srgbClr val="0077B3"/>
                </a:solidFill>
              </a:rPr>
              <a:t>SURFdrive</a:t>
            </a:r>
            <a:r>
              <a:rPr lang="en-GB" sz="1600" dirty="0">
                <a:solidFill>
                  <a:srgbClr val="0077B3"/>
                </a:solidFill>
              </a:rPr>
              <a:t> is not secure enough</a:t>
            </a:r>
            <a:r>
              <a:rPr lang="en-GB" sz="1600" dirty="0"/>
              <a:t> for storing personal data. Instead, </a:t>
            </a:r>
            <a:r>
              <a:rPr lang="en-GB" sz="1600" dirty="0">
                <a:solidFill>
                  <a:srgbClr val="0077B3"/>
                </a:solidFill>
              </a:rPr>
              <a:t>Research Drive, Yoda or </a:t>
            </a:r>
            <a:r>
              <a:rPr lang="en-GB" sz="1600" dirty="0" err="1">
                <a:solidFill>
                  <a:srgbClr val="0077B3"/>
                </a:solidFill>
              </a:rPr>
              <a:t>SciStor</a:t>
            </a:r>
            <a:r>
              <a:rPr lang="en-GB" sz="1600" dirty="0"/>
              <a:t> can be used.</a:t>
            </a:r>
          </a:p>
        </p:txBody>
      </p:sp>
    </p:spTree>
    <p:extLst>
      <p:ext uri="{BB962C8B-B14F-4D97-AF65-F5344CB8AC3E}">
        <p14:creationId xmlns:p14="http://schemas.microsoft.com/office/powerpoint/2010/main" val="1384102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1257721" cy="782467"/>
          </a:xfrm>
        </p:spPr>
        <p:txBody>
          <a:bodyPr/>
          <a:lstStyle/>
          <a:p>
            <a:r>
              <a:rPr lang="en-GB" dirty="0">
                <a:latin typeface="DINPro" pitchFamily="2" charset="0"/>
              </a:rPr>
              <a:t>Recap</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75</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Data must be:</a:t>
            </a:r>
          </a:p>
          <a:p>
            <a:pPr lvl="1"/>
            <a:endParaRPr lang="en-GB" sz="1600" dirty="0">
              <a:solidFill>
                <a:schemeClr val="tx2"/>
              </a:solidFill>
              <a:latin typeface="DIN Pro Medium" pitchFamily="2" charset="0"/>
            </a:endParaRPr>
          </a:p>
          <a:p>
            <a:pPr marL="285750" lvl="1" indent="-285750">
              <a:buFont typeface="Arial" panose="020B0604020202020204" pitchFamily="34" charset="0"/>
              <a:buChar char="•"/>
            </a:pPr>
            <a:r>
              <a:rPr lang="en-GB" sz="1600" b="1" dirty="0"/>
              <a:t>Stored carefully</a:t>
            </a:r>
          </a:p>
          <a:p>
            <a:pPr marL="285750" lvl="1" indent="-285750">
              <a:buFont typeface="Arial" panose="020B0604020202020204" pitchFamily="34" charset="0"/>
              <a:buChar char="•"/>
            </a:pPr>
            <a:endParaRPr lang="en-GB" sz="1600" b="1" dirty="0"/>
          </a:p>
          <a:p>
            <a:pPr marL="285750" lvl="1" indent="-285750">
              <a:buFont typeface="Arial" panose="020B0604020202020204" pitchFamily="34" charset="0"/>
              <a:buChar char="•"/>
            </a:pPr>
            <a:r>
              <a:rPr lang="en-GB" sz="1600" b="1" dirty="0"/>
              <a:t>Stored safely</a:t>
            </a:r>
          </a:p>
          <a:p>
            <a:pPr marL="285750" lvl="1" indent="-285750">
              <a:buFont typeface="Arial" panose="020B0604020202020204" pitchFamily="34" charset="0"/>
              <a:buChar char="•"/>
            </a:pPr>
            <a:endParaRPr lang="en-GB" sz="1600" b="1" dirty="0"/>
          </a:p>
          <a:p>
            <a:pPr marL="285750" lvl="1" indent="-285750">
              <a:buFont typeface="Arial" panose="020B0604020202020204" pitchFamily="34" charset="0"/>
              <a:buChar char="•"/>
            </a:pPr>
            <a:r>
              <a:rPr lang="en-GB" sz="1600" b="1" dirty="0"/>
              <a:t>Managed securely</a:t>
            </a:r>
          </a:p>
          <a:p>
            <a:pPr marL="285750" lvl="1" indent="-285750">
              <a:buFont typeface="Arial" panose="020B0604020202020204" pitchFamily="34" charset="0"/>
              <a:buChar char="•"/>
            </a:pPr>
            <a:endParaRPr lang="en-GB" sz="1600" b="1" dirty="0"/>
          </a:p>
          <a:p>
            <a:pPr marL="285750" lvl="1" indent="-285750">
              <a:buFont typeface="Arial" panose="020B0604020202020204" pitchFamily="34" charset="0"/>
              <a:buChar char="•"/>
            </a:pPr>
            <a:r>
              <a:rPr lang="en-GB" sz="1600" b="1" dirty="0"/>
              <a:t>Stored reliably</a:t>
            </a:r>
          </a:p>
          <a:p>
            <a:pPr lvl="1"/>
            <a:endParaRPr lang="en-GB" sz="1600" dirty="0"/>
          </a:p>
          <a:p>
            <a:pPr lvl="1"/>
            <a:r>
              <a:rPr lang="en-GB" sz="1600" dirty="0"/>
              <a:t>…and it is all your responsibility during the research</a:t>
            </a:r>
          </a:p>
          <a:p>
            <a:pPr lvl="1"/>
            <a:endParaRPr lang="en-GB" sz="1600" b="1" dirty="0"/>
          </a:p>
          <a:p>
            <a:pPr lvl="1"/>
            <a:endParaRPr lang="en-GB" sz="1600" b="1" dirty="0"/>
          </a:p>
          <a:p>
            <a:pPr lvl="1"/>
            <a:endParaRPr lang="en-GB" sz="1600" b="1" dirty="0"/>
          </a:p>
          <a:p>
            <a:pPr lvl="1"/>
            <a:r>
              <a:rPr lang="en-GB" sz="1600" dirty="0"/>
              <a:t>Luckily we have storage solutions</a:t>
            </a:r>
          </a:p>
        </p:txBody>
      </p:sp>
    </p:spTree>
    <p:extLst>
      <p:ext uri="{BB962C8B-B14F-4D97-AF65-F5344CB8AC3E}">
        <p14:creationId xmlns:p14="http://schemas.microsoft.com/office/powerpoint/2010/main" val="1527154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1990870" cy="782467"/>
          </a:xfrm>
        </p:spPr>
        <p:txBody>
          <a:bodyPr/>
          <a:lstStyle/>
          <a:p>
            <a:r>
              <a:rPr lang="en-GB" dirty="0">
                <a:latin typeface="DINPro" pitchFamily="2" charset="0"/>
              </a:rPr>
              <a:t>Assignment</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76</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1683141" y="1461356"/>
            <a:ext cx="2832194" cy="1803975"/>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rPr>
              <a:t>PhDs</a:t>
            </a:r>
          </a:p>
          <a:p>
            <a:pPr lvl="1"/>
            <a:r>
              <a:rPr lang="en-GB" sz="1600" dirty="0"/>
              <a:t>Use the VU Storage Finder </a:t>
            </a:r>
            <a:r>
              <a:rPr lang="en-GB" sz="1600" dirty="0">
                <a:hlinkClick r:id="rId2"/>
              </a:rPr>
              <a:t>https://vu.nl/en/research/storagefinder</a:t>
            </a:r>
            <a:r>
              <a:rPr lang="en-GB" sz="1600" dirty="0"/>
              <a:t> to find the perfect solution for your research</a:t>
            </a:r>
          </a:p>
          <a:p>
            <a:pPr lvl="1"/>
            <a:endParaRPr lang="en-GB" sz="1600" dirty="0">
              <a:solidFill>
                <a:schemeClr val="tx2"/>
              </a:solidFill>
              <a:latin typeface="DIN Pro Medium" pitchFamily="2" charset="0"/>
            </a:endParaRPr>
          </a:p>
          <a:p>
            <a:pPr lvl="1"/>
            <a:endParaRPr lang="en-GB" sz="1600" dirty="0"/>
          </a:p>
        </p:txBody>
      </p:sp>
      <p:sp>
        <p:nvSpPr>
          <p:cNvPr id="7" name="Tijdelijke aanduiding voor tekst 5">
            <a:extLst>
              <a:ext uri="{FF2B5EF4-FFF2-40B4-BE49-F238E27FC236}">
                <a16:creationId xmlns:a16="http://schemas.microsoft.com/office/drawing/2014/main" id="{4C2735CD-9377-4FD1-AF24-3224CCA74E73}"/>
              </a:ext>
            </a:extLst>
          </p:cNvPr>
          <p:cNvSpPr txBox="1">
            <a:spLocks/>
          </p:cNvSpPr>
          <p:nvPr/>
        </p:nvSpPr>
        <p:spPr>
          <a:xfrm>
            <a:off x="5709917" y="3562777"/>
            <a:ext cx="4632088" cy="2845223"/>
          </a:xfrm>
          <a:prstGeom prst="rect">
            <a:avLst/>
          </a:prstGeom>
          <a:solidFill>
            <a:srgbClr val="0077B3"/>
          </a:solidFill>
        </p:spPr>
        <p:txBody>
          <a:bodyPr vert="horz" lIns="180000" tIns="0" rIns="18000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endParaRPr lang="en-GB" sz="1600" dirty="0"/>
          </a:p>
          <a:p>
            <a:pPr rtl="0">
              <a:spcBef>
                <a:spcPts val="0"/>
              </a:spcBef>
              <a:spcAft>
                <a:spcPts val="0"/>
              </a:spcAft>
            </a:pPr>
            <a:r>
              <a:rPr lang="en-GB" sz="1800" b="0" i="0" u="none" strike="noStrike" dirty="0">
                <a:solidFill>
                  <a:schemeClr val="bg2"/>
                </a:solidFill>
                <a:effectLst/>
                <a:latin typeface="Arial" panose="020B0604020202020204" pitchFamily="34" charset="0"/>
              </a:rPr>
              <a:t>Capacity:</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Backup procedures:</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Accessibility (local, server, cloud, etc.):</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Level of security:</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Costs:</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Possibility to assign and revoke access rights:</a:t>
            </a:r>
            <a:endParaRPr lang="en-GB" sz="1600" b="0" dirty="0">
              <a:solidFill>
                <a:schemeClr val="bg2"/>
              </a:solidFill>
              <a:effectLst/>
            </a:endParaRPr>
          </a:p>
          <a:p>
            <a:pPr rtl="0">
              <a:spcBef>
                <a:spcPts val="0"/>
              </a:spcBef>
              <a:spcAft>
                <a:spcPts val="0"/>
              </a:spcAft>
            </a:pPr>
            <a:r>
              <a:rPr lang="en-GB" sz="1800" b="0" i="0" u="none" strike="noStrike" dirty="0">
                <a:solidFill>
                  <a:schemeClr val="bg2"/>
                </a:solidFill>
                <a:effectLst/>
                <a:latin typeface="Arial" panose="020B0604020202020204" pitchFamily="34" charset="0"/>
              </a:rPr>
              <a:t>Link to more information:</a:t>
            </a:r>
            <a:endParaRPr lang="en-GB" sz="1600" b="0" dirty="0">
              <a:solidFill>
                <a:schemeClr val="bg2"/>
              </a:solidFill>
              <a:effectLst/>
            </a:endParaRPr>
          </a:p>
          <a:p>
            <a:br>
              <a:rPr lang="en-GB" sz="1600" dirty="0"/>
            </a:br>
            <a:endParaRPr lang="en-GB" sz="1600" dirty="0"/>
          </a:p>
        </p:txBody>
      </p:sp>
      <p:sp>
        <p:nvSpPr>
          <p:cNvPr id="2" name="Tijdelijke aanduiding voor tekst 5">
            <a:extLst>
              <a:ext uri="{FF2B5EF4-FFF2-40B4-BE49-F238E27FC236}">
                <a16:creationId xmlns:a16="http://schemas.microsoft.com/office/drawing/2014/main" id="{5AB7263F-993D-850F-1D2C-33B0C87D53BF}"/>
              </a:ext>
            </a:extLst>
          </p:cNvPr>
          <p:cNvSpPr txBox="1">
            <a:spLocks/>
          </p:cNvSpPr>
          <p:nvPr/>
        </p:nvSpPr>
        <p:spPr>
          <a:xfrm>
            <a:off x="1683141" y="3562777"/>
            <a:ext cx="2832194" cy="1383626"/>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rPr>
              <a:t>All</a:t>
            </a:r>
          </a:p>
          <a:p>
            <a:pPr lvl="1"/>
            <a:r>
              <a:rPr lang="en-GB" sz="1600" dirty="0"/>
              <a:t>Fill the </a:t>
            </a:r>
            <a:r>
              <a:rPr lang="en-GB" sz="1600" b="1" dirty="0"/>
              <a:t>specifics</a:t>
            </a:r>
            <a:r>
              <a:rPr lang="en-GB" sz="1600" dirty="0"/>
              <a:t> of your storage solution into the working document </a:t>
            </a:r>
            <a:r>
              <a:rPr lang="nl-NL" sz="1600" dirty="0">
                <a:hlinkClick r:id="rId3"/>
              </a:rPr>
              <a:t>http://tiny.cc/5a18vz</a:t>
            </a:r>
            <a:endParaRPr lang="en-GB" sz="1600" dirty="0">
              <a:solidFill>
                <a:schemeClr val="tx2"/>
              </a:solidFill>
              <a:latin typeface="DIN Pro Medium" pitchFamily="2" charset="0"/>
            </a:endParaRPr>
          </a:p>
          <a:p>
            <a:pPr lvl="1"/>
            <a:endParaRPr lang="en-GB" sz="1600" dirty="0">
              <a:solidFill>
                <a:schemeClr val="tx2"/>
              </a:solidFill>
              <a:latin typeface="DIN Pro Medium" pitchFamily="2" charset="0"/>
            </a:endParaRPr>
          </a:p>
          <a:p>
            <a:pPr lvl="1"/>
            <a:endParaRPr lang="en-GB" sz="1600" dirty="0"/>
          </a:p>
        </p:txBody>
      </p:sp>
      <p:sp>
        <p:nvSpPr>
          <p:cNvPr id="5" name="Tijdelijke aanduiding voor tekst 5">
            <a:extLst>
              <a:ext uri="{FF2B5EF4-FFF2-40B4-BE49-F238E27FC236}">
                <a16:creationId xmlns:a16="http://schemas.microsoft.com/office/drawing/2014/main" id="{CB165646-49AF-B33E-D43A-E7A688EAEAF7}"/>
              </a:ext>
            </a:extLst>
          </p:cNvPr>
          <p:cNvSpPr txBox="1">
            <a:spLocks/>
          </p:cNvSpPr>
          <p:nvPr/>
        </p:nvSpPr>
        <p:spPr>
          <a:xfrm>
            <a:off x="5709917" y="1482288"/>
            <a:ext cx="3137304" cy="1931872"/>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rPr>
              <a:t>MA students</a:t>
            </a:r>
          </a:p>
          <a:p>
            <a:pPr lvl="1"/>
            <a:r>
              <a:rPr lang="en-GB" sz="1600" dirty="0"/>
              <a:t>Look into storage solutions available for students</a:t>
            </a:r>
          </a:p>
          <a:p>
            <a:pPr lvl="2"/>
            <a:r>
              <a:rPr lang="en-GB" sz="1600" dirty="0"/>
              <a:t>OneDrive</a:t>
            </a:r>
          </a:p>
          <a:p>
            <a:pPr lvl="2"/>
            <a:r>
              <a:rPr lang="en-GB" sz="1600" dirty="0"/>
              <a:t>SharePoint/Teams</a:t>
            </a:r>
          </a:p>
          <a:p>
            <a:pPr lvl="2"/>
            <a:r>
              <a:rPr lang="en-GB" sz="1600" dirty="0"/>
              <a:t>Google Drive</a:t>
            </a:r>
          </a:p>
          <a:p>
            <a:pPr lvl="2"/>
            <a:r>
              <a:rPr lang="en-GB" sz="1600" dirty="0"/>
              <a:t>Your own solutions</a:t>
            </a:r>
          </a:p>
          <a:p>
            <a:pPr lvl="1"/>
            <a:endParaRPr lang="en-GB" sz="1600" dirty="0">
              <a:solidFill>
                <a:schemeClr val="tx2"/>
              </a:solidFill>
              <a:latin typeface="DIN Pro Medium" pitchFamily="2" charset="0"/>
            </a:endParaRPr>
          </a:p>
          <a:p>
            <a:pPr lvl="1"/>
            <a:endParaRPr lang="en-GB" sz="1600" dirty="0"/>
          </a:p>
        </p:txBody>
      </p:sp>
    </p:spTree>
    <p:extLst>
      <p:ext uri="{BB962C8B-B14F-4D97-AF65-F5344CB8AC3E}">
        <p14:creationId xmlns:p14="http://schemas.microsoft.com/office/powerpoint/2010/main" val="52017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39CC8C-765A-8841-9702-300428D8E824}"/>
              </a:ext>
            </a:extLst>
          </p:cNvPr>
          <p:cNvSpPr>
            <a:spLocks noGrp="1"/>
          </p:cNvSpPr>
          <p:nvPr>
            <p:ph type="body" sz="quarter" idx="10"/>
          </p:nvPr>
        </p:nvSpPr>
        <p:spPr/>
        <p:txBody>
          <a:bodyPr/>
          <a:lstStyle/>
          <a:p>
            <a:pPr>
              <a:lnSpc>
                <a:spcPct val="90000"/>
              </a:lnSpc>
            </a:pPr>
            <a:r>
              <a:rPr lang="en-GB" dirty="0">
                <a:latin typeface="DIN Pro Medium" pitchFamily="2" charset="0"/>
              </a:rPr>
              <a:t>Data archiving and publishing</a:t>
            </a:r>
          </a:p>
        </p:txBody>
      </p:sp>
      <p:sp>
        <p:nvSpPr>
          <p:cNvPr id="6" name="Tekstvak 5">
            <a:extLst>
              <a:ext uri="{FF2B5EF4-FFF2-40B4-BE49-F238E27FC236}">
                <a16:creationId xmlns:a16="http://schemas.microsoft.com/office/drawing/2014/main" id="{A87D9100-6013-D84C-9123-A0198041AEBD}"/>
              </a:ext>
            </a:extLst>
          </p:cNvPr>
          <p:cNvSpPr txBox="1"/>
          <p:nvPr/>
        </p:nvSpPr>
        <p:spPr>
          <a:xfrm>
            <a:off x="9570027" y="3595255"/>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Tree>
    <p:extLst>
      <p:ext uri="{BB962C8B-B14F-4D97-AF65-F5344CB8AC3E}">
        <p14:creationId xmlns:p14="http://schemas.microsoft.com/office/powerpoint/2010/main" val="2982765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4764898" cy="782467"/>
          </a:xfrm>
        </p:spPr>
        <p:txBody>
          <a:bodyPr/>
          <a:lstStyle/>
          <a:p>
            <a:r>
              <a:rPr lang="en-GB" dirty="0"/>
              <a:t>During research vs after research</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78</a:t>
            </a:fld>
            <a:r>
              <a:rPr lang="nl-NL"/>
              <a:t> </a:t>
            </a:r>
            <a:endParaRPr lang="nl-NL" dirty="0"/>
          </a:p>
        </p:txBody>
      </p:sp>
      <p:pic>
        <p:nvPicPr>
          <p:cNvPr id="4" name="Picture 3" descr="Diagram&#10;&#10;Description automatically generated">
            <a:extLst>
              <a:ext uri="{FF2B5EF4-FFF2-40B4-BE49-F238E27FC236}">
                <a16:creationId xmlns:a16="http://schemas.microsoft.com/office/drawing/2014/main" id="{C2815D6D-ADDA-4EAF-83DB-3289292BF4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5390" y="729000"/>
            <a:ext cx="6751143" cy="5400000"/>
          </a:xfrm>
          <a:prstGeom prst="rect">
            <a:avLst/>
          </a:prstGeom>
        </p:spPr>
      </p:pic>
      <p:sp>
        <p:nvSpPr>
          <p:cNvPr id="12" name="TextBox 11">
            <a:extLst>
              <a:ext uri="{FF2B5EF4-FFF2-40B4-BE49-F238E27FC236}">
                <a16:creationId xmlns:a16="http://schemas.microsoft.com/office/drawing/2014/main" id="{CB188848-C0D2-4253-AC03-DCD7DE8C180D}"/>
              </a:ext>
            </a:extLst>
          </p:cNvPr>
          <p:cNvSpPr txBox="1"/>
          <p:nvPr/>
        </p:nvSpPr>
        <p:spPr>
          <a:xfrm>
            <a:off x="5185390" y="5620183"/>
            <a:ext cx="5196860" cy="900000"/>
          </a:xfrm>
          <a:prstGeom prst="rect">
            <a:avLst/>
          </a:prstGeom>
          <a:noFill/>
          <a:ln>
            <a:solidFill>
              <a:srgbClr val="0077B3"/>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sz="1200" i="1" dirty="0">
                <a:solidFill>
                  <a:srgbClr val="1D1C1D"/>
                </a:solidFill>
                <a:effectLst/>
                <a:latin typeface="Arial" panose="020B0604020202020204" pitchFamily="34" charset="0"/>
                <a:ea typeface="Calibri" panose="020F0502020204030204" pitchFamily="34" charset="0"/>
              </a:rPr>
              <a:t>This image was created by</a:t>
            </a:r>
            <a:r>
              <a:rPr lang="en-US" sz="1200" i="1" u="none" strike="noStrike" dirty="0">
                <a:solidFill>
                  <a:srgbClr val="1D1C1D"/>
                </a:solidFill>
                <a:effectLst/>
                <a:latin typeface="Arial" panose="020B0604020202020204" pitchFamily="34" charset="0"/>
                <a:ea typeface="Calibri" panose="020F0502020204030204" pitchFamily="34" charset="0"/>
                <a:hlinkClick r:id="rId3"/>
              </a:rPr>
              <a:t> </a:t>
            </a:r>
            <a:r>
              <a:rPr lang="en-US" sz="1200" i="1" u="none" strike="noStrike" dirty="0" err="1">
                <a:solidFill>
                  <a:srgbClr val="1D1C1D"/>
                </a:solidFill>
                <a:effectLst/>
                <a:latin typeface="Arial" panose="020B0604020202020204" pitchFamily="34" charset="0"/>
                <a:ea typeface="Calibri" panose="020F0502020204030204" pitchFamily="34" charset="0"/>
                <a:hlinkClick r:id="rId3"/>
              </a:rPr>
              <a:t>Scriberia</a:t>
            </a:r>
            <a:r>
              <a:rPr lang="en-US" sz="1200" i="1" dirty="0">
                <a:solidFill>
                  <a:srgbClr val="1D1C1D"/>
                </a:solidFill>
                <a:effectLst/>
                <a:latin typeface="Arial" panose="020B0604020202020204" pitchFamily="34" charset="0"/>
                <a:ea typeface="Calibri" panose="020F0502020204030204" pitchFamily="34" charset="0"/>
              </a:rPr>
              <a:t> for The Turing Way community and is used under a CC-BY 4.0 </a:t>
            </a:r>
            <a:r>
              <a:rPr lang="en-US" sz="1200" i="1" dirty="0" err="1">
                <a:solidFill>
                  <a:srgbClr val="1D1C1D"/>
                </a:solidFill>
                <a:effectLst/>
                <a:latin typeface="Arial" panose="020B0604020202020204" pitchFamily="34" charset="0"/>
                <a:ea typeface="Calibri" panose="020F0502020204030204" pitchFamily="34" charset="0"/>
              </a:rPr>
              <a:t>licence</a:t>
            </a:r>
            <a:r>
              <a:rPr lang="en-US" sz="1200" i="1" dirty="0">
                <a:solidFill>
                  <a:srgbClr val="1D1C1D"/>
                </a:solidFill>
                <a:effectLst/>
                <a:latin typeface="Arial" panose="020B0604020202020204" pitchFamily="34" charset="0"/>
                <a:ea typeface="Calibri" panose="020F0502020204030204" pitchFamily="34" charset="0"/>
              </a:rPr>
              <a:t> for reuse. </a:t>
            </a:r>
            <a:r>
              <a:rPr lang="en-US" sz="1200" i="1" dirty="0" err="1">
                <a:solidFill>
                  <a:srgbClr val="1D1C1D"/>
                </a:solidFill>
                <a:effectLst/>
                <a:latin typeface="Arial" panose="020B0604020202020204" pitchFamily="34" charset="0"/>
                <a:ea typeface="Calibri" panose="020F0502020204030204" pitchFamily="34" charset="0"/>
              </a:rPr>
              <a:t>Zenodo</a:t>
            </a:r>
            <a:r>
              <a:rPr lang="en-US" sz="1200" i="1" dirty="0">
                <a:solidFill>
                  <a:srgbClr val="1D1C1D"/>
                </a:solidFill>
                <a:effectLst/>
                <a:latin typeface="Arial" panose="020B0604020202020204" pitchFamily="34" charset="0"/>
                <a:ea typeface="Calibri" panose="020F0502020204030204" pitchFamily="34" charset="0"/>
              </a:rPr>
              <a:t>. </a:t>
            </a:r>
            <a:r>
              <a:rPr lang="en-US" sz="1200" dirty="0">
                <a:solidFill>
                  <a:srgbClr val="1D1C1D"/>
                </a:solidFill>
                <a:effectLst/>
                <a:latin typeface="Arial" panose="020B0604020202020204" pitchFamily="34" charset="0"/>
                <a:ea typeface="Calibri" panose="020F0502020204030204" pitchFamily="34" charset="0"/>
              </a:rPr>
              <a:t>DOI </a:t>
            </a:r>
            <a:r>
              <a:rPr lang="en-US" sz="1200" u="none" strike="noStrike" dirty="0">
                <a:solidFill>
                  <a:srgbClr val="0563C1"/>
                </a:solidFill>
                <a:effectLst/>
                <a:latin typeface="Arial" panose="020B0604020202020204" pitchFamily="34" charset="0"/>
                <a:ea typeface="Calibri" panose="020F0502020204030204" pitchFamily="34" charset="0"/>
                <a:hlinkClick r:id="rId4"/>
              </a:rPr>
              <a:t>10.5281/zenodo.3332807</a:t>
            </a:r>
            <a:endParaRPr lang="nl-NL" sz="1200" dirty="0">
              <a:solidFill>
                <a:srgbClr val="005CA9"/>
              </a:solidFill>
            </a:endParaRPr>
          </a:p>
        </p:txBody>
      </p:sp>
    </p:spTree>
    <p:extLst>
      <p:ext uri="{BB962C8B-B14F-4D97-AF65-F5344CB8AC3E}">
        <p14:creationId xmlns:p14="http://schemas.microsoft.com/office/powerpoint/2010/main" val="59947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79</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2165686" y="1685925"/>
            <a:ext cx="9378114" cy="464820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NL Code of Conduct for Research Integrity</a:t>
            </a:r>
          </a:p>
          <a:p>
            <a:pPr lvl="1"/>
            <a:r>
              <a:rPr lang="en-GB" sz="1600" dirty="0"/>
              <a:t>3.3.25 </a:t>
            </a:r>
            <a:r>
              <a:rPr lang="en-US" sz="1600" dirty="0"/>
              <a:t>Contribute, where appropriate, towards making data findable, accessible, interoperable and</a:t>
            </a:r>
          </a:p>
          <a:p>
            <a:pPr lvl="1"/>
            <a:r>
              <a:rPr lang="en-US" sz="1600" dirty="0"/>
              <a:t>reusable in accordance with the </a:t>
            </a:r>
            <a:r>
              <a:rPr lang="en-US" sz="1600" b="1" dirty="0"/>
              <a:t>FAIR principles</a:t>
            </a:r>
            <a:r>
              <a:rPr lang="en-US" sz="1600" dirty="0"/>
              <a:t>.</a:t>
            </a:r>
          </a:p>
          <a:p>
            <a:pPr lvl="1"/>
            <a:endParaRPr lang="en-US" sz="1600" dirty="0"/>
          </a:p>
          <a:p>
            <a:pPr lvl="1"/>
            <a:r>
              <a:rPr lang="en-US" sz="1600" dirty="0"/>
              <a:t>4.4.45 As far as possible, </a:t>
            </a:r>
            <a:r>
              <a:rPr lang="en-US" sz="1600" b="1" dirty="0"/>
              <a:t>make research findings and research data public</a:t>
            </a:r>
            <a:r>
              <a:rPr lang="en-US" sz="1600" dirty="0"/>
              <a:t> subsequent to completion of the research. If this is not possible, establish the valid reasons for this.</a:t>
            </a:r>
          </a:p>
          <a:p>
            <a:pPr lvl="1"/>
            <a:r>
              <a:rPr lang="en-GB" sz="1000" dirty="0">
                <a:latin typeface="DIN Pro Medium" pitchFamily="2" charset="0"/>
              </a:rPr>
              <a:t>Source: Netherlands Code of Conduct for Research Integrity </a:t>
            </a:r>
            <a:r>
              <a:rPr lang="en-GB" sz="1000" dirty="0">
                <a:latin typeface="DIN Pro Medium" pitchFamily="2" charset="0"/>
                <a:hlinkClick r:id="rId2"/>
              </a:rPr>
              <a:t>https://www.universiteitenvannederland.nl/files/documents/Netherlands%20Code%20of%20Conduct%20for%20Research%20Integrity%202018.pdf</a:t>
            </a:r>
            <a:r>
              <a:rPr lang="en-GB" sz="1000" dirty="0">
                <a:latin typeface="DIN Pro Medium" pitchFamily="2" charset="0"/>
              </a:rPr>
              <a:t> </a:t>
            </a:r>
          </a:p>
          <a:p>
            <a:pPr lvl="1"/>
            <a:endParaRPr lang="en-GB" sz="1600" dirty="0">
              <a:solidFill>
                <a:schemeClr val="tx2"/>
              </a:solidFill>
              <a:latin typeface="DIN Pro Medium" pitchFamily="2" charset="0"/>
            </a:endParaRPr>
          </a:p>
          <a:p>
            <a:pPr lvl="1"/>
            <a:r>
              <a:rPr lang="en-GB" sz="1600" dirty="0">
                <a:solidFill>
                  <a:srgbClr val="0077B3"/>
                </a:solidFill>
                <a:latin typeface="DIN Pro Medium" pitchFamily="2" charset="0"/>
              </a:rPr>
              <a:t>VU RDM Policy</a:t>
            </a:r>
          </a:p>
          <a:p>
            <a:pPr lvl="1"/>
            <a:r>
              <a:rPr lang="en-GB" sz="1600" dirty="0"/>
              <a:t>3. </a:t>
            </a:r>
            <a:r>
              <a:rPr lang="en-US" sz="1600" dirty="0"/>
              <a:t>Researchers are responsible for </a:t>
            </a:r>
            <a:r>
              <a:rPr lang="en-US" sz="1600" b="1" dirty="0"/>
              <a:t>archiving their research data for a minimum of ten years</a:t>
            </a:r>
            <a:r>
              <a:rPr lang="en-US" sz="1600" dirty="0"/>
              <a:t> after research results are published, unless legal requirements, discipline-specific guidelines or contractual arrangements dictate otherwise.</a:t>
            </a:r>
          </a:p>
          <a:p>
            <a:pPr lvl="1"/>
            <a:endParaRPr lang="en-US" sz="1600" dirty="0"/>
          </a:p>
          <a:p>
            <a:pPr lvl="1"/>
            <a:r>
              <a:rPr lang="en-US" sz="1600" dirty="0"/>
              <a:t>4. Researchers are responsible for </a:t>
            </a:r>
            <a:r>
              <a:rPr lang="en-US" sz="1600" b="1" dirty="0"/>
              <a:t>being able to share their research data for scientific use and verification</a:t>
            </a:r>
            <a:r>
              <a:rPr lang="en-US" sz="1600" dirty="0"/>
              <a:t>, by making them accessible (A in FAIR) to others, preferably and where possible </a:t>
            </a:r>
            <a:r>
              <a:rPr lang="en-US" sz="1600" b="1" dirty="0"/>
              <a:t>with a Persistent Identifier</a:t>
            </a:r>
            <a:endParaRPr lang="en-GB" sz="1000" b="1" dirty="0"/>
          </a:p>
          <a:p>
            <a:pPr lvl="1"/>
            <a:r>
              <a:rPr lang="en-GB" sz="1000" dirty="0"/>
              <a:t>Source: VU RDM Policy </a:t>
            </a:r>
            <a:r>
              <a:rPr lang="en-GB" sz="1000" dirty="0">
                <a:hlinkClick r:id="rId3"/>
              </a:rPr>
              <a:t>https://libguides.vu.nl/ld.php?content_id=32045526</a:t>
            </a:r>
            <a:endParaRPr lang="en-GB" sz="1000" dirty="0"/>
          </a:p>
        </p:txBody>
      </p:sp>
    </p:spTree>
    <p:extLst>
      <p:ext uri="{BB962C8B-B14F-4D97-AF65-F5344CB8AC3E}">
        <p14:creationId xmlns:p14="http://schemas.microsoft.com/office/powerpoint/2010/main" val="1873230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EC45-9FC2-4EAA-BE18-F540FE16D995}"/>
              </a:ext>
            </a:extLst>
          </p:cNvPr>
          <p:cNvSpPr>
            <a:spLocks noGrp="1"/>
          </p:cNvSpPr>
          <p:nvPr>
            <p:ph type="title"/>
          </p:nvPr>
        </p:nvSpPr>
        <p:spPr>
          <a:xfrm>
            <a:off x="450850" y="451166"/>
            <a:ext cx="7090649" cy="782467"/>
          </a:xfrm>
        </p:spPr>
        <p:txBody>
          <a:bodyPr/>
          <a:lstStyle/>
          <a:p>
            <a:r>
              <a:rPr lang="en-US"/>
              <a:t>Assignment | Discuss your research | 5 minutes</a:t>
            </a:r>
            <a:endParaRPr lang="nl-NL"/>
          </a:p>
        </p:txBody>
      </p:sp>
      <p:sp>
        <p:nvSpPr>
          <p:cNvPr id="3" name="Text Placeholder 2">
            <a:extLst>
              <a:ext uri="{FF2B5EF4-FFF2-40B4-BE49-F238E27FC236}">
                <a16:creationId xmlns:a16="http://schemas.microsoft.com/office/drawing/2014/main" id="{406F2A63-1F5D-4A0F-A5F8-23B55E677E4E}"/>
              </a:ext>
            </a:extLst>
          </p:cNvPr>
          <p:cNvSpPr>
            <a:spLocks noGrp="1"/>
          </p:cNvSpPr>
          <p:nvPr>
            <p:ph type="body" sz="quarter" idx="13"/>
          </p:nvPr>
        </p:nvSpPr>
        <p:spPr/>
        <p:txBody>
          <a:bodyPr/>
          <a:lstStyle/>
          <a:p>
            <a:pPr lvl="2"/>
            <a:r>
              <a:rPr lang="en-US" dirty="0"/>
              <a:t>Make pairs</a:t>
            </a:r>
          </a:p>
          <a:p>
            <a:pPr lvl="2"/>
            <a:r>
              <a:rPr lang="en-US" dirty="0"/>
              <a:t>Discuss your research with your breakout room fellow(s). Address the following issues:</a:t>
            </a:r>
          </a:p>
          <a:p>
            <a:pPr lvl="3"/>
            <a:r>
              <a:rPr lang="en-US" dirty="0"/>
              <a:t>Topic: My research is about…</a:t>
            </a:r>
          </a:p>
          <a:p>
            <a:pPr lvl="3"/>
            <a:r>
              <a:rPr lang="en-US" dirty="0"/>
              <a:t>Data: My research involves interview data/survey data/textual data/instrument data/…</a:t>
            </a:r>
          </a:p>
          <a:p>
            <a:pPr lvl="3"/>
            <a:r>
              <a:rPr lang="en-US" dirty="0"/>
              <a:t>Data management issues: I’m not sure how to deal with the storage, </a:t>
            </a:r>
            <a:r>
              <a:rPr lang="en-US" dirty="0" err="1"/>
              <a:t>organisation</a:t>
            </a:r>
            <a:r>
              <a:rPr lang="en-US" dirty="0"/>
              <a:t>, </a:t>
            </a:r>
            <a:r>
              <a:rPr lang="en-US" dirty="0" err="1"/>
              <a:t>anonymisation</a:t>
            </a:r>
            <a:r>
              <a:rPr lang="en-US" dirty="0"/>
              <a:t>, archiving, … of my data</a:t>
            </a:r>
          </a:p>
          <a:p>
            <a:pPr lvl="2"/>
            <a:r>
              <a:rPr lang="en-US" dirty="0"/>
              <a:t>If there are specific RDM issues you want to learn more about </a:t>
            </a:r>
            <a:r>
              <a:rPr lang="en-US" dirty="0">
                <a:sym typeface="Wingdings" panose="05000000000000000000" pitchFamily="2" charset="2"/>
              </a:rPr>
              <a:t></a:t>
            </a:r>
            <a:r>
              <a:rPr lang="en-US" dirty="0"/>
              <a:t> add them to the Google Doc working document: </a:t>
            </a:r>
            <a:r>
              <a:rPr lang="en-US" dirty="0">
                <a:hlinkClick r:id="rId2"/>
              </a:rPr>
              <a:t>http://tiny.cc/5a18vz</a:t>
            </a:r>
            <a:endParaRPr lang="nl-NL" dirty="0"/>
          </a:p>
        </p:txBody>
      </p:sp>
      <p:sp>
        <p:nvSpPr>
          <p:cNvPr id="5" name="Slide Number Placeholder 4">
            <a:extLst>
              <a:ext uri="{FF2B5EF4-FFF2-40B4-BE49-F238E27FC236}">
                <a16:creationId xmlns:a16="http://schemas.microsoft.com/office/drawing/2014/main" id="{D1E6782A-083E-4197-BD9A-B5348737E63C}"/>
              </a:ext>
            </a:extLst>
          </p:cNvPr>
          <p:cNvSpPr>
            <a:spLocks noGrp="1"/>
          </p:cNvSpPr>
          <p:nvPr>
            <p:ph type="sldNum" sz="quarter" idx="15"/>
          </p:nvPr>
        </p:nvSpPr>
        <p:spPr/>
        <p:txBody>
          <a:bodyPr/>
          <a:lstStyle/>
          <a:p>
            <a:pPr algn="l"/>
            <a:fld id="{840C1E0B-154D-844F-9C3C-CB8827A7EAB0}" type="slidenum">
              <a:rPr lang="nl-NL" smtClean="0"/>
              <a:pPr algn="l"/>
              <a:t>8</a:t>
            </a:fld>
            <a:r>
              <a:rPr lang="nl-NL"/>
              <a:t> </a:t>
            </a:r>
          </a:p>
        </p:txBody>
      </p:sp>
    </p:spTree>
    <p:extLst>
      <p:ext uri="{BB962C8B-B14F-4D97-AF65-F5344CB8AC3E}">
        <p14:creationId xmlns:p14="http://schemas.microsoft.com/office/powerpoint/2010/main" val="628985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80</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2082965" y="1687429"/>
            <a:ext cx="9249778" cy="464820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FSW RDM Policy</a:t>
            </a:r>
          </a:p>
          <a:p>
            <a:pPr lvl="1"/>
            <a:r>
              <a:rPr lang="en-US" sz="1500" dirty="0">
                <a:latin typeface="DIN Pro Medium" pitchFamily="2" charset="0"/>
              </a:rPr>
              <a:t>4. For digital data, it is preferable to use the </a:t>
            </a:r>
            <a:r>
              <a:rPr lang="en-US" sz="1500" dirty="0">
                <a:solidFill>
                  <a:srgbClr val="0077B3"/>
                </a:solidFill>
                <a:latin typeface="DIN Pro Medium" pitchFamily="2" charset="0"/>
              </a:rPr>
              <a:t>digital repositories offered by VU Amsterdam</a:t>
            </a:r>
            <a:r>
              <a:rPr lang="en-US" sz="1500" dirty="0">
                <a:latin typeface="DIN Pro Medium" pitchFamily="2" charset="0"/>
              </a:rPr>
              <a:t> […]. If the VU repositories do not meet your requirements, then it is possible to archive the data elsewhere, as long as:</a:t>
            </a:r>
          </a:p>
          <a:p>
            <a:pPr lvl="2"/>
            <a:r>
              <a:rPr lang="en-US" sz="1500" dirty="0">
                <a:latin typeface="DIN Pro Medium" pitchFamily="2" charset="0"/>
              </a:rPr>
              <a:t>the location complies with the </a:t>
            </a:r>
            <a:r>
              <a:rPr lang="en-US" sz="1500" dirty="0">
                <a:solidFill>
                  <a:srgbClr val="0077B3"/>
                </a:solidFill>
                <a:latin typeface="DIN Pro Medium" pitchFamily="2" charset="0"/>
              </a:rPr>
              <a:t>rules and legal requirements</a:t>
            </a:r>
            <a:r>
              <a:rPr lang="en-US" sz="1500" dirty="0">
                <a:latin typeface="DIN Pro Medium" pitchFamily="2" charset="0"/>
              </a:rPr>
              <a:t> for archiving research data (determined by the research funder or others); </a:t>
            </a:r>
          </a:p>
          <a:p>
            <a:pPr lvl="2"/>
            <a:r>
              <a:rPr lang="en-US" sz="1500" dirty="0">
                <a:latin typeface="DIN Pro Medium" pitchFamily="2" charset="0"/>
              </a:rPr>
              <a:t>it can be guaranteed that the data can be stored safely and securely for a period of </a:t>
            </a:r>
            <a:r>
              <a:rPr lang="en-US" sz="1500" dirty="0">
                <a:solidFill>
                  <a:srgbClr val="0077B3"/>
                </a:solidFill>
                <a:latin typeface="DIN Pro Medium" pitchFamily="2" charset="0"/>
              </a:rPr>
              <a:t>at least 10 years</a:t>
            </a:r>
            <a:r>
              <a:rPr lang="en-US" sz="1500" dirty="0">
                <a:latin typeface="DIN Pro Medium" pitchFamily="2" charset="0"/>
              </a:rPr>
              <a:t> and agreements on data are drawn up and recorded (via licensing and processing agreements) with the organization behind the data repository;</a:t>
            </a:r>
          </a:p>
          <a:p>
            <a:pPr lvl="2"/>
            <a:r>
              <a:rPr lang="en-US" sz="1500" dirty="0">
                <a:latin typeface="DIN Pro Medium" pitchFamily="2" charset="0"/>
              </a:rPr>
              <a:t>This choice is </a:t>
            </a:r>
            <a:r>
              <a:rPr lang="en-US" sz="1500" dirty="0">
                <a:solidFill>
                  <a:srgbClr val="0077B3"/>
                </a:solidFill>
                <a:latin typeface="DIN Pro Medium" pitchFamily="2" charset="0"/>
              </a:rPr>
              <a:t>accounted for in the data management plan</a:t>
            </a:r>
            <a:r>
              <a:rPr lang="en-US" sz="1500" dirty="0">
                <a:latin typeface="DIN Pro Medium" pitchFamily="2" charset="0"/>
              </a:rPr>
              <a:t> […].</a:t>
            </a:r>
          </a:p>
          <a:p>
            <a:pPr lvl="2"/>
            <a:endParaRPr lang="en-US" sz="1500" dirty="0">
              <a:latin typeface="DIN Pro Medium" pitchFamily="2" charset="0"/>
            </a:endParaRPr>
          </a:p>
          <a:p>
            <a:pPr lvl="1"/>
            <a:r>
              <a:rPr lang="en-US" sz="1500" dirty="0">
                <a:latin typeface="DIN Pro Medium" pitchFamily="2" charset="0"/>
              </a:rPr>
              <a:t>Besides the choice of an appropriate archiving location, it is essential to safeguard the </a:t>
            </a:r>
            <a:r>
              <a:rPr lang="en-US" sz="1500" dirty="0">
                <a:solidFill>
                  <a:srgbClr val="0077B3"/>
                </a:solidFill>
                <a:latin typeface="DIN Pro Medium" pitchFamily="2" charset="0"/>
              </a:rPr>
              <a:t>quality of the archiving process</a:t>
            </a:r>
            <a:r>
              <a:rPr lang="en-US" sz="1500" dirty="0">
                <a:latin typeface="DIN Pro Medium" pitchFamily="2" charset="0"/>
              </a:rPr>
              <a:t>. This means that:</a:t>
            </a:r>
          </a:p>
          <a:p>
            <a:pPr lvl="2"/>
            <a:r>
              <a:rPr lang="en-US" sz="1500" dirty="0">
                <a:solidFill>
                  <a:srgbClr val="0077B3"/>
                </a:solidFill>
                <a:latin typeface="DIN Pro Medium" pitchFamily="2" charset="0"/>
              </a:rPr>
              <a:t>Agreements on archiving</a:t>
            </a:r>
            <a:r>
              <a:rPr lang="en-US" sz="1500" dirty="0">
                <a:latin typeface="DIN Pro Medium" pitchFamily="2" charset="0"/>
              </a:rPr>
              <a:t> (such as the retention period) are </a:t>
            </a:r>
            <a:r>
              <a:rPr lang="en-US" sz="1500" dirty="0">
                <a:solidFill>
                  <a:srgbClr val="0077B3"/>
                </a:solidFill>
                <a:latin typeface="DIN Pro Medium" pitchFamily="2" charset="0"/>
              </a:rPr>
              <a:t>drawn up and agreed in the data management plan</a:t>
            </a:r>
            <a:r>
              <a:rPr lang="en-US" sz="1500" dirty="0">
                <a:latin typeface="DIN Pro Medium" pitchFamily="2" charset="0"/>
              </a:rPr>
              <a:t>, including steps taken and motivations of decisions made, and shared with the whole research team; </a:t>
            </a:r>
          </a:p>
          <a:p>
            <a:pPr lvl="2"/>
            <a:r>
              <a:rPr lang="en-US" sz="1500" dirty="0">
                <a:latin typeface="DIN Pro Medium" pitchFamily="2" charset="0"/>
              </a:rPr>
              <a:t>a researcher has to get at least </a:t>
            </a:r>
            <a:r>
              <a:rPr lang="en-US" sz="1500" dirty="0">
                <a:solidFill>
                  <a:srgbClr val="0077B3"/>
                </a:solidFill>
                <a:latin typeface="DIN Pro Medium" pitchFamily="2" charset="0"/>
              </a:rPr>
              <a:t>one fellow colleague’s opinion</a:t>
            </a:r>
            <a:r>
              <a:rPr lang="en-US" sz="1500" dirty="0">
                <a:latin typeface="DIN Pro Medium" pitchFamily="2" charset="0"/>
              </a:rPr>
              <a:t> before he or she actually archives the data;</a:t>
            </a:r>
          </a:p>
          <a:p>
            <a:pPr lvl="2"/>
            <a:r>
              <a:rPr lang="en-US" sz="1500" dirty="0">
                <a:latin typeface="DIN Pro Medium" pitchFamily="2" charset="0"/>
              </a:rPr>
              <a:t>before the data is archived, the </a:t>
            </a:r>
            <a:r>
              <a:rPr lang="en-US" sz="1500" dirty="0">
                <a:solidFill>
                  <a:srgbClr val="0077B3"/>
                </a:solidFill>
                <a:latin typeface="DIN Pro Medium" pitchFamily="2" charset="0"/>
              </a:rPr>
              <a:t>format has to be as close to the DANS preferential file formats</a:t>
            </a:r>
            <a:r>
              <a:rPr lang="en-US" sz="1500" dirty="0">
                <a:latin typeface="DIN Pro Medium" pitchFamily="2" charset="0"/>
              </a:rPr>
              <a:t> as possible so the ten year retention period can be guaranteed.</a:t>
            </a:r>
            <a:endParaRPr lang="en-GB" sz="1500" dirty="0">
              <a:latin typeface="DIN Pro Medium" pitchFamily="2" charset="0"/>
            </a:endParaRPr>
          </a:p>
          <a:p>
            <a:pPr lvl="1"/>
            <a:r>
              <a:rPr lang="en-GB" sz="1000" dirty="0">
                <a:latin typeface="DIN Pro Medium" pitchFamily="2" charset="0"/>
              </a:rPr>
              <a:t>Source: FSW RDM policy </a:t>
            </a:r>
            <a:r>
              <a:rPr lang="en-GB" sz="1000" dirty="0">
                <a:hlinkClick r:id="rId2"/>
              </a:rPr>
              <a:t>https://libguides.vu.nl/ld.php?content_id=32045927</a:t>
            </a:r>
            <a:endParaRPr lang="en-GB" sz="1000" dirty="0">
              <a:latin typeface="DIN Pro Medium" pitchFamily="2" charset="0"/>
            </a:endParaRPr>
          </a:p>
          <a:p>
            <a:pPr lvl="1"/>
            <a:endParaRPr lang="en-GB" sz="1600" dirty="0">
              <a:solidFill>
                <a:srgbClr val="0077B3"/>
              </a:solidFill>
              <a:latin typeface="DIN Pro Medium" pitchFamily="2" charset="0"/>
            </a:endParaRPr>
          </a:p>
          <a:p>
            <a:pPr lvl="1"/>
            <a:endParaRPr lang="en-US" sz="1600" dirty="0"/>
          </a:p>
          <a:p>
            <a:pPr lvl="1"/>
            <a:endParaRPr lang="en-US" sz="1600" dirty="0"/>
          </a:p>
        </p:txBody>
      </p:sp>
    </p:spTree>
    <p:extLst>
      <p:ext uri="{BB962C8B-B14F-4D97-AF65-F5344CB8AC3E}">
        <p14:creationId xmlns:p14="http://schemas.microsoft.com/office/powerpoint/2010/main" val="2689783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81</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2082965" y="1758634"/>
            <a:ext cx="8304657" cy="464820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FAIR data principles</a:t>
            </a:r>
          </a:p>
          <a:p>
            <a:pPr lvl="1"/>
            <a:r>
              <a:rPr lang="en-US" sz="1600" dirty="0"/>
              <a:t>Make data findable, accessible, interoperable and reusable in order to facilitate knowledge discovery and innovation</a:t>
            </a:r>
          </a:p>
          <a:p>
            <a:pPr lvl="1"/>
            <a:r>
              <a:rPr lang="en-US" sz="1000" dirty="0"/>
              <a:t>Sources:</a:t>
            </a:r>
          </a:p>
          <a:p>
            <a:pPr lvl="1"/>
            <a:r>
              <a:rPr lang="en-US" sz="1000" dirty="0"/>
              <a:t>The FAIR Guiding Principles for scientific data management and stewardship </a:t>
            </a:r>
            <a:r>
              <a:rPr lang="nl-NL" sz="1000" dirty="0">
                <a:hlinkClick r:id="rId2"/>
              </a:rPr>
              <a:t>https://doi.org/10.1038/sdata.2016.18</a:t>
            </a:r>
            <a:endParaRPr lang="nl-NL" sz="1000" dirty="0"/>
          </a:p>
          <a:p>
            <a:pPr lvl="1"/>
            <a:r>
              <a:rPr lang="en-US" sz="1000" dirty="0"/>
              <a:t>Force11 FAIR Data Principles </a:t>
            </a:r>
            <a:r>
              <a:rPr lang="en-US" sz="1000" dirty="0">
                <a:hlinkClick r:id="rId3"/>
              </a:rPr>
              <a:t>https://force11.org/info/the-fair-data-principles/</a:t>
            </a:r>
            <a:endParaRPr lang="en-US" sz="1000" dirty="0"/>
          </a:p>
          <a:p>
            <a:pPr lvl="1"/>
            <a:endParaRPr lang="en-US" sz="1000" dirty="0"/>
          </a:p>
        </p:txBody>
      </p:sp>
    </p:spTree>
    <p:extLst>
      <p:ext uri="{BB962C8B-B14F-4D97-AF65-F5344CB8AC3E}">
        <p14:creationId xmlns:p14="http://schemas.microsoft.com/office/powerpoint/2010/main" val="4080322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3701944" cy="782467"/>
          </a:xfrm>
        </p:spPr>
        <p:txBody>
          <a:bodyPr/>
          <a:lstStyle/>
          <a:p>
            <a:r>
              <a:rPr lang="en-GB" dirty="0"/>
              <a:t>Archiving vs publishing</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82</a:t>
            </a:fld>
            <a:r>
              <a:rPr lang="nl-NL"/>
              <a:t> </a:t>
            </a:r>
            <a:endParaRPr lang="nl-NL" dirty="0"/>
          </a:p>
        </p:txBody>
      </p:sp>
      <p:pic>
        <p:nvPicPr>
          <p:cNvPr id="4" name="Picture 3" descr="A picture containing LEGO, toy&#10;&#10;Description automatically generated">
            <a:extLst>
              <a:ext uri="{FF2B5EF4-FFF2-40B4-BE49-F238E27FC236}">
                <a16:creationId xmlns:a16="http://schemas.microsoft.com/office/drawing/2014/main" id="{F14AD4DB-0F13-4F43-8488-F879644E23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7151" y="558000"/>
            <a:ext cx="6751139" cy="5400000"/>
          </a:xfrm>
          <a:prstGeom prst="rect">
            <a:avLst/>
          </a:prstGeom>
        </p:spPr>
      </p:pic>
      <p:sp>
        <p:nvSpPr>
          <p:cNvPr id="6" name="TextBox 5">
            <a:extLst>
              <a:ext uri="{FF2B5EF4-FFF2-40B4-BE49-F238E27FC236}">
                <a16:creationId xmlns:a16="http://schemas.microsoft.com/office/drawing/2014/main" id="{08C19414-DC7E-4E5C-A0FE-74C0FB0CD6E9}"/>
              </a:ext>
            </a:extLst>
          </p:cNvPr>
          <p:cNvSpPr txBox="1"/>
          <p:nvPr/>
        </p:nvSpPr>
        <p:spPr>
          <a:xfrm>
            <a:off x="4827152" y="5815125"/>
            <a:ext cx="4993123" cy="900000"/>
          </a:xfrm>
          <a:prstGeom prst="rect">
            <a:avLst/>
          </a:prstGeom>
          <a:noFill/>
          <a:ln>
            <a:solidFill>
              <a:srgbClr val="0077B3"/>
            </a:solidFill>
          </a:ln>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sz="1200" i="1" dirty="0">
                <a:solidFill>
                  <a:srgbClr val="1D1C1D"/>
                </a:solidFill>
                <a:effectLst/>
                <a:latin typeface="Arial" panose="020B0604020202020204" pitchFamily="34" charset="0"/>
                <a:ea typeface="Calibri" panose="020F0502020204030204" pitchFamily="34" charset="0"/>
              </a:rPr>
              <a:t>This image was created by</a:t>
            </a:r>
            <a:r>
              <a:rPr lang="en-US" sz="1200" i="1" u="none" strike="noStrike" dirty="0">
                <a:solidFill>
                  <a:srgbClr val="1D1C1D"/>
                </a:solidFill>
                <a:effectLst/>
                <a:latin typeface="Arial" panose="020B0604020202020204" pitchFamily="34" charset="0"/>
                <a:ea typeface="Calibri" panose="020F0502020204030204" pitchFamily="34" charset="0"/>
                <a:hlinkClick r:id="rId3"/>
              </a:rPr>
              <a:t> </a:t>
            </a:r>
            <a:r>
              <a:rPr lang="en-US" sz="1200" i="1" u="none" strike="noStrike" dirty="0" err="1">
                <a:solidFill>
                  <a:srgbClr val="1D1C1D"/>
                </a:solidFill>
                <a:effectLst/>
                <a:latin typeface="Arial" panose="020B0604020202020204" pitchFamily="34" charset="0"/>
                <a:ea typeface="Calibri" panose="020F0502020204030204" pitchFamily="34" charset="0"/>
                <a:hlinkClick r:id="rId3"/>
              </a:rPr>
              <a:t>Scriberia</a:t>
            </a:r>
            <a:r>
              <a:rPr lang="en-US" sz="1200" i="1" dirty="0">
                <a:solidFill>
                  <a:srgbClr val="1D1C1D"/>
                </a:solidFill>
                <a:effectLst/>
                <a:latin typeface="Arial" panose="020B0604020202020204" pitchFamily="34" charset="0"/>
                <a:ea typeface="Calibri" panose="020F0502020204030204" pitchFamily="34" charset="0"/>
              </a:rPr>
              <a:t> for The Turing Way community and is used under a CC-BY 4.0 </a:t>
            </a:r>
            <a:r>
              <a:rPr lang="en-US" sz="1200" i="1" dirty="0" err="1">
                <a:solidFill>
                  <a:srgbClr val="1D1C1D"/>
                </a:solidFill>
                <a:effectLst/>
                <a:latin typeface="Arial" panose="020B0604020202020204" pitchFamily="34" charset="0"/>
                <a:ea typeface="Calibri" panose="020F0502020204030204" pitchFamily="34" charset="0"/>
              </a:rPr>
              <a:t>licence</a:t>
            </a:r>
            <a:r>
              <a:rPr lang="en-US" sz="1200" i="1" dirty="0">
                <a:solidFill>
                  <a:srgbClr val="1D1C1D"/>
                </a:solidFill>
                <a:effectLst/>
                <a:latin typeface="Arial" panose="020B0604020202020204" pitchFamily="34" charset="0"/>
                <a:ea typeface="Calibri" panose="020F0502020204030204" pitchFamily="34" charset="0"/>
              </a:rPr>
              <a:t> for reuse. </a:t>
            </a:r>
            <a:r>
              <a:rPr lang="en-US" sz="1200" i="1" dirty="0" err="1">
                <a:solidFill>
                  <a:srgbClr val="1D1C1D"/>
                </a:solidFill>
                <a:effectLst/>
                <a:latin typeface="Arial" panose="020B0604020202020204" pitchFamily="34" charset="0"/>
                <a:ea typeface="Calibri" panose="020F0502020204030204" pitchFamily="34" charset="0"/>
              </a:rPr>
              <a:t>Zenodo</a:t>
            </a:r>
            <a:r>
              <a:rPr lang="en-US" sz="1200" i="1" dirty="0">
                <a:solidFill>
                  <a:srgbClr val="1D1C1D"/>
                </a:solidFill>
                <a:effectLst/>
                <a:latin typeface="Arial" panose="020B0604020202020204" pitchFamily="34" charset="0"/>
                <a:ea typeface="Calibri" panose="020F0502020204030204" pitchFamily="34" charset="0"/>
              </a:rPr>
              <a:t>. </a:t>
            </a:r>
            <a:r>
              <a:rPr lang="en-US" sz="1200" dirty="0">
                <a:solidFill>
                  <a:srgbClr val="1D1C1D"/>
                </a:solidFill>
                <a:effectLst/>
                <a:latin typeface="Arial" panose="020B0604020202020204" pitchFamily="34" charset="0"/>
                <a:ea typeface="Calibri" panose="020F0502020204030204" pitchFamily="34" charset="0"/>
              </a:rPr>
              <a:t>DOI </a:t>
            </a:r>
            <a:r>
              <a:rPr lang="en-US" sz="1200" u="none" strike="noStrike" dirty="0">
                <a:solidFill>
                  <a:srgbClr val="0563C1"/>
                </a:solidFill>
                <a:effectLst/>
                <a:latin typeface="Arial" panose="020B0604020202020204" pitchFamily="34" charset="0"/>
                <a:ea typeface="Calibri" panose="020F0502020204030204" pitchFamily="34" charset="0"/>
                <a:hlinkClick r:id="rId4"/>
              </a:rPr>
              <a:t>10.5281/zenodo.3332807</a:t>
            </a:r>
            <a:endParaRPr lang="nl-NL" sz="1200" dirty="0">
              <a:solidFill>
                <a:srgbClr val="005CA9"/>
              </a:solidFill>
            </a:endParaRPr>
          </a:p>
        </p:txBody>
      </p:sp>
    </p:spTree>
    <p:extLst>
      <p:ext uri="{BB962C8B-B14F-4D97-AF65-F5344CB8AC3E}">
        <p14:creationId xmlns:p14="http://schemas.microsoft.com/office/powerpoint/2010/main" val="275866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9CB8-3182-4EFE-8797-C854824AE9A7}"/>
              </a:ext>
            </a:extLst>
          </p:cNvPr>
          <p:cNvSpPr>
            <a:spLocks noGrp="1"/>
          </p:cNvSpPr>
          <p:nvPr>
            <p:ph type="title"/>
          </p:nvPr>
        </p:nvSpPr>
        <p:spPr>
          <a:xfrm>
            <a:off x="450850" y="451166"/>
            <a:ext cx="2374950" cy="782467"/>
          </a:xfrm>
        </p:spPr>
        <p:txBody>
          <a:bodyPr/>
          <a:lstStyle/>
          <a:p>
            <a:r>
              <a:rPr lang="en-US"/>
              <a:t>FAIR principles</a:t>
            </a:r>
            <a:endParaRPr lang="nl-NL"/>
          </a:p>
        </p:txBody>
      </p:sp>
      <p:sp>
        <p:nvSpPr>
          <p:cNvPr id="3" name="Text Placeholder 2">
            <a:extLst>
              <a:ext uri="{FF2B5EF4-FFF2-40B4-BE49-F238E27FC236}">
                <a16:creationId xmlns:a16="http://schemas.microsoft.com/office/drawing/2014/main" id="{C758248D-5879-4C67-AE83-B27513FA2C55}"/>
              </a:ext>
            </a:extLst>
          </p:cNvPr>
          <p:cNvSpPr>
            <a:spLocks noGrp="1"/>
          </p:cNvSpPr>
          <p:nvPr>
            <p:ph type="body" sz="quarter" idx="13"/>
          </p:nvPr>
        </p:nvSpPr>
        <p:spPr>
          <a:xfrm>
            <a:off x="1685925" y="1685925"/>
            <a:ext cx="5620039" cy="4123748"/>
          </a:xfrm>
        </p:spPr>
        <p:txBody>
          <a:bodyPr/>
          <a:lstStyle/>
          <a:p>
            <a:r>
              <a:rPr lang="en-US" dirty="0"/>
              <a:t>Findable</a:t>
            </a:r>
          </a:p>
          <a:p>
            <a:r>
              <a:rPr lang="en-US" dirty="0"/>
              <a:t>Accessible</a:t>
            </a:r>
          </a:p>
          <a:p>
            <a:r>
              <a:rPr lang="en-US" dirty="0"/>
              <a:t>Interoperable</a:t>
            </a:r>
          </a:p>
          <a:p>
            <a:r>
              <a:rPr lang="en-US" dirty="0"/>
              <a:t>Reusable</a:t>
            </a:r>
          </a:p>
          <a:p>
            <a:endParaRPr lang="en-US" dirty="0"/>
          </a:p>
          <a:p>
            <a:pPr lvl="1"/>
            <a:r>
              <a:rPr lang="en-US" dirty="0"/>
              <a:t>Developed by researchers in the life sciences, but nowadays widely adopted by research institutions and funders for all disciplines</a:t>
            </a:r>
          </a:p>
          <a:p>
            <a:pPr lvl="1"/>
            <a:endParaRPr lang="en-US" dirty="0"/>
          </a:p>
          <a:p>
            <a:pPr lvl="1"/>
            <a:r>
              <a:rPr lang="en-US" dirty="0"/>
              <a:t>Goal: Facilitate knowledge discovery and innovation</a:t>
            </a:r>
          </a:p>
          <a:p>
            <a:pPr lvl="1"/>
            <a:endParaRPr lang="en-US" dirty="0"/>
          </a:p>
          <a:p>
            <a:pPr lvl="1"/>
            <a:r>
              <a:rPr lang="en-US"/>
              <a:t>How </a:t>
            </a:r>
            <a:r>
              <a:rPr lang="en-US" dirty="0"/>
              <a:t>to do this in practice? Depends on your discipline.</a:t>
            </a:r>
            <a:endParaRPr lang="nl-NL" dirty="0"/>
          </a:p>
        </p:txBody>
      </p:sp>
      <p:sp>
        <p:nvSpPr>
          <p:cNvPr id="4" name="Slide Number Placeholder 3">
            <a:extLst>
              <a:ext uri="{FF2B5EF4-FFF2-40B4-BE49-F238E27FC236}">
                <a16:creationId xmlns:a16="http://schemas.microsoft.com/office/drawing/2014/main" id="{E2582BF7-34A3-4554-BE70-D39B18628035}"/>
              </a:ext>
            </a:extLst>
          </p:cNvPr>
          <p:cNvSpPr>
            <a:spLocks noGrp="1"/>
          </p:cNvSpPr>
          <p:nvPr>
            <p:ph type="sldNum" sz="quarter" idx="15"/>
          </p:nvPr>
        </p:nvSpPr>
        <p:spPr/>
        <p:txBody>
          <a:bodyPr/>
          <a:lstStyle/>
          <a:p>
            <a:pPr algn="l"/>
            <a:fld id="{840C1E0B-154D-844F-9C3C-CB8827A7EAB0}" type="slidenum">
              <a:rPr lang="nl-NL" smtClean="0"/>
              <a:pPr algn="l"/>
              <a:t>83</a:t>
            </a:fld>
            <a:r>
              <a:rPr lang="nl-NL"/>
              <a:t> </a:t>
            </a:r>
          </a:p>
        </p:txBody>
      </p:sp>
      <p:pic>
        <p:nvPicPr>
          <p:cNvPr id="6" name="Picture 5" descr="A picture containing diagram&#10;&#10;Description automatically generated">
            <a:extLst>
              <a:ext uri="{FF2B5EF4-FFF2-40B4-BE49-F238E27FC236}">
                <a16:creationId xmlns:a16="http://schemas.microsoft.com/office/drawing/2014/main" id="{B9DC1041-4A5D-4D28-834B-D73E585CE195}"/>
              </a:ext>
            </a:extLst>
          </p:cNvPr>
          <p:cNvPicPr>
            <a:picLocks noChangeAspect="1"/>
          </p:cNvPicPr>
          <p:nvPr/>
        </p:nvPicPr>
        <p:blipFill>
          <a:blip r:embed="rId2"/>
          <a:stretch>
            <a:fillRect/>
          </a:stretch>
        </p:blipFill>
        <p:spPr>
          <a:xfrm>
            <a:off x="8055264" y="1685924"/>
            <a:ext cx="3676650" cy="1247775"/>
          </a:xfrm>
          <a:prstGeom prst="rect">
            <a:avLst/>
          </a:prstGeom>
        </p:spPr>
      </p:pic>
    </p:spTree>
    <p:extLst>
      <p:ext uri="{BB962C8B-B14F-4D97-AF65-F5344CB8AC3E}">
        <p14:creationId xmlns:p14="http://schemas.microsoft.com/office/powerpoint/2010/main" val="1554420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0851" y="451166"/>
            <a:ext cx="2447084" cy="782467"/>
          </a:xfrm>
        </p:spPr>
        <p:txBody>
          <a:bodyPr/>
          <a:lstStyle/>
          <a:p>
            <a:r>
              <a:rPr lang="en-US" dirty="0"/>
              <a:t>FAIR principles</a:t>
            </a:r>
          </a:p>
        </p:txBody>
      </p:sp>
      <p:sp>
        <p:nvSpPr>
          <p:cNvPr id="5" name="Tijdelijke aanduiding voor tekst 4">
            <a:extLst>
              <a:ext uri="{FF2B5EF4-FFF2-40B4-BE49-F238E27FC236}">
                <a16:creationId xmlns:a16="http://schemas.microsoft.com/office/drawing/2014/main" id="{A215ED92-4B06-D43C-C639-161306A2E05A}"/>
              </a:ext>
            </a:extLst>
          </p:cNvPr>
          <p:cNvSpPr>
            <a:spLocks noGrp="1"/>
          </p:cNvSpPr>
          <p:nvPr>
            <p:ph type="body" sz="quarter" idx="13"/>
          </p:nvPr>
        </p:nvSpPr>
        <p:spPr>
          <a:xfrm>
            <a:off x="1685925" y="1685925"/>
            <a:ext cx="6553200" cy="4273550"/>
          </a:xfrm>
        </p:spPr>
        <p:txBody>
          <a:bodyPr/>
          <a:lstStyle/>
          <a:p>
            <a:r>
              <a:rPr lang="nl-NL" dirty="0" err="1"/>
              <a:t>Findable</a:t>
            </a:r>
            <a:endParaRPr lang="nl-NL" dirty="0"/>
          </a:p>
          <a:p>
            <a:pPr lvl="1"/>
            <a:r>
              <a:rPr lang="nl-NL" dirty="0"/>
              <a:t>Data </a:t>
            </a:r>
            <a:r>
              <a:rPr lang="nl-NL" dirty="0" err="1"/>
              <a:t>and</a:t>
            </a:r>
            <a:r>
              <a:rPr lang="nl-NL" dirty="0"/>
              <a:t> Metadata is </a:t>
            </a:r>
            <a:r>
              <a:rPr lang="nl-NL" dirty="0" err="1"/>
              <a:t>findable</a:t>
            </a:r>
            <a:r>
              <a:rPr lang="nl-NL" dirty="0"/>
              <a:t> </a:t>
            </a:r>
            <a:r>
              <a:rPr lang="nl-NL" dirty="0" err="1"/>
              <a:t>for</a:t>
            </a:r>
            <a:r>
              <a:rPr lang="nl-NL" dirty="0"/>
              <a:t> </a:t>
            </a:r>
            <a:r>
              <a:rPr lang="nl-NL" dirty="0" err="1"/>
              <a:t>both</a:t>
            </a:r>
            <a:r>
              <a:rPr lang="nl-NL" dirty="0"/>
              <a:t> </a:t>
            </a:r>
            <a:r>
              <a:rPr lang="nl-NL" dirty="0" err="1"/>
              <a:t>humans</a:t>
            </a:r>
            <a:r>
              <a:rPr lang="nl-NL" dirty="0"/>
              <a:t> </a:t>
            </a:r>
            <a:r>
              <a:rPr lang="nl-NL" dirty="0" err="1"/>
              <a:t>and</a:t>
            </a:r>
            <a:r>
              <a:rPr lang="nl-NL" dirty="0"/>
              <a:t> machines</a:t>
            </a:r>
          </a:p>
          <a:p>
            <a:pPr marL="285750" lvl="1" indent="-285750">
              <a:buFontTx/>
              <a:buChar char="-"/>
            </a:pPr>
            <a:endParaRPr lang="nl-NL" dirty="0"/>
          </a:p>
          <a:p>
            <a:r>
              <a:rPr lang="nl-NL" dirty="0" err="1"/>
              <a:t>Accessible</a:t>
            </a:r>
            <a:endParaRPr lang="nl-NL" dirty="0"/>
          </a:p>
          <a:p>
            <a:pPr lvl="1"/>
            <a:r>
              <a:rPr lang="nl-NL" dirty="0" err="1"/>
              <a:t>Conditions</a:t>
            </a:r>
            <a:r>
              <a:rPr lang="nl-NL" dirty="0"/>
              <a:t> </a:t>
            </a:r>
            <a:r>
              <a:rPr lang="nl-NL" dirty="0" err="1"/>
              <a:t>for</a:t>
            </a:r>
            <a:r>
              <a:rPr lang="nl-NL" dirty="0"/>
              <a:t> access are </a:t>
            </a:r>
            <a:r>
              <a:rPr lang="nl-NL" dirty="0" err="1"/>
              <a:t>clear</a:t>
            </a:r>
            <a:r>
              <a:rPr lang="nl-NL" dirty="0"/>
              <a:t> </a:t>
            </a:r>
            <a:r>
              <a:rPr lang="nl-NL" dirty="0" err="1"/>
              <a:t>and</a:t>
            </a:r>
            <a:r>
              <a:rPr lang="nl-NL" dirty="0"/>
              <a:t> </a:t>
            </a:r>
            <a:r>
              <a:rPr lang="nl-NL" dirty="0" err="1"/>
              <a:t>findable</a:t>
            </a:r>
            <a:endParaRPr lang="nl-NL" dirty="0"/>
          </a:p>
          <a:p>
            <a:pPr marL="285750" lvl="1" indent="-285750">
              <a:buFontTx/>
              <a:buChar char="-"/>
            </a:pPr>
            <a:endParaRPr lang="nl-NL" dirty="0"/>
          </a:p>
          <a:p>
            <a:r>
              <a:rPr lang="nl-NL" dirty="0" err="1"/>
              <a:t>Interoperable</a:t>
            </a:r>
            <a:endParaRPr lang="nl-NL" dirty="0"/>
          </a:p>
          <a:p>
            <a:pPr lvl="1"/>
            <a:r>
              <a:rPr lang="nl-NL" dirty="0"/>
              <a:t>Data </a:t>
            </a:r>
            <a:r>
              <a:rPr lang="nl-NL" dirty="0" err="1"/>
              <a:t>needs</a:t>
            </a:r>
            <a:r>
              <a:rPr lang="nl-NL" dirty="0"/>
              <a:t> </a:t>
            </a:r>
            <a:r>
              <a:rPr lang="nl-NL" dirty="0" err="1"/>
              <a:t>to</a:t>
            </a:r>
            <a:r>
              <a:rPr lang="nl-NL" dirty="0"/>
              <a:t> </a:t>
            </a:r>
            <a:r>
              <a:rPr lang="nl-NL" dirty="0" err="1"/>
              <a:t>work</a:t>
            </a:r>
            <a:r>
              <a:rPr lang="nl-NL" dirty="0"/>
              <a:t> </a:t>
            </a:r>
            <a:r>
              <a:rPr lang="nl-NL" dirty="0" err="1"/>
              <a:t>with</a:t>
            </a:r>
            <a:r>
              <a:rPr lang="nl-NL" dirty="0"/>
              <a:t> </a:t>
            </a:r>
            <a:r>
              <a:rPr lang="nl-NL" dirty="0" err="1"/>
              <a:t>and</a:t>
            </a:r>
            <a:r>
              <a:rPr lang="nl-NL" dirty="0"/>
              <a:t> </a:t>
            </a:r>
            <a:r>
              <a:rPr lang="nl-NL" dirty="0" err="1"/>
              <a:t>within</a:t>
            </a:r>
            <a:r>
              <a:rPr lang="nl-NL" dirty="0"/>
              <a:t> </a:t>
            </a:r>
            <a:r>
              <a:rPr lang="nl-NL" dirty="0" err="1"/>
              <a:t>applications</a:t>
            </a:r>
            <a:r>
              <a:rPr lang="nl-NL" dirty="0"/>
              <a:t> </a:t>
            </a:r>
            <a:r>
              <a:rPr lang="nl-NL" dirty="0" err="1"/>
              <a:t>and</a:t>
            </a:r>
            <a:r>
              <a:rPr lang="nl-NL" dirty="0"/>
              <a:t> </a:t>
            </a:r>
            <a:r>
              <a:rPr lang="nl-NL" dirty="0" err="1"/>
              <a:t>workflows</a:t>
            </a:r>
            <a:endParaRPr lang="nl-NL" dirty="0"/>
          </a:p>
          <a:p>
            <a:pPr marL="285750" lvl="1" indent="-285750">
              <a:buFontTx/>
              <a:buChar char="-"/>
            </a:pPr>
            <a:endParaRPr lang="nl-NL" dirty="0"/>
          </a:p>
          <a:p>
            <a:r>
              <a:rPr lang="nl-NL" dirty="0" err="1"/>
              <a:t>Reusable</a:t>
            </a:r>
            <a:endParaRPr lang="nl-NL" dirty="0"/>
          </a:p>
          <a:p>
            <a:pPr lvl="1"/>
            <a:r>
              <a:rPr lang="nl-NL" dirty="0"/>
              <a:t>Open </a:t>
            </a:r>
            <a:r>
              <a:rPr lang="nl-NL" dirty="0" err="1"/>
              <a:t>licensing</a:t>
            </a:r>
            <a:r>
              <a:rPr lang="nl-NL" dirty="0"/>
              <a:t> </a:t>
            </a:r>
            <a:r>
              <a:rPr lang="nl-NL" dirty="0" err="1"/>
              <a:t>and</a:t>
            </a:r>
            <a:r>
              <a:rPr lang="nl-NL" dirty="0"/>
              <a:t> </a:t>
            </a:r>
            <a:r>
              <a:rPr lang="nl-NL" dirty="0" err="1"/>
              <a:t>comprehensive</a:t>
            </a:r>
            <a:r>
              <a:rPr lang="nl-NL" dirty="0"/>
              <a:t> metadata </a:t>
            </a:r>
            <a:r>
              <a:rPr lang="nl-NL" dirty="0" err="1"/>
              <a:t>allow</a:t>
            </a:r>
            <a:r>
              <a:rPr lang="nl-NL" dirty="0"/>
              <a:t> </a:t>
            </a:r>
            <a:r>
              <a:rPr lang="nl-NL" dirty="0" err="1"/>
              <a:t>for</a:t>
            </a:r>
            <a:r>
              <a:rPr lang="nl-NL" dirty="0"/>
              <a:t> </a:t>
            </a:r>
            <a:r>
              <a:rPr lang="nl-NL" dirty="0" err="1"/>
              <a:t>the</a:t>
            </a:r>
            <a:r>
              <a:rPr lang="nl-NL" dirty="0"/>
              <a:t> </a:t>
            </a:r>
            <a:r>
              <a:rPr lang="nl-NL" dirty="0" err="1"/>
              <a:t>reuse</a:t>
            </a:r>
            <a:r>
              <a:rPr lang="nl-NL" dirty="0"/>
              <a:t> of data</a:t>
            </a:r>
          </a:p>
          <a:p>
            <a:pPr marL="285750" lvl="1" indent="-285750">
              <a:buFontTx/>
              <a:buChar char="-"/>
            </a:pPr>
            <a:endParaRPr lang="nl-NL" dirty="0"/>
          </a:p>
          <a:p>
            <a:endParaRPr lang="nl-NL" dirty="0"/>
          </a:p>
          <a:p>
            <a:endParaRPr lang="nl-NL" dirty="0"/>
          </a:p>
        </p:txBody>
      </p:sp>
    </p:spTree>
    <p:extLst>
      <p:ext uri="{BB962C8B-B14F-4D97-AF65-F5344CB8AC3E}">
        <p14:creationId xmlns:p14="http://schemas.microsoft.com/office/powerpoint/2010/main" val="3641985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AC3D-1A7D-4B76-BE8C-B902B651FCED}"/>
              </a:ext>
            </a:extLst>
          </p:cNvPr>
          <p:cNvSpPr>
            <a:spLocks noGrp="1"/>
          </p:cNvSpPr>
          <p:nvPr>
            <p:ph type="title"/>
          </p:nvPr>
        </p:nvSpPr>
        <p:spPr>
          <a:xfrm>
            <a:off x="450850" y="451166"/>
            <a:ext cx="3943213" cy="782467"/>
          </a:xfrm>
        </p:spPr>
        <p:txBody>
          <a:bodyPr/>
          <a:lstStyle/>
          <a:p>
            <a:r>
              <a:rPr lang="en-US"/>
              <a:t>Archiving and repositories</a:t>
            </a:r>
            <a:endParaRPr lang="nl-NL"/>
          </a:p>
        </p:txBody>
      </p:sp>
      <p:sp>
        <p:nvSpPr>
          <p:cNvPr id="4" name="Slide Number Placeholder 3">
            <a:extLst>
              <a:ext uri="{FF2B5EF4-FFF2-40B4-BE49-F238E27FC236}">
                <a16:creationId xmlns:a16="http://schemas.microsoft.com/office/drawing/2014/main" id="{A9C705A1-F7EE-4053-9D11-54169433AD45}"/>
              </a:ext>
            </a:extLst>
          </p:cNvPr>
          <p:cNvSpPr>
            <a:spLocks noGrp="1"/>
          </p:cNvSpPr>
          <p:nvPr>
            <p:ph type="sldNum" sz="quarter" idx="15"/>
          </p:nvPr>
        </p:nvSpPr>
        <p:spPr/>
        <p:txBody>
          <a:bodyPr/>
          <a:lstStyle/>
          <a:p>
            <a:pPr algn="l"/>
            <a:fld id="{840C1E0B-154D-844F-9C3C-CB8827A7EAB0}" type="slidenum">
              <a:rPr lang="nl-NL" smtClean="0"/>
              <a:pPr algn="l"/>
              <a:t>85</a:t>
            </a:fld>
            <a:r>
              <a:rPr lang="nl-NL"/>
              <a:t> </a:t>
            </a:r>
          </a:p>
        </p:txBody>
      </p:sp>
      <p:sp>
        <p:nvSpPr>
          <p:cNvPr id="35" name="Text Placeholder 2">
            <a:extLst>
              <a:ext uri="{FF2B5EF4-FFF2-40B4-BE49-F238E27FC236}">
                <a16:creationId xmlns:a16="http://schemas.microsoft.com/office/drawing/2014/main" id="{E73B4A7E-0D9E-486F-A31F-747A53CD76E2}"/>
              </a:ext>
            </a:extLst>
          </p:cNvPr>
          <p:cNvSpPr>
            <a:spLocks noGrp="1"/>
          </p:cNvSpPr>
          <p:nvPr>
            <p:ph type="body" sz="quarter" idx="13"/>
          </p:nvPr>
        </p:nvSpPr>
        <p:spPr>
          <a:xfrm>
            <a:off x="1685925" y="1685925"/>
            <a:ext cx="9322386" cy="4273550"/>
          </a:xfrm>
        </p:spPr>
        <p:txBody>
          <a:bodyPr vert="horz" lIns="0" tIns="0" rIns="0" bIns="0" rtlCol="0" anchor="t">
            <a:noAutofit/>
          </a:bodyPr>
          <a:lstStyle/>
          <a:p>
            <a:r>
              <a:rPr lang="nl-NL" sz="1800" dirty="0">
                <a:solidFill>
                  <a:schemeClr val="tx1"/>
                </a:solidFill>
                <a:latin typeface="DIN Pro"/>
              </a:rPr>
              <a:t>Different types of </a:t>
            </a:r>
            <a:r>
              <a:rPr lang="nl-NL" sz="1800" dirty="0" err="1">
                <a:solidFill>
                  <a:schemeClr val="tx1"/>
                </a:solidFill>
                <a:latin typeface="DIN Pro"/>
              </a:rPr>
              <a:t>repositories</a:t>
            </a:r>
            <a:r>
              <a:rPr lang="nl-NL" sz="1800" dirty="0">
                <a:solidFill>
                  <a:schemeClr val="tx1"/>
                </a:solidFill>
                <a:latin typeface="DIN Pro"/>
              </a:rPr>
              <a:t>:</a:t>
            </a:r>
          </a:p>
          <a:p>
            <a:endParaRPr lang="nl-NL" sz="1800" dirty="0">
              <a:solidFill>
                <a:schemeClr val="tx1"/>
              </a:solidFill>
              <a:latin typeface="DIN Pro"/>
            </a:endParaRPr>
          </a:p>
          <a:p>
            <a:pPr marL="285750" indent="-285750">
              <a:buChar char="•"/>
            </a:pPr>
            <a:r>
              <a:rPr lang="nl-NL" sz="1800" dirty="0">
                <a:solidFill>
                  <a:schemeClr val="tx1"/>
                </a:solidFill>
                <a:latin typeface="DIN Pro Medium"/>
              </a:rPr>
              <a:t>Subject-</a:t>
            </a:r>
            <a:r>
              <a:rPr lang="nl-NL" sz="1800" dirty="0" err="1">
                <a:solidFill>
                  <a:schemeClr val="tx1"/>
                </a:solidFill>
                <a:latin typeface="DIN Pro Medium"/>
              </a:rPr>
              <a:t>specific</a:t>
            </a:r>
            <a:r>
              <a:rPr lang="nl-NL" sz="1800" dirty="0">
                <a:solidFill>
                  <a:schemeClr val="tx1"/>
                </a:solidFill>
                <a:latin typeface="DIN Pro Medium"/>
              </a:rPr>
              <a:t> </a:t>
            </a:r>
            <a:r>
              <a:rPr lang="nl-NL" sz="1800" dirty="0" err="1">
                <a:solidFill>
                  <a:schemeClr val="tx1"/>
                </a:solidFill>
                <a:latin typeface="DIN Pro Medium"/>
              </a:rPr>
              <a:t>repository</a:t>
            </a:r>
            <a:endParaRPr lang="nl-NL" sz="1800" dirty="0">
              <a:solidFill>
                <a:schemeClr val="tx1"/>
              </a:solidFill>
              <a:latin typeface="DIN Pro Medium"/>
            </a:endParaRPr>
          </a:p>
          <a:p>
            <a:pPr marL="285750" indent="-285750">
              <a:buChar char="•"/>
            </a:pPr>
            <a:endParaRPr lang="nl-NL" sz="1800" dirty="0">
              <a:solidFill>
                <a:schemeClr val="tx1"/>
              </a:solidFill>
              <a:latin typeface="DIN Pro"/>
            </a:endParaRPr>
          </a:p>
          <a:p>
            <a:pPr marL="285750" indent="-285750">
              <a:buChar char="•"/>
            </a:pPr>
            <a:r>
              <a:rPr lang="nl-NL" sz="1800" dirty="0" err="1">
                <a:solidFill>
                  <a:schemeClr val="tx1"/>
                </a:solidFill>
                <a:latin typeface="DIN Pro"/>
              </a:rPr>
              <a:t>Institutional</a:t>
            </a:r>
            <a:r>
              <a:rPr lang="nl-NL" sz="1800" dirty="0">
                <a:solidFill>
                  <a:schemeClr val="tx1"/>
                </a:solidFill>
                <a:latin typeface="DIN Pro"/>
              </a:rPr>
              <a:t> / </a:t>
            </a:r>
            <a:r>
              <a:rPr lang="nl-NL" sz="1800" dirty="0" err="1">
                <a:solidFill>
                  <a:schemeClr val="tx1"/>
                </a:solidFill>
                <a:latin typeface="DIN Pro"/>
              </a:rPr>
              <a:t>national</a:t>
            </a:r>
            <a:r>
              <a:rPr lang="nl-NL" sz="1800" dirty="0">
                <a:solidFill>
                  <a:schemeClr val="tx1"/>
                </a:solidFill>
                <a:latin typeface="DIN Pro"/>
              </a:rPr>
              <a:t> </a:t>
            </a:r>
            <a:r>
              <a:rPr lang="nl-NL" sz="1800" dirty="0" err="1">
                <a:solidFill>
                  <a:schemeClr val="tx1"/>
                </a:solidFill>
                <a:latin typeface="DIN Pro"/>
              </a:rPr>
              <a:t>repository</a:t>
            </a:r>
            <a:endParaRPr lang="nl-NL" sz="1800" dirty="0">
              <a:solidFill>
                <a:schemeClr val="tx1"/>
              </a:solidFill>
              <a:latin typeface="DIN Pro"/>
            </a:endParaRPr>
          </a:p>
          <a:p>
            <a:pPr marL="285750" indent="-285750">
              <a:buChar char="•"/>
            </a:pPr>
            <a:endParaRPr lang="nl-NL" sz="1800" dirty="0">
              <a:solidFill>
                <a:schemeClr val="tx1"/>
              </a:solidFill>
              <a:latin typeface="DIN Pro"/>
            </a:endParaRPr>
          </a:p>
          <a:p>
            <a:pPr marL="285750" indent="-285750">
              <a:buChar char="•"/>
            </a:pPr>
            <a:r>
              <a:rPr lang="nl-NL" sz="1800" dirty="0">
                <a:solidFill>
                  <a:schemeClr val="tx1"/>
                </a:solidFill>
                <a:latin typeface="DIN Pro"/>
              </a:rPr>
              <a:t>General </a:t>
            </a:r>
            <a:r>
              <a:rPr lang="nl-NL" sz="1800" dirty="0" err="1">
                <a:solidFill>
                  <a:schemeClr val="tx1"/>
                </a:solidFill>
                <a:latin typeface="DIN Pro"/>
              </a:rPr>
              <a:t>repository</a:t>
            </a:r>
            <a:r>
              <a:rPr lang="nl-NL" sz="1800" dirty="0">
                <a:solidFill>
                  <a:schemeClr val="tx1"/>
                </a:solidFill>
                <a:latin typeface="DIN Pro"/>
              </a:rPr>
              <a:t> </a:t>
            </a:r>
          </a:p>
          <a:p>
            <a:endParaRPr lang="nl-NL" sz="1800" dirty="0">
              <a:solidFill>
                <a:schemeClr val="tx1"/>
              </a:solidFill>
              <a:latin typeface="DIN Pro"/>
            </a:endParaRPr>
          </a:p>
        </p:txBody>
      </p:sp>
    </p:spTree>
    <p:extLst>
      <p:ext uri="{BB962C8B-B14F-4D97-AF65-F5344CB8AC3E}">
        <p14:creationId xmlns:p14="http://schemas.microsoft.com/office/powerpoint/2010/main" val="2810034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CBE2-F4FA-4105-9273-6AB632D9F7CF}"/>
              </a:ext>
            </a:extLst>
          </p:cNvPr>
          <p:cNvSpPr>
            <a:spLocks noGrp="1"/>
          </p:cNvSpPr>
          <p:nvPr>
            <p:ph type="title"/>
          </p:nvPr>
        </p:nvSpPr>
        <p:spPr>
          <a:xfrm>
            <a:off x="450850" y="451166"/>
            <a:ext cx="5026829" cy="782467"/>
          </a:xfrm>
        </p:spPr>
        <p:txBody>
          <a:bodyPr/>
          <a:lstStyle/>
          <a:p>
            <a:r>
              <a:rPr lang="en-US"/>
              <a:t>Data archiving – Archives at the VU</a:t>
            </a:r>
            <a:endParaRPr lang="nl-NL"/>
          </a:p>
        </p:txBody>
      </p:sp>
      <p:sp>
        <p:nvSpPr>
          <p:cNvPr id="3" name="Text Placeholder 2">
            <a:extLst>
              <a:ext uri="{FF2B5EF4-FFF2-40B4-BE49-F238E27FC236}">
                <a16:creationId xmlns:a16="http://schemas.microsoft.com/office/drawing/2014/main" id="{E83FACF6-498B-42B9-815E-D92BD9328BC0}"/>
              </a:ext>
            </a:extLst>
          </p:cNvPr>
          <p:cNvSpPr>
            <a:spLocks noGrp="1"/>
          </p:cNvSpPr>
          <p:nvPr>
            <p:ph type="body" sz="quarter" idx="13"/>
          </p:nvPr>
        </p:nvSpPr>
        <p:spPr/>
        <p:txBody>
          <a:bodyPr/>
          <a:lstStyle/>
          <a:p>
            <a:pPr lvl="1"/>
            <a:r>
              <a:rPr lang="en-US"/>
              <a:t>Yoda – </a:t>
            </a:r>
            <a:r>
              <a:rPr lang="en-US">
                <a:hlinkClick r:id="rId2"/>
              </a:rPr>
              <a:t>https://yoda.vu.nl/</a:t>
            </a:r>
            <a:r>
              <a:rPr lang="en-US"/>
              <a:t> </a:t>
            </a:r>
          </a:p>
          <a:p>
            <a:pPr lvl="2"/>
            <a:r>
              <a:rPr lang="en-US"/>
              <a:t>Archive sensitive data</a:t>
            </a:r>
          </a:p>
          <a:p>
            <a:pPr lvl="2"/>
            <a:r>
              <a:rPr lang="en-US"/>
              <a:t>Offers an unique code (stamp)</a:t>
            </a:r>
          </a:p>
          <a:p>
            <a:pPr lvl="2"/>
            <a:r>
              <a:rPr lang="en-US"/>
              <a:t>The dedicated storage for all sensitive data</a:t>
            </a:r>
          </a:p>
          <a:p>
            <a:pPr lvl="2"/>
            <a:endParaRPr lang="en-US"/>
          </a:p>
          <a:p>
            <a:pPr lvl="2"/>
            <a:endParaRPr lang="en-US"/>
          </a:p>
          <a:p>
            <a:pPr lvl="1"/>
            <a:endParaRPr lang="nl-NL"/>
          </a:p>
        </p:txBody>
      </p:sp>
      <p:sp>
        <p:nvSpPr>
          <p:cNvPr id="4" name="Slide Number Placeholder 3">
            <a:extLst>
              <a:ext uri="{FF2B5EF4-FFF2-40B4-BE49-F238E27FC236}">
                <a16:creationId xmlns:a16="http://schemas.microsoft.com/office/drawing/2014/main" id="{09EA0098-6BD6-4DB4-81BF-3B6927764245}"/>
              </a:ext>
            </a:extLst>
          </p:cNvPr>
          <p:cNvSpPr>
            <a:spLocks noGrp="1"/>
          </p:cNvSpPr>
          <p:nvPr>
            <p:ph type="sldNum" sz="quarter" idx="15"/>
          </p:nvPr>
        </p:nvSpPr>
        <p:spPr/>
        <p:txBody>
          <a:bodyPr/>
          <a:lstStyle/>
          <a:p>
            <a:pPr algn="l"/>
            <a:fld id="{840C1E0B-154D-844F-9C3C-CB8827A7EAB0}" type="slidenum">
              <a:rPr lang="nl-NL" smtClean="0"/>
              <a:pPr algn="l"/>
              <a:t>86</a:t>
            </a:fld>
            <a:r>
              <a:rPr lang="nl-NL"/>
              <a:t> </a:t>
            </a:r>
          </a:p>
        </p:txBody>
      </p:sp>
      <p:sp>
        <p:nvSpPr>
          <p:cNvPr id="5" name="TextBox 4">
            <a:extLst>
              <a:ext uri="{FF2B5EF4-FFF2-40B4-BE49-F238E27FC236}">
                <a16:creationId xmlns:a16="http://schemas.microsoft.com/office/drawing/2014/main" id="{D80BA95B-8E09-41B1-B4ED-3FE7E809BC69}"/>
              </a:ext>
            </a:extLst>
          </p:cNvPr>
          <p:cNvSpPr txBox="1"/>
          <p:nvPr/>
        </p:nvSpPr>
        <p:spPr>
          <a:xfrm>
            <a:off x="7705725" y="1685925"/>
            <a:ext cx="3981450" cy="1428750"/>
          </a:xfrm>
          <a:prstGeom prst="roundRect">
            <a:avLst>
              <a:gd name="adj" fmla="val 5377"/>
            </a:avLst>
          </a:prstGeom>
          <a:solidFill>
            <a:srgbClr val="0077B3"/>
          </a:solidFill>
          <a:effectLst>
            <a:outerShdw blurRad="254000" dist="127000" dir="2700000" algn="ctr" rotWithShape="0">
              <a:schemeClr val="tx1">
                <a:alpha val="5000"/>
              </a:schemeClr>
            </a:outerShdw>
          </a:effectLst>
        </p:spPr>
        <p:txBody>
          <a:bodyPr wrap="square" lIns="180000" tIns="180000" rIns="180000" bIns="180000" rtlCol="0">
            <a:noAutofit/>
          </a:bodyPr>
          <a:lstStyle/>
          <a:p>
            <a:pPr algn="l"/>
            <a:r>
              <a:rPr lang="en-US">
                <a:solidFill>
                  <a:schemeClr val="bg2"/>
                </a:solidFill>
              </a:rPr>
              <a:t>See </a:t>
            </a:r>
            <a:r>
              <a:rPr lang="en-US" err="1">
                <a:solidFill>
                  <a:schemeClr val="bg2"/>
                </a:solidFill>
              </a:rPr>
              <a:t>LibGuide</a:t>
            </a:r>
            <a:r>
              <a:rPr lang="en-US">
                <a:solidFill>
                  <a:schemeClr val="bg2"/>
                </a:solidFill>
              </a:rPr>
              <a:t> RDM for more information: https://libguides.vu.nl/rdm/selecting-archive</a:t>
            </a:r>
            <a:endParaRPr lang="nl-NL">
              <a:solidFill>
                <a:schemeClr val="bg2"/>
              </a:solidFill>
            </a:endParaRPr>
          </a:p>
        </p:txBody>
      </p:sp>
    </p:spTree>
    <p:extLst>
      <p:ext uri="{BB962C8B-B14F-4D97-AF65-F5344CB8AC3E}">
        <p14:creationId xmlns:p14="http://schemas.microsoft.com/office/powerpoint/2010/main" val="3720340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1B81-A40A-4F6C-A8C4-51374F4E8B90}"/>
              </a:ext>
            </a:extLst>
          </p:cNvPr>
          <p:cNvSpPr>
            <a:spLocks noGrp="1"/>
          </p:cNvSpPr>
          <p:nvPr>
            <p:ph type="title"/>
          </p:nvPr>
        </p:nvSpPr>
        <p:spPr>
          <a:xfrm>
            <a:off x="450850" y="451166"/>
            <a:ext cx="5818687" cy="782467"/>
          </a:xfrm>
        </p:spPr>
        <p:txBody>
          <a:bodyPr/>
          <a:lstStyle/>
          <a:p>
            <a:r>
              <a:rPr lang="en-US"/>
              <a:t>Data publishing – Repository at the VU</a:t>
            </a:r>
            <a:endParaRPr lang="nl-NL"/>
          </a:p>
        </p:txBody>
      </p:sp>
      <p:sp>
        <p:nvSpPr>
          <p:cNvPr id="3" name="Text Placeholder 2">
            <a:extLst>
              <a:ext uri="{FF2B5EF4-FFF2-40B4-BE49-F238E27FC236}">
                <a16:creationId xmlns:a16="http://schemas.microsoft.com/office/drawing/2014/main" id="{22235E61-3B5F-44DE-BA92-70173B952BD8}"/>
              </a:ext>
            </a:extLst>
          </p:cNvPr>
          <p:cNvSpPr>
            <a:spLocks noGrp="1"/>
          </p:cNvSpPr>
          <p:nvPr>
            <p:ph type="body" sz="quarter" idx="13"/>
          </p:nvPr>
        </p:nvSpPr>
        <p:spPr/>
        <p:txBody>
          <a:bodyPr/>
          <a:lstStyle/>
          <a:p>
            <a:pPr lvl="1"/>
            <a:r>
              <a:rPr lang="en-US"/>
              <a:t>Yoda – </a:t>
            </a:r>
            <a:r>
              <a:rPr lang="en-US">
                <a:hlinkClick r:id="rId2"/>
              </a:rPr>
              <a:t>https://yoda.vu.nl/</a:t>
            </a:r>
            <a:r>
              <a:rPr lang="en-US"/>
              <a:t> </a:t>
            </a:r>
          </a:p>
          <a:p>
            <a:pPr lvl="2"/>
            <a:r>
              <a:rPr lang="en-US"/>
              <a:t>Publish data publicly on internet</a:t>
            </a:r>
          </a:p>
          <a:p>
            <a:pPr lvl="2"/>
            <a:r>
              <a:rPr lang="en-US"/>
              <a:t>Automatic registration in PURE</a:t>
            </a:r>
          </a:p>
          <a:p>
            <a:pPr lvl="2"/>
            <a:r>
              <a:rPr lang="en-US"/>
              <a:t>Persistent identifier</a:t>
            </a:r>
          </a:p>
          <a:p>
            <a:pPr lvl="2"/>
            <a:r>
              <a:rPr lang="en-US"/>
              <a:t>10 years</a:t>
            </a:r>
          </a:p>
          <a:p>
            <a:pPr lvl="1"/>
            <a:endParaRPr lang="en-US"/>
          </a:p>
          <a:p>
            <a:pPr lvl="1"/>
            <a:endParaRPr lang="en-US"/>
          </a:p>
          <a:p>
            <a:pPr lvl="1"/>
            <a:r>
              <a:rPr lang="en-US" err="1"/>
              <a:t>DataverseNL</a:t>
            </a:r>
            <a:r>
              <a:rPr lang="en-US"/>
              <a:t> - </a:t>
            </a:r>
            <a:r>
              <a:rPr lang="en-US">
                <a:hlinkClick r:id="rId3"/>
              </a:rPr>
              <a:t>https://dataverse.nl/dataverse/vuamsterdam</a:t>
            </a:r>
            <a:endParaRPr lang="en-US"/>
          </a:p>
          <a:p>
            <a:pPr lvl="2"/>
            <a:r>
              <a:rPr lang="en-US"/>
              <a:t>Publish data publicly on internet</a:t>
            </a:r>
          </a:p>
          <a:p>
            <a:pPr lvl="2"/>
            <a:r>
              <a:rPr lang="en-US"/>
              <a:t>Not suitable for privacy-sensitive data</a:t>
            </a:r>
          </a:p>
          <a:p>
            <a:pPr lvl="2"/>
            <a:r>
              <a:rPr lang="en-US"/>
              <a:t>Persistent identifier</a:t>
            </a:r>
          </a:p>
          <a:p>
            <a:pPr lvl="2"/>
            <a:r>
              <a:rPr lang="en-US"/>
              <a:t>10 years</a:t>
            </a:r>
          </a:p>
          <a:p>
            <a:pPr lvl="2"/>
            <a:endParaRPr lang="en-US"/>
          </a:p>
          <a:p>
            <a:pPr marL="173037" lvl="2" indent="0">
              <a:buNone/>
            </a:pPr>
            <a:endParaRPr lang="en-US"/>
          </a:p>
          <a:p>
            <a:endParaRPr lang="nl-NL"/>
          </a:p>
        </p:txBody>
      </p:sp>
      <p:sp>
        <p:nvSpPr>
          <p:cNvPr id="4" name="Slide Number Placeholder 3">
            <a:extLst>
              <a:ext uri="{FF2B5EF4-FFF2-40B4-BE49-F238E27FC236}">
                <a16:creationId xmlns:a16="http://schemas.microsoft.com/office/drawing/2014/main" id="{2901EDB7-BF34-4E49-A9ED-2904340583E1}"/>
              </a:ext>
            </a:extLst>
          </p:cNvPr>
          <p:cNvSpPr>
            <a:spLocks noGrp="1"/>
          </p:cNvSpPr>
          <p:nvPr>
            <p:ph type="sldNum" sz="quarter" idx="15"/>
          </p:nvPr>
        </p:nvSpPr>
        <p:spPr/>
        <p:txBody>
          <a:bodyPr/>
          <a:lstStyle/>
          <a:p>
            <a:pPr algn="l"/>
            <a:fld id="{840C1E0B-154D-844F-9C3C-CB8827A7EAB0}" type="slidenum">
              <a:rPr lang="nl-NL" smtClean="0"/>
              <a:pPr algn="l"/>
              <a:t>87</a:t>
            </a:fld>
            <a:r>
              <a:rPr lang="nl-NL"/>
              <a:t> </a:t>
            </a:r>
          </a:p>
        </p:txBody>
      </p:sp>
    </p:spTree>
    <p:extLst>
      <p:ext uri="{BB962C8B-B14F-4D97-AF65-F5344CB8AC3E}">
        <p14:creationId xmlns:p14="http://schemas.microsoft.com/office/powerpoint/2010/main" val="1296220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ADDD-3230-4526-92DA-A6EFD2850099}"/>
              </a:ext>
            </a:extLst>
          </p:cNvPr>
          <p:cNvSpPr>
            <a:spLocks noGrp="1"/>
          </p:cNvSpPr>
          <p:nvPr>
            <p:ph type="title"/>
          </p:nvPr>
        </p:nvSpPr>
        <p:spPr>
          <a:xfrm>
            <a:off x="450850" y="451166"/>
            <a:ext cx="5482852" cy="782467"/>
          </a:xfrm>
        </p:spPr>
        <p:txBody>
          <a:bodyPr/>
          <a:lstStyle/>
          <a:p>
            <a:r>
              <a:rPr lang="en-US"/>
              <a:t>Data publishing – External repositories</a:t>
            </a:r>
            <a:endParaRPr lang="nl-NL"/>
          </a:p>
        </p:txBody>
      </p:sp>
      <p:sp>
        <p:nvSpPr>
          <p:cNvPr id="3" name="Text Placeholder 2">
            <a:extLst>
              <a:ext uri="{FF2B5EF4-FFF2-40B4-BE49-F238E27FC236}">
                <a16:creationId xmlns:a16="http://schemas.microsoft.com/office/drawing/2014/main" id="{CB89DCC6-352C-4856-A0F0-A08AC2744A89}"/>
              </a:ext>
            </a:extLst>
          </p:cNvPr>
          <p:cNvSpPr>
            <a:spLocks noGrp="1"/>
          </p:cNvSpPr>
          <p:nvPr>
            <p:ph type="body" sz="quarter" idx="13"/>
          </p:nvPr>
        </p:nvSpPr>
        <p:spPr/>
        <p:txBody>
          <a:bodyPr/>
          <a:lstStyle/>
          <a:p>
            <a:pPr lvl="2"/>
            <a:r>
              <a:rPr lang="en-US" dirty="0">
                <a:sym typeface="Wingdings" panose="05000000000000000000" pitchFamily="2" charset="2"/>
              </a:rPr>
              <a:t>DANS Data Stations (DANS = Data Archiving and Networked Services)</a:t>
            </a:r>
          </a:p>
          <a:p>
            <a:pPr lvl="3"/>
            <a:r>
              <a:rPr lang="en-US" dirty="0">
                <a:sym typeface="Wingdings" panose="05000000000000000000" pitchFamily="2" charset="2"/>
                <a:hlinkClick r:id="rId2"/>
              </a:rPr>
              <a:t>Social Sciences and Humanities</a:t>
            </a:r>
            <a:endParaRPr lang="en-US" dirty="0">
              <a:sym typeface="Wingdings" panose="05000000000000000000" pitchFamily="2" charset="2"/>
            </a:endParaRPr>
          </a:p>
          <a:p>
            <a:pPr lvl="3"/>
            <a:r>
              <a:rPr lang="en-US" dirty="0">
                <a:sym typeface="Wingdings" panose="05000000000000000000" pitchFamily="2" charset="2"/>
                <a:hlinkClick r:id="rId3"/>
              </a:rPr>
              <a:t>Life, Health and Medical Sciences</a:t>
            </a:r>
            <a:endParaRPr lang="en-US" dirty="0">
              <a:sym typeface="Wingdings" panose="05000000000000000000" pitchFamily="2" charset="2"/>
            </a:endParaRPr>
          </a:p>
          <a:p>
            <a:pPr lvl="2"/>
            <a:r>
              <a:rPr lang="en-US" dirty="0">
                <a:sym typeface="Wingdings" panose="05000000000000000000" pitchFamily="2" charset="2"/>
                <a:hlinkClick r:id="rId4"/>
              </a:rPr>
              <a:t>Open Science Framework</a:t>
            </a:r>
            <a:r>
              <a:rPr lang="en-US" dirty="0">
                <a:sym typeface="Wingdings" panose="05000000000000000000" pitchFamily="2" charset="2"/>
              </a:rPr>
              <a:t> (OSF)</a:t>
            </a:r>
          </a:p>
          <a:p>
            <a:pPr lvl="2"/>
            <a:r>
              <a:rPr lang="en-US" dirty="0" err="1">
                <a:sym typeface="Wingdings" panose="05000000000000000000" pitchFamily="2" charset="2"/>
                <a:hlinkClick r:id="rId5"/>
              </a:rPr>
              <a:t>Zenodo</a:t>
            </a:r>
            <a:endParaRPr lang="en-US" dirty="0">
              <a:sym typeface="Wingdings" panose="05000000000000000000" pitchFamily="2" charset="2"/>
            </a:endParaRPr>
          </a:p>
          <a:p>
            <a:pPr lvl="2"/>
            <a:r>
              <a:rPr lang="en-US" dirty="0">
                <a:sym typeface="Wingdings" panose="05000000000000000000" pitchFamily="2" charset="2"/>
              </a:rPr>
              <a:t>Discipline-specific repositories</a:t>
            </a:r>
          </a:p>
          <a:p>
            <a:pPr lvl="2"/>
            <a:endParaRPr lang="en-US" dirty="0">
              <a:sym typeface="Wingdings" panose="05000000000000000000" pitchFamily="2" charset="2"/>
            </a:endParaRPr>
          </a:p>
          <a:p>
            <a:pPr lvl="1"/>
            <a:r>
              <a:rPr lang="en-US" dirty="0">
                <a:sym typeface="Wingdings" panose="05000000000000000000" pitchFamily="2" charset="2"/>
              </a:rPr>
              <a:t>See </a:t>
            </a:r>
            <a:r>
              <a:rPr lang="en-US" dirty="0">
                <a:sym typeface="Wingdings" panose="05000000000000000000" pitchFamily="2" charset="2"/>
                <a:hlinkClick r:id="rId6"/>
              </a:rPr>
              <a:t>https://www.re3data.org/</a:t>
            </a:r>
            <a:r>
              <a:rPr lang="en-US" dirty="0">
                <a:sym typeface="Wingdings" panose="05000000000000000000" pitchFamily="2" charset="2"/>
              </a:rPr>
              <a:t> for an overview of available repositories worldwide</a:t>
            </a:r>
            <a:endParaRPr lang="nl-NL" dirty="0"/>
          </a:p>
        </p:txBody>
      </p:sp>
      <p:sp>
        <p:nvSpPr>
          <p:cNvPr id="4" name="Slide Number Placeholder 3">
            <a:extLst>
              <a:ext uri="{FF2B5EF4-FFF2-40B4-BE49-F238E27FC236}">
                <a16:creationId xmlns:a16="http://schemas.microsoft.com/office/drawing/2014/main" id="{F9F9C848-6D9A-4684-AF92-DEC300EA3487}"/>
              </a:ext>
            </a:extLst>
          </p:cNvPr>
          <p:cNvSpPr>
            <a:spLocks noGrp="1"/>
          </p:cNvSpPr>
          <p:nvPr>
            <p:ph type="sldNum" sz="quarter" idx="15"/>
          </p:nvPr>
        </p:nvSpPr>
        <p:spPr/>
        <p:txBody>
          <a:bodyPr/>
          <a:lstStyle/>
          <a:p>
            <a:pPr algn="l"/>
            <a:fld id="{840C1E0B-154D-844F-9C3C-CB8827A7EAB0}" type="slidenum">
              <a:rPr lang="nl-NL" smtClean="0"/>
              <a:pPr algn="l"/>
              <a:t>88</a:t>
            </a:fld>
            <a:r>
              <a:rPr lang="nl-NL"/>
              <a:t> </a:t>
            </a:r>
          </a:p>
        </p:txBody>
      </p:sp>
    </p:spTree>
    <p:extLst>
      <p:ext uri="{BB962C8B-B14F-4D97-AF65-F5344CB8AC3E}">
        <p14:creationId xmlns:p14="http://schemas.microsoft.com/office/powerpoint/2010/main" val="3635349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48FD-E93F-4E4D-B2FD-C985451F2DC3}"/>
              </a:ext>
            </a:extLst>
          </p:cNvPr>
          <p:cNvSpPr>
            <a:spLocks noGrp="1"/>
          </p:cNvSpPr>
          <p:nvPr>
            <p:ph type="title"/>
          </p:nvPr>
        </p:nvSpPr>
        <p:spPr>
          <a:xfrm>
            <a:off x="450850" y="451166"/>
            <a:ext cx="4149794" cy="782467"/>
          </a:xfrm>
        </p:spPr>
        <p:txBody>
          <a:bodyPr/>
          <a:lstStyle/>
          <a:p>
            <a:r>
              <a:rPr lang="en-US" dirty="0"/>
              <a:t>Assignment – Data archiving</a:t>
            </a:r>
            <a:endParaRPr lang="nl-NL" dirty="0"/>
          </a:p>
        </p:txBody>
      </p:sp>
      <p:sp>
        <p:nvSpPr>
          <p:cNvPr id="3" name="Text Placeholder 2">
            <a:extLst>
              <a:ext uri="{FF2B5EF4-FFF2-40B4-BE49-F238E27FC236}">
                <a16:creationId xmlns:a16="http://schemas.microsoft.com/office/drawing/2014/main" id="{5D93BF34-4690-4825-AF4B-3FA71D941BA8}"/>
              </a:ext>
            </a:extLst>
          </p:cNvPr>
          <p:cNvSpPr>
            <a:spLocks noGrp="1"/>
          </p:cNvSpPr>
          <p:nvPr>
            <p:ph type="body" sz="quarter" idx="13"/>
          </p:nvPr>
        </p:nvSpPr>
        <p:spPr>
          <a:xfrm>
            <a:off x="1685925" y="1685925"/>
            <a:ext cx="7073064" cy="4273550"/>
          </a:xfrm>
        </p:spPr>
        <p:txBody>
          <a:bodyPr/>
          <a:lstStyle/>
          <a:p>
            <a:pPr lvl="1"/>
            <a:r>
              <a:rPr lang="en-US" dirty="0"/>
              <a:t>Search for data repositories with your </a:t>
            </a:r>
            <a:r>
              <a:rPr lang="en-US" dirty="0" err="1"/>
              <a:t>neighbour</a:t>
            </a:r>
            <a:r>
              <a:rPr lang="en-US" dirty="0"/>
              <a:t> and discuss what you find</a:t>
            </a:r>
            <a:endParaRPr lang="nl-NL" dirty="0"/>
          </a:p>
          <a:p>
            <a:pPr lvl="2"/>
            <a:r>
              <a:rPr lang="nl-NL" dirty="0"/>
              <a:t>re3data.org</a:t>
            </a:r>
          </a:p>
          <a:p>
            <a:pPr lvl="2"/>
            <a:r>
              <a:rPr lang="nl-NL" dirty="0"/>
              <a:t>VU </a:t>
            </a:r>
            <a:r>
              <a:rPr lang="nl-NL" dirty="0" err="1"/>
              <a:t>repositories</a:t>
            </a:r>
            <a:r>
              <a:rPr lang="nl-NL" dirty="0"/>
              <a:t> </a:t>
            </a:r>
            <a:r>
              <a:rPr lang="en-US" b="0" i="0" u="none" strike="noStrike" dirty="0">
                <a:solidFill>
                  <a:srgbClr val="000000"/>
                </a:solidFill>
                <a:effectLst/>
                <a:latin typeface="Calibri" panose="020F0502020204030204" pitchFamily="34" charset="0"/>
              </a:rPr>
              <a:t>(</a:t>
            </a:r>
            <a:r>
              <a:rPr lang="en-US" b="0" i="0" u="sng" strike="noStrike" dirty="0" err="1">
                <a:solidFill>
                  <a:srgbClr val="006AAC"/>
                </a:solidFill>
                <a:effectLst/>
                <a:latin typeface="Calibri" panose="020F0502020204030204" pitchFamily="34" charset="0"/>
                <a:hlinkClick r:id="rId2"/>
              </a:rPr>
              <a:t>LibGuide</a:t>
            </a:r>
            <a:r>
              <a:rPr lang="en-US" b="0" i="0" u="sng" strike="noStrike" dirty="0">
                <a:solidFill>
                  <a:srgbClr val="006AAC"/>
                </a:solidFill>
                <a:effectLst/>
                <a:latin typeface="Calibri" panose="020F0502020204030204" pitchFamily="34" charset="0"/>
                <a:hlinkClick r:id="rId2"/>
              </a:rPr>
              <a:t> Research Data Management &gt; Data Archiving</a:t>
            </a:r>
            <a:r>
              <a:rPr lang="en-US" b="0" i="0" u="none" strike="noStrike"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a:t>
            </a:r>
          </a:p>
          <a:p>
            <a:pPr lvl="2"/>
            <a:r>
              <a:rPr lang="en-US" b="0" i="0" u="none" strike="noStrike" dirty="0">
                <a:solidFill>
                  <a:srgbClr val="000000"/>
                </a:solidFill>
                <a:effectLst/>
                <a:latin typeface="Calibri" panose="020F0502020204030204" pitchFamily="34" charset="0"/>
              </a:rPr>
              <a:t>Repositories you know from your own experience, which are common in your field</a:t>
            </a:r>
            <a:r>
              <a:rPr lang="en-US" b="0" i="0" dirty="0">
                <a:solidFill>
                  <a:srgbClr val="000000"/>
                </a:solidFill>
                <a:effectLst/>
                <a:latin typeface="Calibri" panose="020F0502020204030204" pitchFamily="34" charset="0"/>
              </a:rPr>
              <a:t>​</a:t>
            </a:r>
            <a:endParaRPr lang="en-US" dirty="0">
              <a:solidFill>
                <a:srgbClr val="000000"/>
              </a:solidFill>
              <a:latin typeface="Calibri" panose="020F0502020204030204" pitchFamily="34" charset="0"/>
            </a:endParaRPr>
          </a:p>
          <a:p>
            <a:pPr lvl="1"/>
            <a:endParaRPr lang="en-US" dirty="0">
              <a:solidFill>
                <a:srgbClr val="000000"/>
              </a:solidFill>
              <a:latin typeface="Calibri" panose="020F0502020204030204" pitchFamily="34" charset="0"/>
            </a:endParaRPr>
          </a:p>
          <a:p>
            <a:pPr lvl="1"/>
            <a:r>
              <a:rPr lang="en-US" b="0" i="0" u="none" strike="noStrike" dirty="0">
                <a:solidFill>
                  <a:srgbClr val="000000"/>
                </a:solidFill>
                <a:effectLst/>
                <a:latin typeface="Calibri" panose="020F0502020204030204" pitchFamily="34" charset="0"/>
              </a:rPr>
              <a:t>If you find one or more repositories that look suitable for publishing your data, please add them to the working document </a:t>
            </a:r>
            <a:r>
              <a:rPr lang="nl-NL" dirty="0">
                <a:hlinkClick r:id="rId3"/>
              </a:rPr>
              <a:t>http://tiny.cc/5a18vz</a:t>
            </a:r>
            <a:endParaRPr lang="en-US" dirty="0"/>
          </a:p>
        </p:txBody>
      </p:sp>
      <p:sp>
        <p:nvSpPr>
          <p:cNvPr id="4" name="Slide Number Placeholder 3">
            <a:extLst>
              <a:ext uri="{FF2B5EF4-FFF2-40B4-BE49-F238E27FC236}">
                <a16:creationId xmlns:a16="http://schemas.microsoft.com/office/drawing/2014/main" id="{B5DDF0B7-4806-40CE-B638-56DC3C5A9702}"/>
              </a:ext>
            </a:extLst>
          </p:cNvPr>
          <p:cNvSpPr>
            <a:spLocks noGrp="1"/>
          </p:cNvSpPr>
          <p:nvPr>
            <p:ph type="sldNum" sz="quarter" idx="15"/>
          </p:nvPr>
        </p:nvSpPr>
        <p:spPr/>
        <p:txBody>
          <a:bodyPr/>
          <a:lstStyle/>
          <a:p>
            <a:pPr algn="l"/>
            <a:fld id="{840C1E0B-154D-844F-9C3C-CB8827A7EAB0}" type="slidenum">
              <a:rPr lang="nl-NL" smtClean="0"/>
              <a:pPr algn="l"/>
              <a:t>89</a:t>
            </a:fld>
            <a:r>
              <a:rPr lang="nl-NL"/>
              <a:t> </a:t>
            </a:r>
          </a:p>
        </p:txBody>
      </p:sp>
    </p:spTree>
    <p:extLst>
      <p:ext uri="{BB962C8B-B14F-4D97-AF65-F5344CB8AC3E}">
        <p14:creationId xmlns:p14="http://schemas.microsoft.com/office/powerpoint/2010/main" val="584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59F82-AE48-4F44-B381-64E19E3A5410}"/>
              </a:ext>
            </a:extLst>
          </p:cNvPr>
          <p:cNvSpPr>
            <a:spLocks noGrp="1"/>
          </p:cNvSpPr>
          <p:nvPr>
            <p:ph type="body" sz="quarter" idx="10"/>
          </p:nvPr>
        </p:nvSpPr>
        <p:spPr/>
        <p:txBody>
          <a:bodyPr/>
          <a:lstStyle/>
          <a:p>
            <a:r>
              <a:rPr lang="en-US"/>
              <a:t>RDM: What is it and why is it important?</a:t>
            </a:r>
            <a:endParaRPr lang="nl-NL"/>
          </a:p>
        </p:txBody>
      </p:sp>
    </p:spTree>
    <p:extLst>
      <p:ext uri="{BB962C8B-B14F-4D97-AF65-F5344CB8AC3E}">
        <p14:creationId xmlns:p14="http://schemas.microsoft.com/office/powerpoint/2010/main" val="33299183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39CC8C-765A-8841-9702-300428D8E824}"/>
              </a:ext>
            </a:extLst>
          </p:cNvPr>
          <p:cNvSpPr>
            <a:spLocks noGrp="1"/>
          </p:cNvSpPr>
          <p:nvPr>
            <p:ph type="body" sz="quarter" idx="10"/>
          </p:nvPr>
        </p:nvSpPr>
        <p:spPr/>
        <p:txBody>
          <a:bodyPr/>
          <a:lstStyle/>
          <a:p>
            <a:pPr>
              <a:lnSpc>
                <a:spcPct val="90000"/>
              </a:lnSpc>
            </a:pPr>
            <a:r>
              <a:rPr lang="en-GB" dirty="0">
                <a:latin typeface="DIN Pro Medium" pitchFamily="2" charset="0"/>
              </a:rPr>
              <a:t>Documentation</a:t>
            </a:r>
          </a:p>
        </p:txBody>
      </p:sp>
      <p:sp>
        <p:nvSpPr>
          <p:cNvPr id="6" name="Tekstvak 5">
            <a:extLst>
              <a:ext uri="{FF2B5EF4-FFF2-40B4-BE49-F238E27FC236}">
                <a16:creationId xmlns:a16="http://schemas.microsoft.com/office/drawing/2014/main" id="{A87D9100-6013-D84C-9123-A0198041AEBD}"/>
              </a:ext>
            </a:extLst>
          </p:cNvPr>
          <p:cNvSpPr txBox="1"/>
          <p:nvPr/>
        </p:nvSpPr>
        <p:spPr>
          <a:xfrm>
            <a:off x="9570027" y="3595255"/>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Tree>
    <p:extLst>
      <p:ext uri="{BB962C8B-B14F-4D97-AF65-F5344CB8AC3E}">
        <p14:creationId xmlns:p14="http://schemas.microsoft.com/office/powerpoint/2010/main" val="1356780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430940"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91</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64820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NL Code of Conduct for Research Integrity</a:t>
            </a:r>
          </a:p>
          <a:p>
            <a:pPr lvl="1"/>
            <a:r>
              <a:rPr lang="en-US" sz="1600" dirty="0">
                <a:latin typeface="DIN Pro Medium" pitchFamily="2" charset="0"/>
              </a:rPr>
              <a:t>3.3.23 Describe the data collected for and/or used in your research honestly, scrupulously and as transparently as possible.</a:t>
            </a:r>
          </a:p>
          <a:p>
            <a:pPr lvl="1"/>
            <a:endParaRPr lang="en-US" sz="1600" dirty="0">
              <a:latin typeface="DIN Pro Medium" pitchFamily="2" charset="0"/>
            </a:endParaRPr>
          </a:p>
          <a:p>
            <a:pPr lvl="1"/>
            <a:r>
              <a:rPr lang="en-US" sz="1600" dirty="0">
                <a:latin typeface="DIN Pro Medium" pitchFamily="2" charset="0"/>
              </a:rPr>
              <a:t>3.4.35 Be </a:t>
            </a:r>
            <a:r>
              <a:rPr lang="en-US" sz="1600" b="1" dirty="0">
                <a:latin typeface="DIN Pro Medium" pitchFamily="2" charset="0"/>
              </a:rPr>
              <a:t>transparent</a:t>
            </a:r>
            <a:r>
              <a:rPr lang="en-US" sz="1600" dirty="0">
                <a:latin typeface="DIN Pro Medium" pitchFamily="2" charset="0"/>
              </a:rPr>
              <a:t> about the method and working procedure followed and record them where relevant in </a:t>
            </a:r>
            <a:r>
              <a:rPr lang="en-US" sz="1600" b="1" dirty="0">
                <a:latin typeface="DIN Pro Medium" pitchFamily="2" charset="0"/>
              </a:rPr>
              <a:t>research protocols, logs, lab journals or reports</a:t>
            </a:r>
            <a:r>
              <a:rPr lang="en-US" sz="1600" dirty="0">
                <a:latin typeface="DIN Pro Medium" pitchFamily="2" charset="0"/>
              </a:rPr>
              <a:t>. The line of reasoning must be clear</a:t>
            </a:r>
          </a:p>
          <a:p>
            <a:pPr lvl="1"/>
            <a:r>
              <a:rPr lang="en-US" sz="1600" dirty="0">
                <a:latin typeface="DIN Pro Medium" pitchFamily="2" charset="0"/>
              </a:rPr>
              <a:t>and the steps in the research process must be </a:t>
            </a:r>
            <a:r>
              <a:rPr lang="en-US" sz="1600" b="1" dirty="0">
                <a:latin typeface="DIN Pro Medium" pitchFamily="2" charset="0"/>
              </a:rPr>
              <a:t>verifiable</a:t>
            </a:r>
            <a:r>
              <a:rPr lang="en-US" sz="1600" dirty="0">
                <a:latin typeface="DIN Pro Medium" pitchFamily="2" charset="0"/>
              </a:rPr>
              <a:t>. This usually means that the research must be described in sufficient detail for it to be possible to </a:t>
            </a:r>
            <a:r>
              <a:rPr lang="en-US" sz="1600" b="1" dirty="0">
                <a:latin typeface="DIN Pro Medium" pitchFamily="2" charset="0"/>
              </a:rPr>
              <a:t>replicate</a:t>
            </a:r>
            <a:r>
              <a:rPr lang="en-US" sz="1600" dirty="0">
                <a:latin typeface="DIN Pro Medium" pitchFamily="2" charset="0"/>
              </a:rPr>
              <a:t> the data collection and its analysis.</a:t>
            </a:r>
            <a:endParaRPr lang="en-GB" sz="1600" dirty="0">
              <a:latin typeface="DIN Pro Medium" pitchFamily="2" charset="0"/>
            </a:endParaRPr>
          </a:p>
          <a:p>
            <a:pPr lvl="1"/>
            <a:r>
              <a:rPr lang="en-GB" sz="1000" dirty="0">
                <a:latin typeface="DIN Pro Medium" pitchFamily="2" charset="0"/>
              </a:rPr>
              <a:t>Source: Netherlands Code of Conduct for Research Integrity </a:t>
            </a:r>
            <a:r>
              <a:rPr lang="en-GB" sz="1000" dirty="0">
                <a:latin typeface="DIN Pro Medium" pitchFamily="2" charset="0"/>
                <a:hlinkClick r:id="rId2"/>
              </a:rPr>
              <a:t>https://www.universiteitenvannederland.nl/files/documents/Netherlands%20Code%20of%20Conduct%20for%20Research%20Integrity%202018.pdf</a:t>
            </a:r>
            <a:endParaRPr lang="en-GB" sz="1000" dirty="0">
              <a:latin typeface="DIN Pro Medium" pitchFamily="2" charset="0"/>
            </a:endParaRPr>
          </a:p>
        </p:txBody>
      </p:sp>
    </p:spTree>
    <p:extLst>
      <p:ext uri="{BB962C8B-B14F-4D97-AF65-F5344CB8AC3E}">
        <p14:creationId xmlns:p14="http://schemas.microsoft.com/office/powerpoint/2010/main" val="1705158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423001" cy="782467"/>
          </a:xfrm>
        </p:spPr>
        <p:txBody>
          <a:bodyPr/>
          <a:lstStyle/>
          <a:p>
            <a:r>
              <a:rPr lang="en-GB" dirty="0">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92</a:t>
            </a:fld>
            <a:r>
              <a:rPr lang="en-GB" dirty="0"/>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648200"/>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rgbClr val="0077B3"/>
                </a:solidFill>
                <a:latin typeface="DIN Pro Medium" pitchFamily="2" charset="0"/>
              </a:rPr>
              <a:t>VU RDM Policy</a:t>
            </a:r>
          </a:p>
          <a:p>
            <a:pPr lvl="1"/>
            <a:r>
              <a:rPr lang="en-GB" sz="1600" dirty="0"/>
              <a:t>5. </a:t>
            </a:r>
            <a:r>
              <a:rPr lang="en-US" sz="1600" dirty="0"/>
              <a:t>The VU ensures that research data that are generated at the VU are Findable (F in FAIR) by including descriptions of these datasets in the Current Research Information System (CRIS) of the VU. Researchers’ responsibilities in this process are as follows: researchers can perform this registration themselves, or they or their research support staff can request the CRIS administrator (</a:t>
            </a:r>
            <a:r>
              <a:rPr lang="en-US" sz="1600" dirty="0">
                <a:hlinkClick r:id="rId2"/>
              </a:rPr>
              <a:t>vuresearchportal.ub@vu.nl</a:t>
            </a:r>
            <a:r>
              <a:rPr lang="en-US" sz="1600" dirty="0"/>
              <a:t>) to do this registration by providing the necessary information (e.g. the storage location of the dataset, author information, project information).</a:t>
            </a:r>
            <a:endParaRPr lang="en-GB" sz="1600" dirty="0"/>
          </a:p>
          <a:p>
            <a:pPr lvl="1"/>
            <a:r>
              <a:rPr lang="en-GB" sz="1000" dirty="0"/>
              <a:t>Source: VU RDM Policy </a:t>
            </a:r>
            <a:r>
              <a:rPr lang="en-GB" sz="1000" dirty="0">
                <a:hlinkClick r:id="rId3"/>
              </a:rPr>
              <a:t>https://libguides.vu.nl/ld.php?content_id=32045526</a:t>
            </a:r>
            <a:endParaRPr lang="en-GB" sz="1000" dirty="0"/>
          </a:p>
        </p:txBody>
      </p:sp>
    </p:spTree>
    <p:extLst>
      <p:ext uri="{BB962C8B-B14F-4D97-AF65-F5344CB8AC3E}">
        <p14:creationId xmlns:p14="http://schemas.microsoft.com/office/powerpoint/2010/main" val="1845933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4248070" cy="782467"/>
          </a:xfrm>
        </p:spPr>
        <p:txBody>
          <a:bodyPr/>
          <a:lstStyle/>
          <a:p>
            <a:r>
              <a:rPr lang="en-GB" dirty="0"/>
              <a:t>Metadata on different levels</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93</a:t>
            </a:fld>
            <a:r>
              <a:rPr lang="nl-NL"/>
              <a:t> </a:t>
            </a:r>
            <a:endParaRPr lang="nl-NL" dirty="0"/>
          </a:p>
        </p:txBody>
      </p:sp>
      <p:sp>
        <p:nvSpPr>
          <p:cNvPr id="6" name="Tijdelijke aanduiding voor tekst 5">
            <a:extLst>
              <a:ext uri="{FF2B5EF4-FFF2-40B4-BE49-F238E27FC236}">
                <a16:creationId xmlns:a16="http://schemas.microsoft.com/office/drawing/2014/main" id="{354E203D-892C-4BBD-8FCB-F849DC71E7B8}"/>
              </a:ext>
            </a:extLst>
          </p:cNvPr>
          <p:cNvSpPr txBox="1">
            <a:spLocks/>
          </p:cNvSpPr>
          <p:nvPr/>
        </p:nvSpPr>
        <p:spPr>
          <a:xfrm>
            <a:off x="3592068" y="1838325"/>
            <a:ext cx="8420899"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b="1" dirty="0">
                <a:latin typeface="DIN Pro Medium" pitchFamily="2" charset="0"/>
              </a:rPr>
              <a:t>Metadata</a:t>
            </a:r>
          </a:p>
          <a:p>
            <a:pPr lvl="1"/>
            <a:r>
              <a:rPr lang="en-GB" sz="1600" dirty="0">
                <a:solidFill>
                  <a:schemeClr val="tx2"/>
                </a:solidFill>
                <a:latin typeface="DIN Pro Medium" pitchFamily="2" charset="0"/>
              </a:rPr>
              <a:t>(Data providing information about the data) </a:t>
            </a:r>
          </a:p>
          <a:p>
            <a:pPr lvl="1"/>
            <a:endParaRPr lang="en-GB" sz="1600" dirty="0">
              <a:solidFill>
                <a:schemeClr val="tx2"/>
              </a:solidFill>
              <a:latin typeface="DIN Pro Medium" pitchFamily="2" charset="0"/>
            </a:endParaRPr>
          </a:p>
          <a:p>
            <a:pPr lvl="1"/>
            <a:r>
              <a:rPr lang="en-GB" sz="1600" dirty="0">
                <a:solidFill>
                  <a:schemeClr val="tx2"/>
                </a:solidFill>
                <a:latin typeface="DIN Pro Medium" pitchFamily="2" charset="0"/>
              </a:rPr>
              <a:t>Everything needed to understand, validate and replicate your research</a:t>
            </a:r>
          </a:p>
          <a:p>
            <a:pPr lvl="1"/>
            <a:endParaRPr lang="en-GB" sz="1600" dirty="0">
              <a:solidFill>
                <a:schemeClr val="tx2"/>
              </a:solidFill>
              <a:latin typeface="DIN Pro Medium" pitchFamily="2" charset="0"/>
            </a:endParaRPr>
          </a:p>
          <a:p>
            <a:pPr lvl="1"/>
            <a:r>
              <a:rPr lang="en-GB" sz="1600" b="1" dirty="0">
                <a:latin typeface="DIN Pro Medium" pitchFamily="2" charset="0"/>
              </a:rPr>
              <a:t>First level:</a:t>
            </a:r>
            <a:br>
              <a:rPr lang="en-GB" sz="1600" b="1" dirty="0">
                <a:latin typeface="DIN Pro Medium" pitchFamily="2" charset="0"/>
              </a:rPr>
            </a:br>
            <a:r>
              <a:rPr lang="en-GB" sz="1600" dirty="0">
                <a:latin typeface="DIN Pro Medium" pitchFamily="2" charset="0"/>
              </a:rPr>
              <a:t>Metadata on the entire research</a:t>
            </a:r>
          </a:p>
          <a:p>
            <a:pPr lvl="1"/>
            <a:br>
              <a:rPr lang="en-GB" sz="1600" dirty="0">
                <a:latin typeface="DIN Pro Medium" pitchFamily="2" charset="0"/>
              </a:rPr>
            </a:br>
            <a:r>
              <a:rPr lang="en-GB" sz="1600" dirty="0">
                <a:latin typeface="DIN Pro Medium" pitchFamily="2" charset="0"/>
              </a:rPr>
              <a:t>- Codebooks</a:t>
            </a:r>
            <a:br>
              <a:rPr lang="en-GB" sz="1600" dirty="0">
                <a:latin typeface="DIN Pro Medium" pitchFamily="2" charset="0"/>
              </a:rPr>
            </a:br>
            <a:r>
              <a:rPr lang="en-GB" sz="1600" dirty="0">
                <a:latin typeface="DIN Pro Medium" pitchFamily="2" charset="0"/>
              </a:rPr>
              <a:t>- Research logs, logbooks</a:t>
            </a:r>
            <a:br>
              <a:rPr lang="en-GB" sz="1600" dirty="0">
                <a:latin typeface="DIN Pro Medium" pitchFamily="2" charset="0"/>
              </a:rPr>
            </a:br>
            <a:r>
              <a:rPr lang="en-GB" sz="1600" dirty="0">
                <a:latin typeface="DIN Pro Medium" pitchFamily="2" charset="0"/>
              </a:rPr>
              <a:t>- Protocols</a:t>
            </a:r>
          </a:p>
          <a:p>
            <a:pPr lvl="1"/>
            <a:r>
              <a:rPr lang="en-GB" sz="1600" dirty="0">
                <a:latin typeface="DIN Pro Medium" pitchFamily="2" charset="0"/>
              </a:rPr>
              <a:t>- Description of methodology</a:t>
            </a:r>
            <a:br>
              <a:rPr lang="en-GB" sz="1600" dirty="0">
                <a:latin typeface="DIN Pro Medium" pitchFamily="2" charset="0"/>
              </a:rPr>
            </a:br>
            <a:r>
              <a:rPr lang="en-GB" sz="1600" dirty="0">
                <a:latin typeface="DIN Pro Medium" pitchFamily="2" charset="0"/>
              </a:rPr>
              <a:t>- Machine settings</a:t>
            </a:r>
            <a:br>
              <a:rPr lang="en-GB" sz="1600" dirty="0">
                <a:latin typeface="DIN Pro Medium" pitchFamily="2" charset="0"/>
              </a:rPr>
            </a:br>
            <a:r>
              <a:rPr lang="en-GB" sz="1600" dirty="0">
                <a:latin typeface="DIN Pro Medium" pitchFamily="2" charset="0"/>
              </a:rPr>
              <a:t>- Registration in VU Research Portal (PURE)</a:t>
            </a:r>
            <a:br>
              <a:rPr lang="en-GB" sz="1600" dirty="0">
                <a:latin typeface="DIN Pro Medium" pitchFamily="2" charset="0"/>
              </a:rPr>
            </a:br>
            <a:endParaRPr lang="en-GB" sz="1600" dirty="0">
              <a:latin typeface="DIN Pro Medium" pitchFamily="2" charset="0"/>
            </a:endParaRPr>
          </a:p>
          <a:p>
            <a:pPr lvl="1"/>
            <a:r>
              <a:rPr lang="en-GB" sz="1600" b="1" dirty="0">
                <a:latin typeface="DIN Pro Medium" pitchFamily="2" charset="0"/>
              </a:rPr>
              <a:t>Second level:</a:t>
            </a:r>
            <a:br>
              <a:rPr lang="en-GB" sz="1600" b="1" dirty="0">
                <a:latin typeface="DIN Pro Medium" pitchFamily="2" charset="0"/>
              </a:rPr>
            </a:br>
            <a:r>
              <a:rPr lang="en-GB" sz="1600" dirty="0">
                <a:latin typeface="DIN Pro Medium" pitchFamily="2" charset="0"/>
              </a:rPr>
              <a:t>Metadata per data asset </a:t>
            </a:r>
          </a:p>
          <a:p>
            <a:pPr lvl="1"/>
            <a:endParaRPr lang="en-GB" sz="1600" dirty="0">
              <a:latin typeface="DIN Pro Medium" pitchFamily="2" charset="0"/>
            </a:endParaRPr>
          </a:p>
        </p:txBody>
      </p:sp>
      <p:pic>
        <p:nvPicPr>
          <p:cNvPr id="7" name="Picture 6">
            <a:extLst>
              <a:ext uri="{FF2B5EF4-FFF2-40B4-BE49-F238E27FC236}">
                <a16:creationId xmlns:a16="http://schemas.microsoft.com/office/drawing/2014/main" id="{E322149E-10D3-4DEE-B7B2-4F0EC3F0E895}"/>
              </a:ext>
            </a:extLst>
          </p:cNvPr>
          <p:cNvPicPr>
            <a:picLocks noChangeAspect="1"/>
          </p:cNvPicPr>
          <p:nvPr/>
        </p:nvPicPr>
        <p:blipFill>
          <a:blip r:embed="rId2"/>
          <a:stretch>
            <a:fillRect/>
          </a:stretch>
        </p:blipFill>
        <p:spPr>
          <a:xfrm>
            <a:off x="7401661" y="3213717"/>
            <a:ext cx="4412030" cy="2475597"/>
          </a:xfrm>
          <a:prstGeom prst="rect">
            <a:avLst/>
          </a:prstGeom>
          <a:ln>
            <a:solidFill>
              <a:schemeClr val="accent1"/>
            </a:solidFill>
          </a:ln>
        </p:spPr>
      </p:pic>
    </p:spTree>
    <p:extLst>
      <p:ext uri="{BB962C8B-B14F-4D97-AF65-F5344CB8AC3E}">
        <p14:creationId xmlns:p14="http://schemas.microsoft.com/office/powerpoint/2010/main" val="27552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4218659" cy="782467"/>
          </a:xfrm>
        </p:spPr>
        <p:txBody>
          <a:bodyPr/>
          <a:lstStyle/>
          <a:p>
            <a:r>
              <a:rPr lang="en-GB" dirty="0"/>
              <a:t>Metadata on data asset level</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94</a:t>
            </a:fld>
            <a:r>
              <a:rPr lang="nl-NL"/>
              <a:t> </a:t>
            </a:r>
            <a:endParaRPr lang="nl-NL" dirty="0"/>
          </a:p>
        </p:txBody>
      </p:sp>
      <p:pic>
        <p:nvPicPr>
          <p:cNvPr id="7" name="Picture 2" descr="synrg - News - An Introduction to Metadata and Taxonomy">
            <a:extLst>
              <a:ext uri="{FF2B5EF4-FFF2-40B4-BE49-F238E27FC236}">
                <a16:creationId xmlns:a16="http://schemas.microsoft.com/office/drawing/2014/main" id="{418E1F34-2F1D-474E-B896-82AE71092F5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92428" y="843293"/>
            <a:ext cx="5480066" cy="6014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ntimeter - YouTube">
            <a:extLst>
              <a:ext uri="{FF2B5EF4-FFF2-40B4-BE49-F238E27FC236}">
                <a16:creationId xmlns:a16="http://schemas.microsoft.com/office/drawing/2014/main" id="{BC32F62A-F15C-4FD4-B496-17287F6C3A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23920" y="3008331"/>
            <a:ext cx="1779662" cy="1779662"/>
          </a:xfrm>
          <a:prstGeom prst="rect">
            <a:avLst/>
          </a:prstGeom>
          <a:noFill/>
          <a:extLst>
            <a:ext uri="{909E8E84-426E-40DD-AFC4-6F175D3DCCD1}">
              <a14:hiddenFill xmlns:a14="http://schemas.microsoft.com/office/drawing/2010/main">
                <a:solidFill>
                  <a:srgbClr val="FFFFFF"/>
                </a:solidFill>
              </a14:hiddenFill>
            </a:ext>
          </a:extLst>
        </p:spPr>
      </p:pic>
      <p:sp>
        <p:nvSpPr>
          <p:cNvPr id="9" name="Tijdelijke aanduiding voor tekst 5">
            <a:extLst>
              <a:ext uri="{FF2B5EF4-FFF2-40B4-BE49-F238E27FC236}">
                <a16:creationId xmlns:a16="http://schemas.microsoft.com/office/drawing/2014/main" id="{61E8115F-EABC-45F8-8C39-223A792BB3EA}"/>
              </a:ext>
            </a:extLst>
          </p:cNvPr>
          <p:cNvSpPr txBox="1">
            <a:spLocks/>
          </p:cNvSpPr>
          <p:nvPr/>
        </p:nvSpPr>
        <p:spPr>
          <a:xfrm>
            <a:off x="2760008" y="4671782"/>
            <a:ext cx="1707487" cy="1160848"/>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What kind of metadata would research data need?</a:t>
            </a:r>
          </a:p>
          <a:p>
            <a:pPr lvl="1"/>
            <a:endParaRPr lang="en-GB" sz="1600" dirty="0">
              <a:solidFill>
                <a:schemeClr val="tx2"/>
              </a:solidFill>
              <a:latin typeface="DIN Pro Medium" pitchFamily="2" charset="0"/>
            </a:endParaRPr>
          </a:p>
          <a:p>
            <a:pPr lvl="1"/>
            <a:endParaRPr lang="en-GB" sz="1600" dirty="0">
              <a:solidFill>
                <a:schemeClr val="tx2"/>
              </a:solidFill>
              <a:latin typeface="DIN Pro Medium" pitchFamily="2" charset="0"/>
            </a:endParaRPr>
          </a:p>
          <a:p>
            <a:pPr lvl="1"/>
            <a:endParaRPr lang="en-GB" sz="1600" dirty="0">
              <a:latin typeface="DIN Pro Medium" pitchFamily="2" charset="0"/>
            </a:endParaRPr>
          </a:p>
        </p:txBody>
      </p:sp>
    </p:spTree>
    <p:extLst>
      <p:ext uri="{BB962C8B-B14F-4D97-AF65-F5344CB8AC3E}">
        <p14:creationId xmlns:p14="http://schemas.microsoft.com/office/powerpoint/2010/main" val="151043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4130878" cy="782467"/>
          </a:xfrm>
        </p:spPr>
        <p:txBody>
          <a:bodyPr/>
          <a:lstStyle/>
          <a:p>
            <a:r>
              <a:rPr lang="en-GB" dirty="0"/>
              <a:t>Metadata standard example</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95</a:t>
            </a:fld>
            <a:r>
              <a:rPr lang="nl-NL"/>
              <a:t> </a:t>
            </a:r>
            <a:endParaRPr lang="nl-NL" dirty="0"/>
          </a:p>
        </p:txBody>
      </p:sp>
      <p:pic>
        <p:nvPicPr>
          <p:cNvPr id="7" name="Picture 6">
            <a:extLst>
              <a:ext uri="{FF2B5EF4-FFF2-40B4-BE49-F238E27FC236}">
                <a16:creationId xmlns:a16="http://schemas.microsoft.com/office/drawing/2014/main" id="{11173D86-B2B0-4EDF-A6A9-9DD82E7A05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3872" y="1408110"/>
            <a:ext cx="6740555" cy="3913774"/>
          </a:xfrm>
          <a:prstGeom prst="rect">
            <a:avLst/>
          </a:prstGeom>
        </p:spPr>
      </p:pic>
      <p:pic>
        <p:nvPicPr>
          <p:cNvPr id="8194" name="Picture 2" descr="Standards">
            <a:extLst>
              <a:ext uri="{FF2B5EF4-FFF2-40B4-BE49-F238E27FC236}">
                <a16:creationId xmlns:a16="http://schemas.microsoft.com/office/drawing/2014/main" id="{83018FC1-6B6E-4AD0-A4EC-66872ABB3D6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33841" y="1723387"/>
            <a:ext cx="4762500" cy="2695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D3B7DE-10B6-4A63-8CD5-C45FDDDE122A}"/>
              </a:ext>
            </a:extLst>
          </p:cNvPr>
          <p:cNvSpPr txBox="1"/>
          <p:nvPr/>
        </p:nvSpPr>
        <p:spPr>
          <a:xfrm>
            <a:off x="5235851" y="4691017"/>
            <a:ext cx="3312358" cy="1805226"/>
          </a:xfrm>
          <a:prstGeom prst="roundRect">
            <a:avLst>
              <a:gd name="adj" fmla="val 4977"/>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bg2"/>
                </a:solidFill>
              </a:rPr>
              <a:t>Ask your colleagues which kinds metadata standard they prefer!</a:t>
            </a:r>
          </a:p>
          <a:p>
            <a:pPr algn="ctr"/>
            <a:r>
              <a:rPr lang="en-US" dirty="0">
                <a:solidFill>
                  <a:schemeClr val="bg2"/>
                </a:solidFill>
              </a:rPr>
              <a:t>or</a:t>
            </a:r>
          </a:p>
          <a:p>
            <a:r>
              <a:rPr lang="en-US" dirty="0">
                <a:solidFill>
                  <a:schemeClr val="bg2"/>
                </a:solidFill>
              </a:rPr>
              <a:t>Check out research you admire and how they structured the metadata</a:t>
            </a:r>
          </a:p>
        </p:txBody>
      </p:sp>
    </p:spTree>
    <p:extLst>
      <p:ext uri="{BB962C8B-B14F-4D97-AF65-F5344CB8AC3E}">
        <p14:creationId xmlns:p14="http://schemas.microsoft.com/office/powerpoint/2010/main" val="44855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011D-B677-44E9-B2C8-6568EDEB45AD}"/>
              </a:ext>
            </a:extLst>
          </p:cNvPr>
          <p:cNvSpPr>
            <a:spLocks noGrp="1"/>
          </p:cNvSpPr>
          <p:nvPr>
            <p:ph type="title"/>
          </p:nvPr>
        </p:nvSpPr>
        <p:spPr>
          <a:xfrm>
            <a:off x="450850" y="451166"/>
            <a:ext cx="3427417" cy="782467"/>
          </a:xfrm>
        </p:spPr>
        <p:txBody>
          <a:bodyPr/>
          <a:lstStyle/>
          <a:p>
            <a:r>
              <a:rPr lang="en-GB" dirty="0"/>
              <a:t>Metadata beyond FAIR</a:t>
            </a:r>
            <a:endParaRPr lang="en-NL" dirty="0"/>
          </a:p>
        </p:txBody>
      </p:sp>
      <p:sp>
        <p:nvSpPr>
          <p:cNvPr id="5" name="Slide Number Placeholder 4">
            <a:extLst>
              <a:ext uri="{FF2B5EF4-FFF2-40B4-BE49-F238E27FC236}">
                <a16:creationId xmlns:a16="http://schemas.microsoft.com/office/drawing/2014/main" id="{A309FC34-8817-446D-8810-FE583EB7E09C}"/>
              </a:ext>
            </a:extLst>
          </p:cNvPr>
          <p:cNvSpPr>
            <a:spLocks noGrp="1"/>
          </p:cNvSpPr>
          <p:nvPr>
            <p:ph type="sldNum" sz="quarter" idx="15"/>
          </p:nvPr>
        </p:nvSpPr>
        <p:spPr/>
        <p:txBody>
          <a:bodyPr/>
          <a:lstStyle/>
          <a:p>
            <a:pPr algn="l"/>
            <a:fld id="{840C1E0B-154D-844F-9C3C-CB8827A7EAB0}" type="slidenum">
              <a:rPr lang="nl-NL" smtClean="0"/>
              <a:pPr algn="l"/>
              <a:t>96</a:t>
            </a:fld>
            <a:r>
              <a:rPr lang="nl-NL"/>
              <a:t> </a:t>
            </a:r>
            <a:endParaRPr lang="nl-NL" dirty="0"/>
          </a:p>
        </p:txBody>
      </p:sp>
      <p:sp>
        <p:nvSpPr>
          <p:cNvPr id="6" name="Tijdelijke aanduiding voor tekst 5">
            <a:extLst>
              <a:ext uri="{FF2B5EF4-FFF2-40B4-BE49-F238E27FC236}">
                <a16:creationId xmlns:a16="http://schemas.microsoft.com/office/drawing/2014/main" id="{354E203D-892C-4BBD-8FCB-F849DC71E7B8}"/>
              </a:ext>
            </a:extLst>
          </p:cNvPr>
          <p:cNvSpPr txBox="1">
            <a:spLocks/>
          </p:cNvSpPr>
          <p:nvPr/>
        </p:nvSpPr>
        <p:spPr>
          <a:xfrm>
            <a:off x="3592068" y="1838325"/>
            <a:ext cx="8420899"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Usability for you and your colleagues </a:t>
            </a:r>
          </a:p>
          <a:p>
            <a:pPr lvl="1"/>
            <a:r>
              <a:rPr lang="en-GB" sz="1600" dirty="0">
                <a:latin typeface="DIN Pro Medium" pitchFamily="2" charset="0"/>
              </a:rPr>
              <a:t>Metadata makes sure you are able to use datasets of others for your own research </a:t>
            </a:r>
            <a:br>
              <a:rPr lang="en-GB" sz="1600" dirty="0">
                <a:solidFill>
                  <a:schemeClr val="tx2"/>
                </a:solidFill>
                <a:latin typeface="DIN Pro Medium" pitchFamily="2" charset="0"/>
              </a:rPr>
            </a:br>
            <a:br>
              <a:rPr lang="en-GB" sz="1600" dirty="0">
                <a:solidFill>
                  <a:schemeClr val="tx2"/>
                </a:solidFill>
                <a:latin typeface="DIN Pro Medium" pitchFamily="2" charset="0"/>
              </a:rPr>
            </a:br>
            <a:r>
              <a:rPr lang="en-GB" sz="1600" dirty="0">
                <a:latin typeface="DIN Pro Medium" pitchFamily="2" charset="0"/>
              </a:rPr>
              <a:t>Metadata prevents unfortunate surprises in using datasets</a:t>
            </a:r>
            <a:br>
              <a:rPr lang="en-GB" sz="1600" dirty="0">
                <a:latin typeface="DIN Pro Medium" pitchFamily="2" charset="0"/>
              </a:rPr>
            </a:br>
            <a:r>
              <a:rPr lang="en-GB" sz="1600" i="1" dirty="0">
                <a:latin typeface="DIN Pro Medium" pitchFamily="2" charset="0"/>
              </a:rPr>
              <a:t>“We didn’t know it only ran on a modified Windows 95 in the basement of Harvard”</a:t>
            </a:r>
            <a:endParaRPr lang="en-GB" sz="1600" dirty="0">
              <a:latin typeface="DIN Pro Medium" pitchFamily="2" charset="0"/>
            </a:endParaRPr>
          </a:p>
          <a:p>
            <a:pPr lvl="1"/>
            <a:endParaRPr lang="en-GB" sz="1600" dirty="0">
              <a:solidFill>
                <a:schemeClr val="tx2"/>
              </a:solidFill>
              <a:latin typeface="DIN Pro Medium" pitchFamily="2" charset="0"/>
            </a:endParaRPr>
          </a:p>
          <a:p>
            <a:pPr lvl="1"/>
            <a:r>
              <a:rPr lang="en-GB" sz="1600" dirty="0">
                <a:solidFill>
                  <a:schemeClr val="tx2"/>
                </a:solidFill>
                <a:latin typeface="DIN Pro Medium" pitchFamily="2" charset="0"/>
              </a:rPr>
              <a:t>A bigger impact!</a:t>
            </a:r>
          </a:p>
          <a:p>
            <a:pPr lvl="1"/>
            <a:r>
              <a:rPr lang="en-GB" sz="1600" dirty="0">
                <a:latin typeface="DIN Pro Medium" pitchFamily="2" charset="0"/>
              </a:rPr>
              <a:t>Metadata on research level makes your research findable</a:t>
            </a:r>
            <a:br>
              <a:rPr lang="en-GB" sz="1600" dirty="0">
                <a:latin typeface="DIN Pro Medium" pitchFamily="2" charset="0"/>
              </a:rPr>
            </a:br>
            <a:br>
              <a:rPr lang="en-GB" sz="1600" dirty="0">
                <a:latin typeface="DIN Pro Medium" pitchFamily="2" charset="0"/>
              </a:rPr>
            </a:br>
            <a:r>
              <a:rPr lang="en-GB" sz="1600" dirty="0">
                <a:latin typeface="DIN Pro Medium" pitchFamily="2" charset="0"/>
              </a:rPr>
              <a:t>Metadata on data asset level is publishable data</a:t>
            </a:r>
            <a:br>
              <a:rPr lang="en-GB" sz="1600" dirty="0">
                <a:latin typeface="DIN Pro Medium" pitchFamily="2" charset="0"/>
              </a:rPr>
            </a:br>
            <a:r>
              <a:rPr lang="en-GB" sz="1600" i="1" dirty="0">
                <a:latin typeface="DIN Pro Medium" pitchFamily="2" charset="0"/>
              </a:rPr>
              <a:t>even when everything else is restricted</a:t>
            </a:r>
            <a:endParaRPr lang="en-GB" sz="1600" dirty="0">
              <a:latin typeface="DIN Pro Medium" pitchFamily="2" charset="0"/>
            </a:endParaRPr>
          </a:p>
        </p:txBody>
      </p:sp>
    </p:spTree>
    <p:extLst>
      <p:ext uri="{BB962C8B-B14F-4D97-AF65-F5344CB8AC3E}">
        <p14:creationId xmlns:p14="http://schemas.microsoft.com/office/powerpoint/2010/main" val="3583333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5539CC8C-765A-8841-9702-300428D8E824}"/>
              </a:ext>
            </a:extLst>
          </p:cNvPr>
          <p:cNvSpPr>
            <a:spLocks noGrp="1"/>
          </p:cNvSpPr>
          <p:nvPr>
            <p:ph type="body" sz="quarter" idx="10"/>
          </p:nvPr>
        </p:nvSpPr>
        <p:spPr/>
        <p:txBody>
          <a:bodyPr/>
          <a:lstStyle/>
          <a:p>
            <a:pPr>
              <a:lnSpc>
                <a:spcPct val="90000"/>
              </a:lnSpc>
            </a:pPr>
            <a:r>
              <a:rPr lang="en-GB" dirty="0">
                <a:latin typeface="DIN Pro Medium" pitchFamily="2" charset="0"/>
              </a:rPr>
              <a:t>Data management responsibilities and resources</a:t>
            </a:r>
          </a:p>
        </p:txBody>
      </p:sp>
      <p:sp>
        <p:nvSpPr>
          <p:cNvPr id="6" name="Tekstvak 5">
            <a:extLst>
              <a:ext uri="{FF2B5EF4-FFF2-40B4-BE49-F238E27FC236}">
                <a16:creationId xmlns:a16="http://schemas.microsoft.com/office/drawing/2014/main" id="{A87D9100-6013-D84C-9123-A0198041AEBD}"/>
              </a:ext>
            </a:extLst>
          </p:cNvPr>
          <p:cNvSpPr txBox="1"/>
          <p:nvPr/>
        </p:nvSpPr>
        <p:spPr>
          <a:xfrm>
            <a:off x="9570027" y="3595255"/>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dirty="0">
              <a:solidFill>
                <a:srgbClr val="005CA9"/>
              </a:solidFill>
            </a:endParaRPr>
          </a:p>
        </p:txBody>
      </p:sp>
    </p:spTree>
    <p:extLst>
      <p:ext uri="{BB962C8B-B14F-4D97-AF65-F5344CB8AC3E}">
        <p14:creationId xmlns:p14="http://schemas.microsoft.com/office/powerpoint/2010/main" val="1326853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3264231" cy="782467"/>
          </a:xfrm>
        </p:spPr>
        <p:txBody>
          <a:bodyPr/>
          <a:lstStyle/>
          <a:p>
            <a:r>
              <a:rPr lang="en-GB">
                <a:latin typeface="DINPro" pitchFamily="2" charset="0"/>
              </a:rPr>
              <a:t>Rules and regulations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98</a:t>
            </a:fld>
            <a:r>
              <a:rPr lang="en-GB"/>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VU Policy – Responsibility of the researcher</a:t>
            </a:r>
          </a:p>
          <a:p>
            <a:pPr lvl="1"/>
            <a:r>
              <a:rPr lang="en-GB" sz="1600" dirty="0"/>
              <a:t>2. </a:t>
            </a:r>
            <a:r>
              <a:rPr lang="en-GB" sz="1600" b="1" dirty="0"/>
              <a:t>Researchers are responsible for ensuring that their research data are reliably, traceably and securely stored</a:t>
            </a:r>
            <a:r>
              <a:rPr lang="en-GB" sz="1600" dirty="0"/>
              <a:t> throughout the data life cycle and that they are able to report the storage location of their data to the department head</a:t>
            </a:r>
            <a:endParaRPr lang="en-GB" sz="1600" dirty="0">
              <a:solidFill>
                <a:schemeClr val="tx2"/>
              </a:solidFill>
              <a:latin typeface="DIN Pro Medium" pitchFamily="2" charset="0"/>
            </a:endParaRPr>
          </a:p>
          <a:p>
            <a:pPr lvl="1"/>
            <a:r>
              <a:rPr lang="en-GB" sz="1000" dirty="0"/>
              <a:t>Source: VU RDM Policy </a:t>
            </a:r>
            <a:r>
              <a:rPr lang="en-GB" sz="1000" dirty="0">
                <a:hlinkClick r:id="rId2"/>
              </a:rPr>
              <a:t>https://libguides.vu.nl/ld.php?content_id=32045526</a:t>
            </a:r>
            <a:endParaRPr lang="en-GB" sz="1000" dirty="0"/>
          </a:p>
          <a:p>
            <a:pPr lvl="1" algn="r"/>
            <a:endParaRPr lang="en-GB" sz="1000" dirty="0"/>
          </a:p>
          <a:p>
            <a:pPr lvl="1" algn="r"/>
            <a:endParaRPr lang="en-GB" sz="1000" dirty="0"/>
          </a:p>
          <a:p>
            <a:pPr lvl="1"/>
            <a:r>
              <a:rPr lang="en-GB" sz="1600" dirty="0">
                <a:solidFill>
                  <a:srgbClr val="000000"/>
                </a:solidFill>
                <a:latin typeface="Calibri" panose="020F0502020204030204"/>
              </a:rPr>
              <a:t>During your research </a:t>
            </a:r>
            <a:r>
              <a:rPr lang="en-GB" sz="1600" b="1" dirty="0">
                <a:solidFill>
                  <a:srgbClr val="000000"/>
                </a:solidFill>
                <a:latin typeface="Calibri" panose="020F0502020204030204"/>
              </a:rPr>
              <a:t>you</a:t>
            </a:r>
            <a:r>
              <a:rPr lang="en-GB" sz="1600" dirty="0">
                <a:solidFill>
                  <a:srgbClr val="000000"/>
                </a:solidFill>
                <a:latin typeface="Calibri" panose="020F0502020204030204"/>
              </a:rPr>
              <a:t> are primarily responsible for your data, but the department head should also know where data from their department resides.</a:t>
            </a:r>
          </a:p>
          <a:p>
            <a:pPr lvl="1"/>
            <a:endParaRPr lang="en-GB" sz="1600" dirty="0">
              <a:solidFill>
                <a:srgbClr val="000000"/>
              </a:solidFill>
              <a:latin typeface="Calibri" panose="020F0502020204030204"/>
            </a:endParaRPr>
          </a:p>
          <a:p>
            <a:pPr lvl="1"/>
            <a:r>
              <a:rPr lang="en-GB" sz="1600" dirty="0">
                <a:solidFill>
                  <a:srgbClr val="000000"/>
                </a:solidFill>
                <a:latin typeface="Calibri" panose="020F0502020204030204"/>
              </a:rPr>
              <a:t>For archived data there should always be someone other than you who can deal with data access requests.</a:t>
            </a:r>
          </a:p>
          <a:p>
            <a:pPr lvl="1"/>
            <a:endParaRPr lang="en-GB" sz="1600" dirty="0">
              <a:solidFill>
                <a:srgbClr val="000000"/>
              </a:solidFill>
              <a:latin typeface="Calibri" panose="020F0502020204030204"/>
            </a:endParaRPr>
          </a:p>
          <a:p>
            <a:pPr lvl="1"/>
            <a:r>
              <a:rPr lang="en-GB" sz="1600" b="1" dirty="0">
                <a:solidFill>
                  <a:srgbClr val="000000"/>
                </a:solidFill>
                <a:latin typeface="Calibri" panose="020F0502020204030204"/>
              </a:rPr>
              <a:t>Why?</a:t>
            </a:r>
            <a:r>
              <a:rPr lang="en-GB" sz="1600" dirty="0">
                <a:solidFill>
                  <a:srgbClr val="000000"/>
                </a:solidFill>
                <a:latin typeface="Calibri" panose="020F0502020204030204"/>
              </a:rPr>
              <a:t> The VU is responsible for the data and since it’s common for researchers to change positions across institutions, you need someone with a more sustainable role (e.g. department head) to have this responsibility.</a:t>
            </a:r>
            <a:r>
              <a:rPr lang="en-GB" sz="1000" dirty="0">
                <a:solidFill>
                  <a:srgbClr val="000000"/>
                </a:solidFill>
                <a:latin typeface="Calibri" panose="020F0502020204030204"/>
              </a:rPr>
              <a:t> </a:t>
            </a:r>
          </a:p>
        </p:txBody>
      </p:sp>
      <p:sp>
        <p:nvSpPr>
          <p:cNvPr id="7" name="TextBox 6">
            <a:extLst>
              <a:ext uri="{FF2B5EF4-FFF2-40B4-BE49-F238E27FC236}">
                <a16:creationId xmlns:a16="http://schemas.microsoft.com/office/drawing/2014/main" id="{4DB57243-7ADB-4876-84E0-C98FF13D4B51}"/>
              </a:ext>
            </a:extLst>
          </p:cNvPr>
          <p:cNvSpPr txBox="1"/>
          <p:nvPr/>
        </p:nvSpPr>
        <p:spPr>
          <a:xfrm>
            <a:off x="8273362" y="449355"/>
            <a:ext cx="3312358" cy="1235154"/>
          </a:xfrm>
          <a:prstGeom prst="roundRect">
            <a:avLst>
              <a:gd name="adj" fmla="val 4977"/>
            </a:avLst>
          </a:prstGeom>
          <a:solidFill>
            <a:srgbClr val="0077B3"/>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bg2"/>
                </a:solidFill>
              </a:rPr>
              <a:t>Note: Some projects have data stewards or data managers. They will be in charge of the data in that case</a:t>
            </a:r>
          </a:p>
        </p:txBody>
      </p:sp>
    </p:spTree>
    <p:extLst>
      <p:ext uri="{BB962C8B-B14F-4D97-AF65-F5344CB8AC3E}">
        <p14:creationId xmlns:p14="http://schemas.microsoft.com/office/powerpoint/2010/main" val="77594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el 52">
            <a:extLst>
              <a:ext uri="{FF2B5EF4-FFF2-40B4-BE49-F238E27FC236}">
                <a16:creationId xmlns:a16="http://schemas.microsoft.com/office/drawing/2014/main" id="{072CD0D3-8B3C-3941-BB4E-CA410DAE65C5}"/>
              </a:ext>
            </a:extLst>
          </p:cNvPr>
          <p:cNvSpPr>
            <a:spLocks noGrp="1"/>
          </p:cNvSpPr>
          <p:nvPr>
            <p:ph type="title"/>
          </p:nvPr>
        </p:nvSpPr>
        <p:spPr>
          <a:xfrm>
            <a:off x="450850" y="451166"/>
            <a:ext cx="1166285" cy="782467"/>
          </a:xfrm>
        </p:spPr>
        <p:txBody>
          <a:bodyPr/>
          <a:lstStyle/>
          <a:p>
            <a:r>
              <a:rPr lang="en-GB">
                <a:latin typeface="DINPro" pitchFamily="2" charset="0"/>
              </a:rPr>
              <a:t>Costs</a:t>
            </a:r>
          </a:p>
        </p:txBody>
      </p:sp>
      <p:sp>
        <p:nvSpPr>
          <p:cNvPr id="51" name="Tekstvak 50">
            <a:extLst>
              <a:ext uri="{FF2B5EF4-FFF2-40B4-BE49-F238E27FC236}">
                <a16:creationId xmlns:a16="http://schemas.microsoft.com/office/drawing/2014/main" id="{596090B3-77AC-4C41-AB4B-A75E9472D4E2}"/>
              </a:ext>
            </a:extLst>
          </p:cNvPr>
          <p:cNvSpPr txBox="1"/>
          <p:nvPr/>
        </p:nvSpPr>
        <p:spPr>
          <a:xfrm>
            <a:off x="2732567" y="-2998381"/>
            <a:ext cx="0" cy="0"/>
          </a:xfrm>
          <a:prstGeom prst="rect">
            <a:avLst/>
          </a:prstGeom>
          <a:solidFill>
            <a:schemeClr val="bg1"/>
          </a:solidFill>
          <a:effectLst>
            <a:outerShdw blurRad="254000" dist="127000" dir="2700000" algn="ctr" rotWithShape="0">
              <a:schemeClr val="tx1">
                <a:alpha val="5000"/>
              </a:schemeClr>
            </a:outerShdw>
          </a:effectLst>
        </p:spPr>
        <p:txBody>
          <a:bodyPr wrap="none" lIns="360000" tIns="360000" rIns="360000" bIns="360000" rtlCol="0">
            <a:noAutofit/>
          </a:bodyPr>
          <a:lstStyle/>
          <a:p>
            <a:pPr algn="l"/>
            <a:endParaRPr lang="en-GB" sz="2400">
              <a:solidFill>
                <a:srgbClr val="005CA9"/>
              </a:solidFill>
            </a:endParaRPr>
          </a:p>
        </p:txBody>
      </p:sp>
      <p:sp>
        <p:nvSpPr>
          <p:cNvPr id="3" name="Slide Number Placeholder 2">
            <a:extLst>
              <a:ext uri="{FF2B5EF4-FFF2-40B4-BE49-F238E27FC236}">
                <a16:creationId xmlns:a16="http://schemas.microsoft.com/office/drawing/2014/main" id="{9FA29BAA-E596-48A5-A26F-52B6E1154CB5}"/>
              </a:ext>
            </a:extLst>
          </p:cNvPr>
          <p:cNvSpPr>
            <a:spLocks noGrp="1"/>
          </p:cNvSpPr>
          <p:nvPr>
            <p:ph type="sldNum" sz="quarter" idx="15"/>
          </p:nvPr>
        </p:nvSpPr>
        <p:spPr/>
        <p:txBody>
          <a:bodyPr/>
          <a:lstStyle/>
          <a:p>
            <a:pPr algn="l"/>
            <a:fld id="{840C1E0B-154D-844F-9C3C-CB8827A7EAB0}" type="slidenum">
              <a:rPr lang="en-GB" smtClean="0"/>
              <a:pPr algn="l"/>
              <a:t>99</a:t>
            </a:fld>
            <a:r>
              <a:rPr lang="en-GB"/>
              <a:t> </a:t>
            </a:r>
          </a:p>
        </p:txBody>
      </p:sp>
      <p:sp>
        <p:nvSpPr>
          <p:cNvPr id="24" name="Tijdelijke aanduiding voor tekst 5">
            <a:extLst>
              <a:ext uri="{FF2B5EF4-FFF2-40B4-BE49-F238E27FC236}">
                <a16:creationId xmlns:a16="http://schemas.microsoft.com/office/drawing/2014/main" id="{059243DF-BC15-4280-84F0-252D86CEFD3B}"/>
              </a:ext>
            </a:extLst>
          </p:cNvPr>
          <p:cNvSpPr txBox="1">
            <a:spLocks/>
          </p:cNvSpPr>
          <p:nvPr/>
        </p:nvSpPr>
        <p:spPr>
          <a:xfrm>
            <a:off x="3439668" y="1685925"/>
            <a:ext cx="8304657" cy="4272817"/>
          </a:xfrm>
          <a:prstGeom prst="rect">
            <a:avLst/>
          </a:prstGeom>
        </p:spPr>
        <p:txBody>
          <a:bodyPr vert="horz" lIns="0" tIns="0" rIns="0" bIns="0" rtlCol="0">
            <a:noAutofit/>
          </a:bodyPr>
          <a:lstStyle>
            <a:lvl1pPr marL="0" indent="0" algn="l" defTabSz="685800" rtl="0" eaLnBrk="1" latinLnBrk="0" hangingPunct="1">
              <a:lnSpc>
                <a:spcPct val="110000"/>
              </a:lnSpc>
              <a:spcBef>
                <a:spcPts val="0"/>
              </a:spcBef>
              <a:spcAft>
                <a:spcPts val="0"/>
              </a:spcAft>
              <a:buFont typeface="Arial" panose="020B0604020202020204" pitchFamily="34" charset="0"/>
              <a:buNone/>
              <a:defRPr sz="2400" b="0" i="0" kern="1200">
                <a:solidFill>
                  <a:schemeClr val="tx2"/>
                </a:solidFill>
                <a:latin typeface="DIN Pro Medium" pitchFamily="2" charset="0"/>
                <a:ea typeface="+mn-ea"/>
                <a:cs typeface="+mn-cs"/>
              </a:defRPr>
            </a:lvl1pPr>
            <a:lvl2pPr marL="0" indent="0" algn="l" defTabSz="685800" rtl="0" eaLnBrk="1" latinLnBrk="0" hangingPunct="1">
              <a:lnSpc>
                <a:spcPct val="110000"/>
              </a:lnSpc>
              <a:spcBef>
                <a:spcPts val="0"/>
              </a:spcBef>
              <a:buFont typeface="Arial" panose="020B0604020202020204" pitchFamily="34" charset="0"/>
              <a:buNone/>
              <a:tabLst/>
              <a:defRPr sz="1800" b="0" i="0" kern="1200">
                <a:solidFill>
                  <a:schemeClr val="tx1"/>
                </a:solidFill>
                <a:latin typeface="DINPro" pitchFamily="2" charset="0"/>
                <a:ea typeface="+mn-ea"/>
                <a:cs typeface="+mn-cs"/>
              </a:defRPr>
            </a:lvl2pPr>
            <a:lvl3pPr marL="450850" indent="-277813" algn="l" defTabSz="685800" rtl="0" eaLnBrk="1" latinLnBrk="0" hangingPunct="1">
              <a:lnSpc>
                <a:spcPct val="110000"/>
              </a:lnSpc>
              <a:spcBef>
                <a:spcPts val="0"/>
              </a:spcBef>
              <a:buFont typeface="Arial" panose="020B0604020202020204" pitchFamily="34" charset="0"/>
              <a:buChar char="•"/>
              <a:tabLst/>
              <a:defRPr sz="1800" b="0" i="0" kern="1200" baseline="0">
                <a:solidFill>
                  <a:schemeClr val="tx1"/>
                </a:solidFill>
                <a:latin typeface="DINPro" pitchFamily="2" charset="0"/>
                <a:ea typeface="+mn-ea"/>
                <a:cs typeface="Calibri Light" panose="020F0302020204030204" pitchFamily="34" charset="0"/>
              </a:defRPr>
            </a:lvl3pPr>
            <a:lvl4pPr marL="625475" indent="-174625" algn="l" defTabSz="685800" rtl="0" eaLnBrk="1" latinLnBrk="0" hangingPunct="1">
              <a:lnSpc>
                <a:spcPct val="110000"/>
              </a:lnSpc>
              <a:spcBef>
                <a:spcPts val="0"/>
              </a:spcBef>
              <a:buFont typeface="Arial" panose="020B0604020202020204" pitchFamily="34" charset="0"/>
              <a:buChar char="•"/>
              <a:tabLst/>
              <a:defRPr lang="en-US" sz="1800" b="0" i="0" kern="1200" dirty="0">
                <a:solidFill>
                  <a:schemeClr val="tx1"/>
                </a:solidFill>
                <a:latin typeface="DINPro" pitchFamily="2" charset="0"/>
                <a:ea typeface="+mn-ea"/>
                <a:cs typeface="+mn-cs"/>
              </a:defRPr>
            </a:lvl4pPr>
            <a:lvl5pPr marL="809625"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600" dirty="0">
                <a:solidFill>
                  <a:schemeClr val="tx2"/>
                </a:solidFill>
                <a:latin typeface="DIN Pro Medium" pitchFamily="2" charset="0"/>
              </a:rPr>
              <a:t>Costs – so there won’t be any surprises</a:t>
            </a:r>
          </a:p>
          <a:p>
            <a:pPr lvl="1"/>
            <a:endParaRPr lang="en-GB" sz="1600" dirty="0">
              <a:solidFill>
                <a:schemeClr val="tx2"/>
              </a:solidFill>
              <a:latin typeface="DIN Pro Medium" pitchFamily="2" charset="0"/>
            </a:endParaRPr>
          </a:p>
          <a:p>
            <a:pPr lvl="1"/>
            <a:r>
              <a:rPr lang="en-GB" sz="1600" dirty="0"/>
              <a:t>You don’t have to be exact – you need to be </a:t>
            </a:r>
            <a:r>
              <a:rPr lang="en-GB" sz="1600" b="1" dirty="0"/>
              <a:t>aware</a:t>
            </a:r>
          </a:p>
          <a:p>
            <a:pPr lvl="1"/>
            <a:endParaRPr lang="en-GB" sz="1600" dirty="0">
              <a:solidFill>
                <a:schemeClr val="tx2"/>
              </a:solidFill>
              <a:latin typeface="DIN Pro Medium" pitchFamily="2" charset="0"/>
            </a:endParaRPr>
          </a:p>
          <a:p>
            <a:pPr lvl="1"/>
            <a:r>
              <a:rPr lang="en-GB" sz="1600" dirty="0">
                <a:solidFill>
                  <a:schemeClr val="tx2"/>
                </a:solidFill>
                <a:latin typeface="DIN Pro Medium" pitchFamily="2" charset="0"/>
              </a:rPr>
              <a:t>Examples:</a:t>
            </a:r>
          </a:p>
          <a:p>
            <a:pPr lvl="1"/>
            <a:endParaRPr lang="en-GB" sz="1600" dirty="0">
              <a:solidFill>
                <a:schemeClr val="tx2"/>
              </a:solidFill>
              <a:latin typeface="DIN Pro Medium" pitchFamily="2" charset="0"/>
            </a:endParaRPr>
          </a:p>
          <a:p>
            <a:pPr marL="285750" lvl="1" indent="-285750">
              <a:buFont typeface="Arial" panose="020B0604020202020204" pitchFamily="34" charset="0"/>
              <a:buChar char="•"/>
            </a:pPr>
            <a:r>
              <a:rPr lang="en-GB" sz="1600" dirty="0">
                <a:latin typeface="DIN Pro Medium" pitchFamily="2" charset="0"/>
              </a:rPr>
              <a:t>Storage costs </a:t>
            </a:r>
          </a:p>
          <a:p>
            <a:pPr marL="285750" lvl="1" indent="-285750">
              <a:buFont typeface="Arial" panose="020B0604020202020204" pitchFamily="34" charset="0"/>
              <a:buChar char="•"/>
            </a:pPr>
            <a:endParaRPr lang="en-GB" sz="1600" dirty="0">
              <a:latin typeface="DIN Pro Medium" pitchFamily="2" charset="0"/>
            </a:endParaRPr>
          </a:p>
          <a:p>
            <a:pPr marL="285750" lvl="1" indent="-285750">
              <a:buFont typeface="Arial" panose="020B0604020202020204" pitchFamily="34" charset="0"/>
              <a:buChar char="•"/>
            </a:pPr>
            <a:r>
              <a:rPr lang="en-GB" sz="1600" dirty="0">
                <a:latin typeface="DIN Pro Medium" pitchFamily="2" charset="0"/>
              </a:rPr>
              <a:t>Using third party software </a:t>
            </a:r>
          </a:p>
          <a:p>
            <a:pPr marL="285750" lvl="1" indent="-285750">
              <a:buFont typeface="Arial" panose="020B0604020202020204" pitchFamily="34" charset="0"/>
              <a:buChar char="•"/>
            </a:pPr>
            <a:endParaRPr lang="en-GB" sz="1600" dirty="0">
              <a:latin typeface="DIN Pro Medium" pitchFamily="2" charset="0"/>
            </a:endParaRPr>
          </a:p>
          <a:p>
            <a:pPr marL="285750" lvl="1" indent="-285750">
              <a:buFont typeface="Arial" panose="020B0604020202020204" pitchFamily="34" charset="0"/>
              <a:buChar char="•"/>
            </a:pPr>
            <a:r>
              <a:rPr lang="en-GB" sz="1600" dirty="0">
                <a:latin typeface="DIN Pro Medium" pitchFamily="2" charset="0"/>
              </a:rPr>
              <a:t>Using student assistants for anonymizing/conducting surveys/etc </a:t>
            </a:r>
            <a:r>
              <a:rPr lang="en-GB" sz="1600" dirty="0" err="1">
                <a:latin typeface="DIN Pro Medium" pitchFamily="2" charset="0"/>
              </a:rPr>
              <a:t>etc</a:t>
            </a:r>
            <a:endParaRPr lang="en-GB" sz="1600" dirty="0">
              <a:latin typeface="DIN Pro Medium" pitchFamily="2" charset="0"/>
            </a:endParaRPr>
          </a:p>
          <a:p>
            <a:pPr marL="285750" lvl="1" indent="-285750">
              <a:buFont typeface="Arial" panose="020B0604020202020204" pitchFamily="34" charset="0"/>
              <a:buChar char="•"/>
            </a:pPr>
            <a:endParaRPr lang="en-GB" sz="1600" dirty="0">
              <a:latin typeface="DIN Pro Medium" pitchFamily="2" charset="0"/>
            </a:endParaRPr>
          </a:p>
          <a:p>
            <a:pPr marL="285750" lvl="1" indent="-285750">
              <a:buFont typeface="Arial" panose="020B0604020202020204" pitchFamily="34" charset="0"/>
              <a:buChar char="•"/>
            </a:pPr>
            <a:r>
              <a:rPr lang="en-GB" sz="1600" dirty="0">
                <a:latin typeface="DIN Pro Medium" pitchFamily="2" charset="0"/>
              </a:rPr>
              <a:t>Developing tools and </a:t>
            </a:r>
            <a:r>
              <a:rPr lang="en-GB" sz="1600" dirty="0" err="1">
                <a:latin typeface="DIN Pro Medium" pitchFamily="2" charset="0"/>
              </a:rPr>
              <a:t>algoritms</a:t>
            </a:r>
            <a:endParaRPr lang="en-GB" sz="1600" dirty="0">
              <a:latin typeface="DIN Pro Medium" pitchFamily="2" charset="0"/>
            </a:endParaRPr>
          </a:p>
          <a:p>
            <a:pPr lvl="1"/>
            <a:endParaRPr lang="en-GB" sz="1600" dirty="0">
              <a:latin typeface="DIN Pro Medium" pitchFamily="2" charset="0"/>
            </a:endParaRPr>
          </a:p>
          <a:p>
            <a:pPr lvl="1"/>
            <a:r>
              <a:rPr lang="en-GB" sz="1600" dirty="0">
                <a:latin typeface="DIN Pro Medium" pitchFamily="2" charset="0"/>
              </a:rPr>
              <a:t>- The privacy champions and data stewards are covered by the VU</a:t>
            </a:r>
            <a:br>
              <a:rPr lang="en-GB" sz="1600" dirty="0">
                <a:latin typeface="DIN Pro Medium" pitchFamily="2" charset="0"/>
              </a:rPr>
            </a:br>
            <a:endParaRPr lang="en-GB" sz="1600" dirty="0">
              <a:latin typeface="DIN Pro Medium" pitchFamily="2" charset="0"/>
            </a:endParaRPr>
          </a:p>
          <a:p>
            <a:pPr marL="285750" lvl="1" indent="-285750">
              <a:buFont typeface="Arial" panose="020B0604020202020204" pitchFamily="34" charset="0"/>
              <a:buChar char="•"/>
            </a:pPr>
            <a:endParaRPr lang="en-GB" sz="1600" dirty="0">
              <a:solidFill>
                <a:schemeClr val="tx2"/>
              </a:solidFill>
              <a:latin typeface="DIN Pro Medium" pitchFamily="2" charset="0"/>
            </a:endParaRPr>
          </a:p>
        </p:txBody>
      </p:sp>
      <p:sp>
        <p:nvSpPr>
          <p:cNvPr id="7" name="TextBox 6">
            <a:extLst>
              <a:ext uri="{FF2B5EF4-FFF2-40B4-BE49-F238E27FC236}">
                <a16:creationId xmlns:a16="http://schemas.microsoft.com/office/drawing/2014/main" id="{BDD15A9E-C4F4-4DB3-A4EB-403986B2E7D6}"/>
              </a:ext>
            </a:extLst>
          </p:cNvPr>
          <p:cNvSpPr txBox="1"/>
          <p:nvPr/>
        </p:nvSpPr>
        <p:spPr>
          <a:xfrm>
            <a:off x="8431967" y="2310768"/>
            <a:ext cx="3312358" cy="1520190"/>
          </a:xfrm>
          <a:prstGeom prst="roundRect">
            <a:avLst>
              <a:gd name="adj" fmla="val 4977"/>
            </a:avLst>
          </a:prstGeom>
          <a:solidFill>
            <a:srgbClr val="0077B3"/>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solidFill>
                  <a:schemeClr val="bg2"/>
                </a:solidFill>
              </a:rPr>
              <a:t>Tip: The DMP is a living document. It is okay if you don’t know the costs yet, as long as you anticipate and update the DMP when necessary</a:t>
            </a:r>
          </a:p>
        </p:txBody>
      </p:sp>
    </p:spTree>
    <p:extLst>
      <p:ext uri="{BB962C8B-B14F-4D97-AF65-F5344CB8AC3E}">
        <p14:creationId xmlns:p14="http://schemas.microsoft.com/office/powerpoint/2010/main" val="372405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VU layout">
  <a:themeElements>
    <a:clrScheme name="VU colors">
      <a:dk1>
        <a:srgbClr val="000000"/>
      </a:dk1>
      <a:lt1>
        <a:srgbClr val="0089CF"/>
      </a:lt1>
      <a:dk2>
        <a:srgbClr val="0089CF"/>
      </a:dk2>
      <a:lt2>
        <a:srgbClr val="FFFFFF"/>
      </a:lt2>
      <a:accent1>
        <a:srgbClr val="0089CF"/>
      </a:accent1>
      <a:accent2>
        <a:srgbClr val="4FAF48"/>
      </a:accent2>
      <a:accent3>
        <a:srgbClr val="E8692D"/>
      </a:accent3>
      <a:accent4>
        <a:srgbClr val="8E4DA4"/>
      </a:accent4>
      <a:accent5>
        <a:srgbClr val="F3BA30"/>
      </a:accent5>
      <a:accent6>
        <a:srgbClr val="666666"/>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effectLst>
          <a:outerShdw blurRad="254000" dist="127000" dir="2700000" algn="ctr" rotWithShape="0">
            <a:schemeClr val="tx1">
              <a:alpha val="5000"/>
            </a:schemeClr>
          </a:outerShdw>
        </a:effectLst>
      </a:spPr>
      <a:bodyPr wrap="square" lIns="360000" tIns="360000" rIns="360000" bIns="360000" rtlCol="0">
        <a:noAutofit/>
      </a:bodyPr>
      <a:lstStyle>
        <a:defPPr algn="l">
          <a:defRPr sz="2400" dirty="0">
            <a:solidFill>
              <a:srgbClr val="005CA9"/>
            </a:solidFill>
          </a:defRPr>
        </a:defPPr>
      </a:lstStyle>
    </a:txDef>
  </a:objectDefaults>
  <a:extraClrSchemeLst/>
  <a:custClrLst>
    <a:custClr name="VU blue">
      <a:srgbClr val="0077B3"/>
    </a:custClr>
    <a:custClr name="Orange-red">
      <a:srgbClr val="CC4100"/>
    </a:custClr>
    <a:custClr name="Green">
      <a:srgbClr val="008053"/>
    </a:custClr>
    <a:custClr name="Purple">
      <a:srgbClr val="3B2171"/>
    </a:custClr>
    <a:custClr name="Blue">
      <a:srgbClr val="66AFD4"/>
    </a:custClr>
    <a:custClr name="Chart green">
      <a:srgbClr val="66AFD4"/>
    </a:custClr>
    <a:custClr name="Chart orange">
      <a:srgbClr val="E8692D"/>
    </a:custClr>
    <a:custClr name="Chart purple">
      <a:srgbClr val="8E4DA4"/>
    </a:custClr>
    <a:custClr name="Chart yellow">
      <a:srgbClr val="F3BA30"/>
    </a:custClr>
    <a:custClr name="Chart light grey">
      <a:srgbClr val="D8D3D0"/>
    </a:custClr>
    <a:custClr name="Chart dart grey">
      <a:srgbClr val="066666"/>
    </a:custClr>
    <a:custClr name="Light blue">
      <a:srgbClr val="DFF2FD"/>
    </a:custClr>
    <a:custClr name="Light orange">
      <a:srgbClr val="FCD3B6"/>
    </a:custClr>
    <a:custClr name="Light green">
      <a:srgbClr val="EBF0C6"/>
    </a:custClr>
    <a:custClr name="Light purple">
      <a:srgbClr val="DDC6EE"/>
    </a:custClr>
    <a:custClr name="Change your world">
      <a:srgbClr val="005B9D"/>
    </a:custClr>
  </a:custClrLst>
  <a:extLst>
    <a:ext uri="{05A4C25C-085E-4340-85A3-A5531E510DB2}">
      <thm15:themeFamily xmlns:thm15="http://schemas.microsoft.com/office/thememl/2012/main" name="VU presentation.potx" id="{B491838A-1F74-4D87-B398-7CDD8260CE70}" vid="{3D16D61C-C7BD-4AEA-844B-7B33D039B99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01df4-6045-4283-a75d-442352bcb72d">
      <Terms xmlns="http://schemas.microsoft.com/office/infopath/2007/PartnerControls"/>
    </lcf76f155ced4ddcb4097134ff3c332f>
    <TaxCatchAll xmlns="21be0509-0391-4cb3-9260-32ec049b981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61A81A9FFEFC4EAA08D799F31637E5" ma:contentTypeVersion="15" ma:contentTypeDescription="Create a new document." ma:contentTypeScope="" ma:versionID="a6fbcdd3fe85f927debd62c2a8bac870">
  <xsd:schema xmlns:xsd="http://www.w3.org/2001/XMLSchema" xmlns:xs="http://www.w3.org/2001/XMLSchema" xmlns:p="http://schemas.microsoft.com/office/2006/metadata/properties" xmlns:ns2="7a201df4-6045-4283-a75d-442352bcb72d" xmlns:ns3="21be0509-0391-4cb3-9260-32ec049b9813" targetNamespace="http://schemas.microsoft.com/office/2006/metadata/properties" ma:root="true" ma:fieldsID="c624df772caf60caa68fdf90853404a7" ns2:_="" ns3:_="">
    <xsd:import namespace="7a201df4-6045-4283-a75d-442352bcb72d"/>
    <xsd:import namespace="21be0509-0391-4cb3-9260-32ec049b9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01df4-6045-4283-a75d-442352bcb7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95a2ead-fb08-4f89-b991-c2b7785951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be0509-0391-4cb3-9260-32ec049b981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b650aff-6220-4ab2-8f5a-8098d6deac76}" ma:internalName="TaxCatchAll" ma:showField="CatchAllData" ma:web="21be0509-0391-4cb3-9260-32ec049b98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63A9D0-C6E9-4450-97BB-09225FB7BF63}">
  <ds:schemaRefs>
    <ds:schemaRef ds:uri="http://schemas.microsoft.com/sharepoint/v3/contenttype/forms"/>
  </ds:schemaRefs>
</ds:datastoreItem>
</file>

<file path=customXml/itemProps2.xml><?xml version="1.0" encoding="utf-8"?>
<ds:datastoreItem xmlns:ds="http://schemas.openxmlformats.org/officeDocument/2006/customXml" ds:itemID="{8F0C05CD-47F5-4395-A63D-7F034C65C2F4}">
  <ds:schemaRefs>
    <ds:schemaRef ds:uri="21be0509-0391-4cb3-9260-32ec049b9813"/>
    <ds:schemaRef ds:uri="7a201df4-6045-4283-a75d-442352bcb7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9F077E-302C-445B-A997-318ECC9AB0A8}">
  <ds:schemaRefs>
    <ds:schemaRef ds:uri="21be0509-0391-4cb3-9260-32ec049b9813"/>
    <ds:schemaRef ds:uri="7a201df4-6045-4283-a75d-442352bcb7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VU Presentation</Template>
  <TotalTime>282</TotalTime>
  <Words>5854</Words>
  <Application>Microsoft Office PowerPoint</Application>
  <PresentationFormat>Custom</PresentationFormat>
  <Paragraphs>1002</Paragraphs>
  <Slides>112</Slides>
  <Notes>23</Notes>
  <HiddenSlides>16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Arial</vt:lpstr>
      <vt:lpstr>Calibri</vt:lpstr>
      <vt:lpstr>DIN Pro</vt:lpstr>
      <vt:lpstr>DIN Pro Medium</vt:lpstr>
      <vt:lpstr>DINPro</vt:lpstr>
      <vt:lpstr>VU layout</vt:lpstr>
      <vt:lpstr>PowerPoint Presentation</vt:lpstr>
      <vt:lpstr>PowerPoint Presentation</vt:lpstr>
      <vt:lpstr>PowerPoint Presentation</vt:lpstr>
      <vt:lpstr>PowerPoint Presentation</vt:lpstr>
      <vt:lpstr>Learner’s objectives</vt:lpstr>
      <vt:lpstr>Roadmap</vt:lpstr>
      <vt:lpstr>Roadmap</vt:lpstr>
      <vt:lpstr>Assignment | Discuss your research | 5 minutes</vt:lpstr>
      <vt:lpstr>PowerPoint Presentation</vt:lpstr>
      <vt:lpstr>Research data</vt:lpstr>
      <vt:lpstr>Research Data Management (RDM)</vt:lpstr>
      <vt:lpstr>Why is RDM important?</vt:lpstr>
      <vt:lpstr>Prevent data loss</vt:lpstr>
      <vt:lpstr>Why is RDM important?</vt:lpstr>
      <vt:lpstr>PowerPoint Presentation</vt:lpstr>
      <vt:lpstr>You need a plan</vt:lpstr>
      <vt:lpstr>DMPonline – Structured plan writing</vt:lpstr>
      <vt:lpstr>Choosing the right template</vt:lpstr>
      <vt:lpstr>Open research output</vt:lpstr>
      <vt:lpstr>Linking data and publications: An example</vt:lpstr>
      <vt:lpstr>Linking data and publications: An example</vt:lpstr>
      <vt:lpstr>Linking data and publications: An example</vt:lpstr>
      <vt:lpstr>Linking data and publications: An example</vt:lpstr>
      <vt:lpstr>Linking data and publications: An example</vt:lpstr>
      <vt:lpstr>Linking data and publications: An example</vt:lpstr>
      <vt:lpstr>Linking data and publications: An example</vt:lpstr>
      <vt:lpstr>PowerPoint Presentation</vt:lpstr>
      <vt:lpstr>Information about your project</vt:lpstr>
      <vt:lpstr>PowerPoint Presentation</vt:lpstr>
      <vt:lpstr>Origin of your data</vt:lpstr>
      <vt:lpstr>Describe your data assets</vt:lpstr>
      <vt:lpstr>Data description | Example</vt:lpstr>
      <vt:lpstr>Data description | Example</vt:lpstr>
      <vt:lpstr>Data description | Example</vt:lpstr>
      <vt:lpstr>Data description | Example</vt:lpstr>
      <vt:lpstr>Recommended file formats</vt:lpstr>
      <vt:lpstr>Assignment | Data description part 1 (5 minutes)</vt:lpstr>
      <vt:lpstr>Assignment | Data description part 2 (10 minutes)</vt:lpstr>
      <vt:lpstr>PowerPoint Presentation</vt:lpstr>
      <vt:lpstr>GDPR: Contents</vt:lpstr>
      <vt:lpstr>What are personal data?</vt:lpstr>
      <vt:lpstr>Indirect identification</vt:lpstr>
      <vt:lpstr>Let’s practice</vt:lpstr>
      <vt:lpstr>Personal data?</vt:lpstr>
      <vt:lpstr>What are the main rules?</vt:lpstr>
      <vt:lpstr>Legal ground scientific research: Consent or legitimate interest</vt:lpstr>
      <vt:lpstr>Types of personal data</vt:lpstr>
      <vt:lpstr>You cannot process special categories unless:</vt:lpstr>
      <vt:lpstr>Let’s practice</vt:lpstr>
      <vt:lpstr>Pseudonymization vs. anonymization</vt:lpstr>
      <vt:lpstr>Pseudonymization, anonymization in practice</vt:lpstr>
      <vt:lpstr>Security measures</vt:lpstr>
      <vt:lpstr>International transfers</vt:lpstr>
      <vt:lpstr>Division of roles</vt:lpstr>
      <vt:lpstr>Division of roles</vt:lpstr>
      <vt:lpstr>Let’s practice</vt:lpstr>
      <vt:lpstr>GDPR: In summary</vt:lpstr>
      <vt:lpstr>Research with genetic resources</vt:lpstr>
      <vt:lpstr>PowerPoint Presentation</vt:lpstr>
      <vt:lpstr>Follow up</vt:lpstr>
      <vt:lpstr>PowerPoint Presentation</vt:lpstr>
      <vt:lpstr>PowerPoint Presentation</vt:lpstr>
      <vt:lpstr>PowerPoint Presentation</vt:lpstr>
      <vt:lpstr>PowerPoint Presentation</vt:lpstr>
      <vt:lpstr>Pseudonymization vs. anonymization</vt:lpstr>
      <vt:lpstr>Pseudonymization, anonymization in practice</vt:lpstr>
      <vt:lpstr>Security measures</vt:lpstr>
      <vt:lpstr>GDPR: In summary</vt:lpstr>
      <vt:lpstr>Regulations and requirements</vt:lpstr>
      <vt:lpstr>PowerPoint Presentation</vt:lpstr>
      <vt:lpstr>Storage vs archiving</vt:lpstr>
      <vt:lpstr>Storage: What do you use?</vt:lpstr>
      <vt:lpstr>Rules and regulations</vt:lpstr>
      <vt:lpstr>Rules and regulations</vt:lpstr>
      <vt:lpstr>Recap</vt:lpstr>
      <vt:lpstr>Assignment</vt:lpstr>
      <vt:lpstr>PowerPoint Presentation</vt:lpstr>
      <vt:lpstr>During research vs after research</vt:lpstr>
      <vt:lpstr>Rules and regulations</vt:lpstr>
      <vt:lpstr>Rules and regulations</vt:lpstr>
      <vt:lpstr>Rules and regulations</vt:lpstr>
      <vt:lpstr>Archiving vs publishing</vt:lpstr>
      <vt:lpstr>FAIR principles</vt:lpstr>
      <vt:lpstr>FAIR principles</vt:lpstr>
      <vt:lpstr>Archiving and repositories</vt:lpstr>
      <vt:lpstr>Data archiving – Archives at the VU</vt:lpstr>
      <vt:lpstr>Data publishing – Repository at the VU</vt:lpstr>
      <vt:lpstr>Data publishing – External repositories</vt:lpstr>
      <vt:lpstr>Assignment – Data archiving</vt:lpstr>
      <vt:lpstr>PowerPoint Presentation</vt:lpstr>
      <vt:lpstr>Rules and regulations</vt:lpstr>
      <vt:lpstr>Rules and regulations</vt:lpstr>
      <vt:lpstr>Metadata on different levels</vt:lpstr>
      <vt:lpstr>Metadata on data asset level</vt:lpstr>
      <vt:lpstr>Metadata standard example</vt:lpstr>
      <vt:lpstr>Metadata beyond FAIR</vt:lpstr>
      <vt:lpstr>PowerPoint Presentation</vt:lpstr>
      <vt:lpstr>Rules and regulations</vt:lpstr>
      <vt:lpstr>Costs</vt:lpstr>
      <vt:lpstr>PowerPoint Presentation</vt:lpstr>
      <vt:lpstr>Follow up</vt:lpstr>
      <vt:lpstr>Support at ACTA</vt:lpstr>
      <vt:lpstr>Support at Beta</vt:lpstr>
      <vt:lpstr>Support at FGB</vt:lpstr>
      <vt:lpstr>Support at FRT</vt:lpstr>
      <vt:lpstr>Support at FSW</vt:lpstr>
      <vt:lpstr>Support at RCH</vt:lpstr>
      <vt:lpstr>Support at SBE</vt:lpstr>
      <vt:lpstr>General support</vt:lpstr>
      <vt:lpstr>Support at national and international level</vt:lpstr>
      <vt:lpstr>Support at national and international level</vt:lpstr>
      <vt:lpstr>Training opportunities</vt:lpstr>
    </vt:vector>
  </TitlesOfParts>
  <Manager/>
  <Company>VU Amsterdam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Scholten, J.</dc:creator>
  <cp:keywords/>
  <dc:description/>
  <cp:lastModifiedBy>Leuveld - Postma, K. (Koen)</cp:lastModifiedBy>
  <cp:revision>102</cp:revision>
  <dcterms:created xsi:type="dcterms:W3CDTF">2022-01-14T12:48:47Z</dcterms:created>
  <dcterms:modified xsi:type="dcterms:W3CDTF">2023-06-21T13:38:52Z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Name">
    <vt:lpwstr>VU</vt:lpwstr>
  </property>
  <property fmtid="{D5CDD505-2E9C-101B-9397-08002B2CF9AE}" pid="3" name="SjabloonVersiedatum">
    <vt:lpwstr>11 12 2020</vt:lpwstr>
  </property>
  <property fmtid="{D5CDD505-2E9C-101B-9397-08002B2CF9AE}" pid="4" name="ContentTypeId">
    <vt:lpwstr>0x0101005661A81A9FFEFC4EAA08D799F31637E5</vt:lpwstr>
  </property>
  <property fmtid="{D5CDD505-2E9C-101B-9397-08002B2CF9AE}" pid="5" name="Order">
    <vt:r8>100</vt:r8>
  </property>
  <property fmtid="{D5CDD505-2E9C-101B-9397-08002B2CF9AE}" pid="6" name="MediaServiceImageTags">
    <vt:lpwstr/>
  </property>
</Properties>
</file>